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34" r:id="rId2"/>
    <p:sldId id="337" r:id="rId3"/>
    <p:sldId id="338" r:id="rId4"/>
    <p:sldId id="339" r:id="rId5"/>
    <p:sldId id="373" r:id="rId6"/>
    <p:sldId id="340" r:id="rId7"/>
    <p:sldId id="341" r:id="rId8"/>
    <p:sldId id="370" r:id="rId9"/>
    <p:sldId id="371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74" r:id="rId18"/>
    <p:sldId id="375" r:id="rId19"/>
    <p:sldId id="351" r:id="rId20"/>
    <p:sldId id="352" r:id="rId21"/>
    <p:sldId id="353" r:id="rId22"/>
    <p:sldId id="372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87891"/>
  </p:normalViewPr>
  <p:slideViewPr>
    <p:cSldViewPr>
      <p:cViewPr varScale="1">
        <p:scale>
          <a:sx n="105" d="100"/>
          <a:sy n="105" d="100"/>
        </p:scale>
        <p:origin x="832" y="184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Twitter launched in 2006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Storm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2014 publication,</a:t>
            </a:r>
          </a:p>
          <a:p>
            <a:pPr eaLnBrk="1" hangingPunct="1"/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2008 first video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823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421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28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specified bolts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268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Parallelization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means that there are multiple instantiations of each bolt, and these are called tasks.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991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846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548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73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1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published in stream processing from the 90s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37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Emit is used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by spout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216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96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Pregel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is not Open Source but 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have been published on it and has inspired many graph processing systems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2010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07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Describe whether graphs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are directed or not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04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Degrees of separation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linkedin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shortest path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64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5753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2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 if you have 100 iterations, you have 100 MRs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0364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Used by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many engines today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499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186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3vs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volume, velocity and variety</a:t>
            </a:r>
          </a:p>
          <a:p>
            <a:endParaRPr lang="en-US" baseline="0" dirty="0">
              <a:latin typeface="Times New Roman" charset="0"/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The data has higher value when it arrives and so you want to process it quickly.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0363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51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83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5749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3972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Human graph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7B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646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90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07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0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Incremental versions of stream processing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Not intended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to be a long running application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2330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2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33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9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94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4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3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564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775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50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 single job, you might have many thousands of tuples coming in per second.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9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Unbounded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jobs can run forever until forcibly stopped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6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Where does the stream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come from?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6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ulk_synchronous_parall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m.apach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2023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Aishwarya Ganesan </a:t>
            </a:r>
          </a:p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W/ </a:t>
            </a:r>
            <a:r>
              <a:rPr lang="en-US" sz="3900" dirty="0" err="1">
                <a:latin typeface="Times New Roman"/>
              </a:rPr>
              <a:t>Indranil</a:t>
            </a:r>
            <a:r>
              <a:rPr lang="en-US" sz="3900" dirty="0">
                <a:latin typeface="Times New Roman"/>
              </a:rPr>
              <a:t>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26 A: Stream Processing, Graph Processing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solidFill>
                  <a:srgbClr val="17375E"/>
                </a:solidFill>
                <a:latin typeface="Times New Roman"/>
              </a:rPr>
              <a:t>(and Optional Machine Learning)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E1316-B87A-7DBE-B120-055D53B4932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7E66A-7D52-F448-75BB-220CD430C0A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1EA76-F182-3DAC-A370-4C8E057F136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9BA12-1DC1-4ED0-13BA-41C6DFB34FCB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6C540-FE77-1B64-7521-6AD8C153C73A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3E048-CDFA-F939-8854-F5A998914972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evenly among the bolt’s tasks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Round-robin fashion</a:t>
            </a: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43598" y="3443823"/>
            <a:ext cx="7708572" cy="3260881"/>
            <a:chOff x="1734265" y="3124201"/>
            <a:chExt cx="7708572" cy="326088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7" name="Lightning Bolt 26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14" name="Straight Arrow Connector 3"/>
              <p:cNvCxnSpPr>
                <a:cxnSpLocks noChangeShapeType="1"/>
                <a:stCxn id="33" idx="6"/>
                <a:endCxn id="28" idx="2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05266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2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21995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Lightning Bolt 33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38" name="Lightning Bolt 3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0" name="Lightning Bolt 3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42" name="Straight Arrow Connector 3"/>
            <p:cNvCxnSpPr>
              <a:cxnSpLocks noChangeShapeType="1"/>
              <a:stCxn id="33" idx="6"/>
              <a:endCxn id="39" idx="2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3"/>
            <p:cNvCxnSpPr>
              <a:cxnSpLocks noChangeShapeType="1"/>
              <a:stCxn id="33" idx="6"/>
              <a:endCxn id="41" idx="2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0" name="Rounded Rectangle 41"/>
            <p:cNvSpPr>
              <a:spLocks noChangeArrowheads="1"/>
            </p:cNvSpPr>
            <p:nvPr/>
          </p:nvSpPr>
          <p:spPr bwMode="auto">
            <a:xfrm>
              <a:off x="2887410" y="4821365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1" name="Rounded Rectangle 41"/>
            <p:cNvSpPr>
              <a:spLocks noChangeArrowheads="1"/>
            </p:cNvSpPr>
            <p:nvPr/>
          </p:nvSpPr>
          <p:spPr bwMode="auto">
            <a:xfrm>
              <a:off x="2306319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2" name="Rounded Rectangle 41"/>
            <p:cNvSpPr>
              <a:spLocks noChangeArrowheads="1"/>
            </p:cNvSpPr>
            <p:nvPr/>
          </p:nvSpPr>
          <p:spPr bwMode="auto">
            <a:xfrm>
              <a:off x="1734265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20F113-8F9D-D3E3-028E-C98974618D6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11811000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[A-H,a-h,0-3] go to task 1, tweets starting with </a:t>
            </a:r>
            <a:r>
              <a:rPr lang="en-US" sz="2400" dirty="0">
                <a:latin typeface="Times"/>
                <a:ea typeface="MS PGothic" charset="0"/>
              </a:rPr>
              <a:t>[I-Q,i-q,4-6]</a:t>
            </a:r>
            <a:r>
              <a:rPr lang="en-US" sz="2300" dirty="0">
                <a:latin typeface="Times"/>
                <a:ea typeface="MS PGothic" charset="0"/>
              </a:rPr>
              <a:t>go to task 2, tweets starting with </a:t>
            </a:r>
            <a:r>
              <a:rPr lang="en-US" sz="2400" dirty="0">
                <a:latin typeface="Times"/>
                <a:ea typeface="MS PGothic" charset="0"/>
              </a:rPr>
              <a:t>[R-Z,r-z,7-9]</a:t>
            </a:r>
            <a:r>
              <a:rPr lang="en-US" sz="2400" dirty="0"/>
              <a:t> go to task 3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673319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44078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65391" y="3669293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[A-H,a-h,0-3]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10133" y="4980447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[I-Q,i-q,4-6]</a:t>
            </a:r>
            <a:endParaRPr lang="en-US" dirty="0"/>
          </a:p>
        </p:txBody>
      </p:sp>
      <p:sp>
        <p:nvSpPr>
          <p:cNvPr id="28" name="Rounded Rectangle 41"/>
          <p:cNvSpPr>
            <a:spLocks noChangeArrowheads="1"/>
          </p:cNvSpPr>
          <p:nvPr/>
        </p:nvSpPr>
        <p:spPr bwMode="auto">
          <a:xfrm rot="20492376">
            <a:off x="7194246" y="407553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9" name="Rounded Rectangle 41"/>
          <p:cNvSpPr>
            <a:spLocks noChangeArrowheads="1"/>
          </p:cNvSpPr>
          <p:nvPr/>
        </p:nvSpPr>
        <p:spPr bwMode="auto">
          <a:xfrm rot="21378866">
            <a:off x="7833939" y="4861968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422" y="6184910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[R-Z,r-z,7-9]</a:t>
            </a:r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EA02C5D-7F23-7509-4D65-286AC664E95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502908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2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17570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0" name="Rounded Rectangle 41"/>
          <p:cNvSpPr>
            <a:spLocks noChangeArrowheads="1"/>
          </p:cNvSpPr>
          <p:nvPr/>
        </p:nvSpPr>
        <p:spPr bwMode="auto">
          <a:xfrm rot="20492376">
            <a:off x="7766626" y="3765245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2" name="Rounded Rectangle 41"/>
          <p:cNvSpPr>
            <a:spLocks noChangeArrowheads="1"/>
          </p:cNvSpPr>
          <p:nvPr/>
        </p:nvSpPr>
        <p:spPr bwMode="auto">
          <a:xfrm rot="20492376">
            <a:off x="7250582" y="3943287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3" name="Rounded Rectangle 41"/>
          <p:cNvSpPr>
            <a:spLocks noChangeArrowheads="1"/>
          </p:cNvSpPr>
          <p:nvPr/>
        </p:nvSpPr>
        <p:spPr bwMode="auto">
          <a:xfrm rot="20492376">
            <a:off x="6734191" y="412826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4" name="Rounded Rectangle 36"/>
          <p:cNvSpPr>
            <a:spLocks noChangeArrowheads="1"/>
          </p:cNvSpPr>
          <p:nvPr/>
        </p:nvSpPr>
        <p:spPr bwMode="auto">
          <a:xfrm rot="21378885">
            <a:off x="7258700" y="4712589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5" name="Rounded Rectangle 36"/>
          <p:cNvSpPr>
            <a:spLocks noChangeArrowheads="1"/>
          </p:cNvSpPr>
          <p:nvPr/>
        </p:nvSpPr>
        <p:spPr bwMode="auto">
          <a:xfrm rot="21378885">
            <a:off x="6730404" y="475103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6" name="Rounded Rectangle 36"/>
          <p:cNvSpPr>
            <a:spLocks noChangeArrowheads="1"/>
          </p:cNvSpPr>
          <p:nvPr/>
        </p:nvSpPr>
        <p:spPr bwMode="auto">
          <a:xfrm rot="894937">
            <a:off x="7366056" y="5630383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 rot="894937">
            <a:off x="6832656" y="548068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18786-F335-1A9A-59FD-1338195BD07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9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(Coordinator or Leader)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machine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“Executors”(which contain groups of tasks)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74755" y="2875554"/>
            <a:ext cx="1752600" cy="83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Nimbus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9955" y="1876282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Job Submission</a:t>
            </a:r>
          </a:p>
        </p:txBody>
      </p:sp>
      <p:cxnSp>
        <p:nvCxnSpPr>
          <p:cNvPr id="8" name="Straight Arrow Connector 7"/>
          <p:cNvCxnSpPr>
            <a:stCxn id="3" idx="2"/>
            <a:endCxn id="2" idx="0"/>
          </p:cNvCxnSpPr>
          <p:nvPr/>
        </p:nvCxnSpPr>
        <p:spPr>
          <a:xfrm>
            <a:off x="8451055" y="2368725"/>
            <a:ext cx="0" cy="5068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378281" y="2875553"/>
            <a:ext cx="1752600" cy="83989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ZK Cluster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44681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0683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8948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72137" y="645682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36239" y="5813538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2281" y="5619121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44681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0683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8948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872137" y="4876301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6239" y="4233017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92281" y="4038600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>
            <a:stCxn id="2" idx="1"/>
            <a:endCxn id="19" idx="1"/>
          </p:cNvCxnSpPr>
          <p:nvPr/>
        </p:nvCxnSpPr>
        <p:spPr>
          <a:xfrm rot="10800000" flipH="1" flipV="1">
            <a:off x="7574755" y="3295501"/>
            <a:ext cx="517526" cy="1477390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1"/>
            <a:endCxn id="5" idx="1"/>
          </p:cNvCxnSpPr>
          <p:nvPr/>
        </p:nvCxnSpPr>
        <p:spPr>
          <a:xfrm rot="10800000" flipH="1" flipV="1">
            <a:off x="7574755" y="3295500"/>
            <a:ext cx="517526" cy="3057911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H="1">
            <a:off x="11812227" y="3323209"/>
            <a:ext cx="304800" cy="1477391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>
            <a:off x="11812227" y="3323209"/>
            <a:ext cx="304800" cy="3057912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  <a:endCxn id="7" idx="1"/>
          </p:cNvCxnSpPr>
          <p:nvPr/>
        </p:nvCxnSpPr>
        <p:spPr>
          <a:xfrm flipV="1">
            <a:off x="9327355" y="3295500"/>
            <a:ext cx="1050926" cy="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11389546" y="5012120"/>
            <a:ext cx="2323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 Nodes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8722855-1225-6D6D-029C-257AC03EA93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E2FFE-4DD5-F785-91B8-676417F12889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11513674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C5B2C-DCFD-0ED5-DB22-20DE5B7ADA3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(bolt) finished 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6B7BA-B949-1AA3-4C79-819C8AF0AEAB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Twitter’s Heron System (Optional Additional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Fixes the inefficiencies of Storm’s </a:t>
            </a:r>
            <a:r>
              <a:rPr lang="en-US" dirty="0" err="1"/>
              <a:t>acking</a:t>
            </a:r>
            <a:r>
              <a:rPr lang="en-US" dirty="0"/>
              <a:t> mechanism (among other things)</a:t>
            </a:r>
          </a:p>
          <a:p>
            <a:r>
              <a:rPr lang="en-US" dirty="0"/>
              <a:t>Uses </a:t>
            </a:r>
            <a:r>
              <a:rPr lang="en-US" b="1" dirty="0"/>
              <a:t>backpressure</a:t>
            </a:r>
            <a:r>
              <a:rPr lang="en-US" dirty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/>
              <a:t>3. Stage by Stage Backpressure: think of the topology as stage-based, and propagate back via stages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 err="1"/>
              <a:t>Spout+TCP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Stage by Stage + TCP</a:t>
            </a:r>
          </a:p>
          <a:p>
            <a:r>
              <a:rPr lang="en-US" dirty="0"/>
              <a:t>Beats Storm throughput handily (see Heron paper)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82BB623-0127-641C-258E-5C181317788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Streaming, Heron, (LinkedIn’s </a:t>
            </a:r>
            <a:r>
              <a:rPr lang="en-US" sz="2300" dirty="0" err="1">
                <a:latin typeface="Times"/>
                <a:ea typeface="ＭＳ Ｐゴシック" charset="0"/>
                <a:cs typeface="ＭＳ Ｐゴシック" charset="0"/>
              </a:rPr>
              <a:t>Samza</a:t>
            </a: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, “Kafka”, etc.)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9A771-ECCC-92D3-5B81-290C3B42ACE1}"/>
              </a:ext>
            </a:extLst>
          </p:cNvPr>
          <p:cNvSpPr txBox="1">
            <a:spLocks/>
          </p:cNvSpPr>
          <p:nvPr/>
        </p:nvSpPr>
        <p:spPr>
          <a:xfrm>
            <a:off x="11749881" y="6629400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46218-66B9-B38A-ED9C-1F333D4D660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Brain neurons, DNA 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F043971-2A48-8185-0388-7BF6FDD65BC9}"/>
              </a:ext>
            </a:extLst>
          </p:cNvPr>
          <p:cNvSpPr txBox="1">
            <a:spLocks/>
          </p:cNvSpPr>
          <p:nvPr/>
        </p:nvSpPr>
        <p:spPr>
          <a:xfrm>
            <a:off x="181689" y="6760421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Google search, Bing search, Yahoo search: all rely on this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E1484-C1D8-B3FA-A205-7392A469B9D6}"/>
              </a:ext>
            </a:extLst>
          </p:cNvPr>
          <p:cNvSpPr txBox="1">
            <a:spLocks/>
          </p:cNvSpPr>
          <p:nvPr/>
        </p:nvSpPr>
        <p:spPr>
          <a:xfrm>
            <a:off x="11749881" y="6629400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9C401D-E134-28D4-C675-AF1AE9238DF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Gather</a:t>
            </a:r>
            <a:r>
              <a:rPr lang="en-US" altLang="en-US" dirty="0">
                <a:latin typeface="Times"/>
              </a:rPr>
              <a:t>: Gathers 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Apply</a:t>
            </a:r>
            <a:r>
              <a:rPr lang="en-US" altLang="en-US" dirty="0">
                <a:latin typeface="Times"/>
              </a:rPr>
              <a:t>: Does some computation using its own value and its neighbors’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Scatter</a:t>
            </a:r>
            <a:r>
              <a:rPr lang="en-US" altLang="en-US" dirty="0">
                <a:latin typeface="Times"/>
              </a:rPr>
              <a:t>: Updates 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38328-DAFC-5A9C-10B0-3F299EFD4A2E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network (to neighbor vertices)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AD68E-B462-3B40-EADA-496005B45BDA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DD6BF-5F3C-D945-BADB-45F9F54A7C1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1B5BF-9961-DC62-A529-36A9A4A80B7C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287283" y="1828800"/>
            <a:ext cx="3480477" cy="2878666"/>
            <a:chOff x="6248400" y="1309935"/>
            <a:chExt cx="2451444" cy="2023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9" name="Straight Connector 8"/>
            <p:cNvCxnSpPr>
              <a:endCxn id="8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5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F3540-5142-EE25-51A7-7FF8811A17B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iteration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EA919-DAC2-FCD5-D030-1D035770EF8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Pregel uses the leader/worker model</a:t>
            </a:r>
          </a:p>
          <a:p>
            <a:pPr lvl="1"/>
            <a:r>
              <a:rPr lang="en-US" altLang="ko-KR" dirty="0">
                <a:latin typeface="Times New Roman" charset="0"/>
                <a:ea typeface="ＭＳ Ｐゴシック" charset="0"/>
              </a:rPr>
              <a:t>Leader (one server)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 dirty="0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 dirty="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</a:t>
            </a:r>
            <a:r>
              <a:rPr lang="en-US" altLang="ko-K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BigTable</a:t>
            </a: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DAD51-276F-C3A5-A6E0-C185528DE0E0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leader (“Master” originally)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leader instructs each worker to perform an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leader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active 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Leader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51B2-56EC-B0B4-C980-5F719AC48E3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 dirty="0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Periodically, leader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 dirty="0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Using periodic “ping” messages from leader </a:t>
            </a:r>
            <a:r>
              <a:rPr lang="en-US" altLang="ko-KR" sz="2300" dirty="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 dirty="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 dirty="0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The leader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983CB-66C4-4BB9-6B8E-6CA8E7B2E636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CCBCA-7EB5-3357-FD7F-B870EF4BC62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48B4D-0539-60DA-D23E-AF136B606F8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2023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Aishwarya Ganesan</a:t>
            </a:r>
          </a:p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w/ 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26 A (contd.): Machine Learning (</a:t>
            </a:r>
            <a:r>
              <a:rPr lang="en-US" sz="3900" i="1">
                <a:latin typeface="Times New Roman"/>
              </a:rPr>
              <a:t>in syllabus)</a:t>
            </a:r>
            <a:endParaRPr lang="en-US" sz="3900" i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92351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ML: SGD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08" y="2235200"/>
            <a:ext cx="10491073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“Machine learning is nothing but damn statistics.” – A lot of people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Machine learning trains “models” (computer representations)</a:t>
            </a:r>
          </a:p>
          <a:p>
            <a:r>
              <a:rPr lang="en-US" dirty="0"/>
              <a:t>Training vs. Inference (latter called Prediction, or Model Serving)</a:t>
            </a:r>
          </a:p>
          <a:p>
            <a:r>
              <a:rPr lang="en-US" dirty="0"/>
              <a:t>Supervised vs. Unsupervised learning</a:t>
            </a:r>
          </a:p>
          <a:p>
            <a:r>
              <a:rPr lang="en-US" dirty="0"/>
              <a:t>SGD = Stochastic Gradient Descent</a:t>
            </a:r>
          </a:p>
          <a:p>
            <a:pPr lvl="1"/>
            <a:r>
              <a:rPr lang="en-US" dirty="0"/>
              <a:t>Minimize an objective function that is smooth and differentiable</a:t>
            </a:r>
          </a:p>
          <a:p>
            <a:pPr lvl="1"/>
            <a:r>
              <a:rPr lang="en-US" dirty="0"/>
              <a:t>Popular variants: </a:t>
            </a:r>
            <a:r>
              <a:rPr lang="en-US" dirty="0" err="1"/>
              <a:t>AdaGrad</a:t>
            </a:r>
            <a:r>
              <a:rPr lang="en-US" dirty="0"/>
              <a:t> (adaptive gradient), Adam (adaptive moment), </a:t>
            </a:r>
            <a:r>
              <a:rPr lang="en-US" dirty="0" err="1"/>
              <a:t>RMSProp</a:t>
            </a:r>
            <a:endParaRPr lang="en-US" dirty="0"/>
          </a:p>
          <a:p>
            <a:pPr lvl="1"/>
            <a:r>
              <a:rPr lang="en-US" dirty="0"/>
              <a:t>A common strawman application for many distributed ML papers!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413B3EA-6EF4-05D5-E619-17412EDC302A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39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9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16ADE-2A1C-18B1-8F0F-C929A9CD884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Neural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09" y="2209800"/>
            <a:ext cx="11441648" cy="5232401"/>
          </a:xfrm>
        </p:spPr>
        <p:txBody>
          <a:bodyPr>
            <a:normAutofit/>
          </a:bodyPr>
          <a:lstStyle/>
          <a:p>
            <a:r>
              <a:rPr lang="en-US" dirty="0"/>
              <a:t>ANN = Artificial Neural Network </a:t>
            </a:r>
          </a:p>
          <a:p>
            <a:pPr marL="649463" lvl="1" indent="0">
              <a:buNone/>
            </a:pPr>
            <a:r>
              <a:rPr lang="en-US" sz="2200" dirty="0"/>
              <a:t>Another kind of “model”</a:t>
            </a:r>
          </a:p>
          <a:p>
            <a:pPr marL="649463" lvl="1" indent="0">
              <a:buNone/>
            </a:pPr>
            <a:r>
              <a:rPr lang="en-US" sz="2200" dirty="0"/>
              <a:t>A common form of representation learning</a:t>
            </a:r>
          </a:p>
          <a:p>
            <a:pPr marL="649463" lvl="1" indent="0">
              <a:buNone/>
            </a:pPr>
            <a:r>
              <a:rPr lang="en-US" sz="2200" dirty="0"/>
              <a:t>Used widely in vision, NLP, …</a:t>
            </a:r>
          </a:p>
          <a:p>
            <a:r>
              <a:rPr lang="en-US" dirty="0"/>
              <a:t>Graphs of operators</a:t>
            </a:r>
          </a:p>
          <a:p>
            <a:r>
              <a:rPr lang="en-US" dirty="0"/>
              <a:t>Operators can be computationally heavy</a:t>
            </a:r>
          </a:p>
          <a:p>
            <a:r>
              <a:rPr lang="en-US" dirty="0"/>
              <a:t>Graph can be in “stages” or “layers”</a:t>
            </a:r>
          </a:p>
          <a:p>
            <a:endParaRPr lang="en-US" dirty="0"/>
          </a:p>
          <a:p>
            <a:r>
              <a:rPr lang="en-US" dirty="0"/>
              <a:t>Common: All to all communication between operators in consecutive stages</a:t>
            </a:r>
          </a:p>
          <a:p>
            <a:r>
              <a:rPr lang="en-US" dirty="0"/>
              <a:t>Most edges have a set of associated weights (parameters). (Exceptions: activation </a:t>
            </a:r>
            <a:r>
              <a:rPr lang="en-US" dirty="0" err="1"/>
              <a:t>funcs</a:t>
            </a:r>
            <a:r>
              <a:rPr lang="en-US" dirty="0"/>
              <a:t> (</a:t>
            </a:r>
            <a:r>
              <a:rPr lang="en-US" dirty="0" err="1"/>
              <a:t>ReLU</a:t>
            </a:r>
            <a:r>
              <a:rPr lang="en-US" dirty="0"/>
              <a:t>), dropout). The collection of these weights IS the model.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33705-6B6D-EBE6-94B5-CB98D2E4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16" y="3929995"/>
            <a:ext cx="3029638" cy="16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31145-1B04-91F9-D897-DA46D684D40D}"/>
              </a:ext>
            </a:extLst>
          </p:cNvPr>
          <p:cNvSpPr txBox="1"/>
          <p:nvPr/>
        </p:nvSpPr>
        <p:spPr>
          <a:xfrm>
            <a:off x="9968135" y="5465109"/>
            <a:ext cx="209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 Perceptron layer</a:t>
            </a:r>
          </a:p>
        </p:txBody>
      </p:sp>
      <p:pic>
        <p:nvPicPr>
          <p:cNvPr id="3" name="Picture 2" descr="Image for post">
            <a:extLst>
              <a:ext uri="{FF2B5EF4-FFF2-40B4-BE49-F238E27FC236}">
                <a16:creationId xmlns:a16="http://schemas.microsoft.com/office/drawing/2014/main" id="{F8E6B1B9-24D7-F66E-6E32-0C5A38C2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81" y="1828800"/>
            <a:ext cx="6492082" cy="19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3A836F-A717-E6E6-C657-E6C8B2EE0EE1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40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76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Neural Networks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3033" y="2235199"/>
            <a:ext cx="11441648" cy="5232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passed into train passes “forwards”, followed by calculating error against known result (supervised learning)</a:t>
            </a:r>
          </a:p>
          <a:p>
            <a:pPr lvl="1"/>
            <a:r>
              <a:rPr lang="en-US" dirty="0"/>
              <a:t>followed by “backward” pass that adjusts/updates the weights at operators (so that for an incorrect training pass, if the same input were to be passed through, the result would be correct)</a:t>
            </a:r>
          </a:p>
          <a:p>
            <a:r>
              <a:rPr lang="en-US" dirty="0"/>
              <a:t>Data between operators: tensors (multi-dimensional vectors)</a:t>
            </a:r>
          </a:p>
          <a:p>
            <a:r>
              <a:rPr lang="en-US" dirty="0"/>
              <a:t>Default: train on one item (forward + backward), followed by next item</a:t>
            </a:r>
          </a:p>
          <a:p>
            <a:pPr lvl="1"/>
            <a:r>
              <a:rPr lang="en-US" dirty="0"/>
              <a:t>Extension: train on a mini-batch of items</a:t>
            </a:r>
          </a:p>
          <a:p>
            <a:r>
              <a:rPr lang="en-US" dirty="0"/>
              <a:t>After model is trained, Prediction/Inference needs only forward pass </a:t>
            </a:r>
          </a:p>
          <a:p>
            <a:r>
              <a:rPr lang="en-US" dirty="0"/>
              <a:t>Emerging area: Online training : do both training and inference together (aka Continual training)</a:t>
            </a:r>
          </a:p>
          <a:p>
            <a:r>
              <a:rPr lang="en-US" dirty="0"/>
              <a:t>Hyperparameter: configuration parameter for your model (not to be confused with a model “weight” == parameter), e.g., batch size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7B568E4-ED7D-AF57-31B9-46494B3FADF4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41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63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857" y="2057400"/>
            <a:ext cx="11902148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FFNN: feed forward neural net (no loops)</a:t>
            </a:r>
          </a:p>
          <a:p>
            <a:r>
              <a:rPr lang="en-US" dirty="0"/>
              <a:t>DNN: Deep NN</a:t>
            </a:r>
          </a:p>
          <a:p>
            <a:pPr lvl="1"/>
            <a:r>
              <a:rPr lang="en-US" dirty="0"/>
              <a:t>More than one stage </a:t>
            </a:r>
          </a:p>
          <a:p>
            <a:pPr lvl="1"/>
            <a:r>
              <a:rPr lang="en-US" dirty="0"/>
              <a:t>“Hidden” layers between input and output</a:t>
            </a:r>
          </a:p>
          <a:p>
            <a:r>
              <a:rPr lang="en-US" dirty="0"/>
              <a:t>CNN: Convolutional NN </a:t>
            </a:r>
          </a:p>
          <a:p>
            <a:pPr lvl="1"/>
            <a:r>
              <a:rPr lang="en-US" dirty="0"/>
              <a:t>DNN + additional layers for convolutions</a:t>
            </a:r>
          </a:p>
          <a:p>
            <a:pPr lvl="1"/>
            <a:r>
              <a:rPr lang="en-US" dirty="0"/>
              <a:t>Transform data, e.g., sequence of filters that result in an activation/detection, e.g., image. </a:t>
            </a:r>
          </a:p>
          <a:p>
            <a:pPr lvl="1"/>
            <a:r>
              <a:rPr lang="en-US" dirty="0"/>
              <a:t>E.g., Facebook photo captioning</a:t>
            </a:r>
          </a:p>
          <a:p>
            <a:r>
              <a:rPr lang="en-US" dirty="0"/>
              <a:t>RNN: Recurrent NN  </a:t>
            </a:r>
          </a:p>
          <a:p>
            <a:pPr lvl="1"/>
            <a:r>
              <a:rPr lang="en-US" dirty="0"/>
              <a:t>DNN + loops within layer (e.g., time aspect (e.g., GIF), sequential aspects)</a:t>
            </a:r>
          </a:p>
          <a:p>
            <a:pPr lvl="1"/>
            <a:r>
              <a:rPr lang="en-US" dirty="0"/>
              <a:t>E.g., auto-correction on your phone</a:t>
            </a:r>
          </a:p>
          <a:p>
            <a:r>
              <a:rPr lang="en-US" dirty="0"/>
              <a:t>Other types: GNN (graph neural net), Transformer, …</a:t>
            </a:r>
          </a:p>
          <a:p>
            <a:r>
              <a:rPr lang="en-US" dirty="0"/>
              <a:t>A few neural nets used in evaluation of distributed machine learning</a:t>
            </a:r>
          </a:p>
          <a:p>
            <a:pPr lvl="1"/>
            <a:r>
              <a:rPr lang="en-US" dirty="0"/>
              <a:t>Inception(v3), (G)NMT, Resnet,…</a:t>
            </a:r>
          </a:p>
          <a:p>
            <a:endParaRPr lang="en-US" dirty="0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01130BA9-58B0-F842-8479-F20E8485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81" y="1828800"/>
            <a:ext cx="6492082" cy="19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C45634-9161-0308-C22C-FF98FE4CD6E9}"/>
              </a:ext>
            </a:extLst>
          </p:cNvPr>
          <p:cNvSpPr txBox="1">
            <a:spLocks/>
          </p:cNvSpPr>
          <p:nvPr/>
        </p:nvSpPr>
        <p:spPr>
          <a:xfrm>
            <a:off x="649209" y="292953"/>
            <a:ext cx="11902149" cy="1197185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>
            <a:lvl1pPr algn="l" defTabSz="1298925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Whitney-BlackSC"/>
                <a:ea typeface="+mj-ea"/>
                <a:cs typeface="Whitney-BlackSC"/>
              </a:defRPr>
            </a:lvl1pPr>
          </a:lstStyle>
          <a:p>
            <a:r>
              <a:rPr lang="en-US" sz="3600" dirty="0"/>
              <a:t>ANN Types: FFNN, CNNs, RNNs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C5910A-0C4B-34F2-868E-3CBEA2CC5F30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42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4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Distributed Machine Learning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6738" y="2182469"/>
            <a:ext cx="11902149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 data – collection of input and output labels x</a:t>
            </a:r>
            <a:r>
              <a:rPr lang="en-US" sz="2000" baseline="-25000" dirty="0"/>
              <a:t>i</a:t>
            </a:r>
            <a:r>
              <a:rPr lang="en-US" sz="2000" dirty="0"/>
              <a:t>, </a:t>
            </a:r>
            <a:r>
              <a:rPr lang="en-US" sz="2000" dirty="0" err="1"/>
              <a:t>y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of size N</a:t>
            </a:r>
          </a:p>
          <a:p>
            <a:pPr marL="0" indent="0">
              <a:buNone/>
            </a:pPr>
            <a:r>
              <a:rPr lang="en-US" sz="2000" dirty="0"/>
              <a:t>Learn model weights w</a:t>
            </a:r>
          </a:p>
          <a:p>
            <a:pPr marL="0" indent="0">
              <a:buNone/>
            </a:pPr>
            <a:r>
              <a:rPr lang="en-US" sz="2000" dirty="0"/>
              <a:t>Model size and N can be huge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Centralized Machine Learning</a:t>
            </a:r>
          </a:p>
          <a:p>
            <a:pPr marL="568280" lvl="1" indent="0">
              <a:buNone/>
            </a:pPr>
            <a:r>
              <a:rPr lang="en-US" sz="1900" dirty="0"/>
              <a:t>Slow and often infeasible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Distributed Machine Learning</a:t>
            </a:r>
            <a:r>
              <a:rPr lang="en-US" sz="2000" dirty="0"/>
              <a:t> </a:t>
            </a:r>
          </a:p>
          <a:p>
            <a:pPr marL="568280" lvl="1" indent="0">
              <a:buNone/>
            </a:pPr>
            <a:r>
              <a:rPr lang="en-US" sz="1800" dirty="0"/>
              <a:t>Parallelize via Multiple workers</a:t>
            </a:r>
          </a:p>
          <a:p>
            <a:pPr marL="568280" lvl="1" indent="0">
              <a:buNone/>
            </a:pPr>
            <a:r>
              <a:rPr lang="en-US" sz="1800" dirty="0"/>
              <a:t> “Parameter Server” to aggregate data from workers</a:t>
            </a:r>
          </a:p>
          <a:p>
            <a:pPr marL="568280" lvl="1" indent="0">
              <a:buNone/>
            </a:pPr>
            <a:r>
              <a:rPr lang="en-US" sz="1800" dirty="0"/>
              <a:t> from current iteration and start next iteration at workers. </a:t>
            </a:r>
          </a:p>
          <a:p>
            <a:pPr marL="568280" lvl="1" indent="0">
              <a:buNone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54E54-4DE1-6FEF-E1B1-81550DDF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4"/>
          <a:stretch/>
        </p:blipFill>
        <p:spPr>
          <a:xfrm>
            <a:off x="7558881" y="3311508"/>
            <a:ext cx="4235198" cy="32283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50A42D-D876-8AA0-F37D-B930ADAA0DB5}"/>
              </a:ext>
            </a:extLst>
          </p:cNvPr>
          <p:cNvSpPr txBox="1"/>
          <p:nvPr/>
        </p:nvSpPr>
        <p:spPr>
          <a:xfrm>
            <a:off x="541006" y="6883747"/>
            <a:ext cx="1158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Dean, Jeffrey, et al. "Large scale distributed deep networks." Advances in Neural Information Processing Systems (</a:t>
            </a:r>
            <a:r>
              <a:rPr lang="en-US" sz="1200" dirty="0" err="1">
                <a:latin typeface="Times" panose="02020603050405020304" pitchFamily="18" charset="0"/>
                <a:cs typeface="Times" panose="02020603050405020304" pitchFamily="18" charset="0"/>
              </a:rPr>
              <a:t>NeurIPS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) 25 (2012).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816F704-3263-E5B4-9528-FE26BBF950F1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43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06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CACCBB7A-490A-1813-C825-0F689602701B}"/>
              </a:ext>
            </a:extLst>
          </p:cNvPr>
          <p:cNvSpPr/>
          <p:nvPr/>
        </p:nvSpPr>
        <p:spPr>
          <a:xfrm>
            <a:off x="11456303" y="2042220"/>
            <a:ext cx="1207978" cy="1375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1A8AE65-49D0-8CB1-8DD6-8080D65D6324}"/>
              </a:ext>
            </a:extLst>
          </p:cNvPr>
          <p:cNvSpPr/>
          <p:nvPr/>
        </p:nvSpPr>
        <p:spPr>
          <a:xfrm>
            <a:off x="9366515" y="2026238"/>
            <a:ext cx="1207978" cy="1375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ABD77E-4882-6E5D-CA97-B00FF129A762}"/>
              </a:ext>
            </a:extLst>
          </p:cNvPr>
          <p:cNvSpPr/>
          <p:nvPr/>
        </p:nvSpPr>
        <p:spPr>
          <a:xfrm>
            <a:off x="10086542" y="5741805"/>
            <a:ext cx="800102" cy="518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A33D82A-EE24-9242-4762-907BCDE8E5CC}"/>
              </a:ext>
            </a:extLst>
          </p:cNvPr>
          <p:cNvSpPr/>
          <p:nvPr/>
        </p:nvSpPr>
        <p:spPr>
          <a:xfrm>
            <a:off x="10949779" y="5744077"/>
            <a:ext cx="800102" cy="5180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290ADDF-9A54-305F-0C19-91F4BBDF7A69}"/>
              </a:ext>
            </a:extLst>
          </p:cNvPr>
          <p:cNvSpPr/>
          <p:nvPr/>
        </p:nvSpPr>
        <p:spPr>
          <a:xfrm>
            <a:off x="10182838" y="6299517"/>
            <a:ext cx="1520635" cy="5180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7399D9C-24C8-80D7-191C-11A2DDCF77CE}"/>
              </a:ext>
            </a:extLst>
          </p:cNvPr>
          <p:cNvSpPr/>
          <p:nvPr/>
        </p:nvSpPr>
        <p:spPr>
          <a:xfrm>
            <a:off x="10152080" y="5169541"/>
            <a:ext cx="1520635" cy="518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0C330-91BE-66BF-84A7-97EB2621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Kinds of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1C7C-A7AA-53D6-CD2C-8418B631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3" y="1828800"/>
            <a:ext cx="9202132" cy="5257800"/>
          </a:xfrm>
        </p:spPr>
        <p:txBody>
          <a:bodyPr>
            <a:normAutofit/>
          </a:bodyPr>
          <a:lstStyle/>
          <a:p>
            <a:pPr marL="649463" lvl="1" indent="0">
              <a:buNone/>
            </a:pPr>
            <a:r>
              <a:rPr lang="en-US" sz="2000" b="1" dirty="0"/>
              <a:t>Data parallelism</a:t>
            </a:r>
            <a:r>
              <a:rPr lang="en-US" sz="2000" dirty="0"/>
              <a:t>: multiple workers run same model, different data is sent to each device, data “batched” into mini-batches</a:t>
            </a:r>
          </a:p>
          <a:p>
            <a:pPr marL="649463" lvl="1" indent="0">
              <a:buNone/>
            </a:pPr>
            <a:r>
              <a:rPr lang="en-US" sz="2000" dirty="0"/>
              <a:t>Workers synchronize after each mini-batch</a:t>
            </a:r>
          </a:p>
          <a:p>
            <a:pPr marL="1727027" lvl="2" indent="-457200">
              <a:buFont typeface="+mj-lt"/>
              <a:buAutoNum type="arabicPeriod"/>
            </a:pPr>
            <a:r>
              <a:rPr lang="en-US" sz="2000" dirty="0"/>
              <a:t>Parameter Server approach</a:t>
            </a:r>
          </a:p>
          <a:p>
            <a:pPr marL="1727027" lvl="2" indent="-457200">
              <a:buFont typeface="+mj-lt"/>
              <a:buAutoNum type="arabicPeriod"/>
            </a:pPr>
            <a:r>
              <a:rPr lang="en-US" sz="2000" dirty="0"/>
              <a:t>All-Reduce approach – workers multicast weights to all other workers</a:t>
            </a:r>
            <a:endParaRPr lang="en-US" sz="2800" dirty="0"/>
          </a:p>
          <a:p>
            <a:pPr marL="701546" lvl="1" indent="0">
              <a:buNone/>
            </a:pPr>
            <a:r>
              <a:rPr lang="en-US" sz="2000" dirty="0"/>
              <a:t>Variant: Asynchronous training</a:t>
            </a:r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r>
              <a:rPr lang="en-US" sz="2000" b="1" dirty="0"/>
              <a:t>Model parallelism</a:t>
            </a:r>
            <a:r>
              <a:rPr lang="en-US" sz="2000" dirty="0"/>
              <a:t>: same model (DNN graph) is split across multiple devices, one input passed through collection of devices at a time.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E21074-2131-1D8F-E4F8-510787FD6F46}"/>
              </a:ext>
            </a:extLst>
          </p:cNvPr>
          <p:cNvGrpSpPr/>
          <p:nvPr/>
        </p:nvGrpSpPr>
        <p:grpSpPr>
          <a:xfrm>
            <a:off x="5730081" y="125014"/>
            <a:ext cx="2438400" cy="1459647"/>
            <a:chOff x="8625681" y="292952"/>
            <a:chExt cx="2438400" cy="14596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5EC050-26E6-7B50-0C62-A1A416F8B3FF}"/>
                </a:ext>
              </a:extLst>
            </p:cNvPr>
            <p:cNvSpPr/>
            <p:nvPr/>
          </p:nvSpPr>
          <p:spPr>
            <a:xfrm>
              <a:off x="8625681" y="292952"/>
              <a:ext cx="2438400" cy="14596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23014-31E6-1DB3-894C-0E353FA855CB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3B776B-725C-9E7C-9DF1-A904B08F6DF8}"/>
                </a:ext>
              </a:extLst>
            </p:cNvPr>
            <p:cNvSpPr/>
            <p:nvPr/>
          </p:nvSpPr>
          <p:spPr>
            <a:xfrm>
              <a:off x="8854281" y="1345324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 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81C0C0-BB22-82C3-E14E-319B9A49AF9A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34C93C-BDB2-B94A-B459-277A3EAE935C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Layer3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5316BB-0147-595F-5593-11032EB013DA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931DF3-726F-18B1-9694-CD83043BEB88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B869C-0053-B84A-B97E-33DC802637DC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9368631" y="1216572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B92C17-5068-57BA-EC36-B57575D9C790}"/>
                </a:ext>
              </a:extLst>
            </p:cNvPr>
            <p:cNvCxnSpPr>
              <a:cxnSpLocks/>
              <a:stCxn id="9" idx="2"/>
              <a:endCxn id="7" idx="0"/>
            </p:cNvCxnSpPr>
            <p:nvPr/>
          </p:nvCxnSpPr>
          <p:spPr>
            <a:xfrm flipH="1">
              <a:off x="9844881" y="1216572"/>
              <a:ext cx="64770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0D1E59-90F6-7CA4-0F8B-9A9EF7F1E09B}"/>
              </a:ext>
            </a:extLst>
          </p:cNvPr>
          <p:cNvGrpSpPr/>
          <p:nvPr/>
        </p:nvGrpSpPr>
        <p:grpSpPr>
          <a:xfrm>
            <a:off x="9471277" y="2211960"/>
            <a:ext cx="950952" cy="986271"/>
            <a:chOff x="8701881" y="457200"/>
            <a:chExt cx="2286000" cy="11929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FFB8C7E-D722-BAC8-EC9A-CBA307FCE79A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L1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FB8F38B-4864-DB21-234C-E2C67C174658}"/>
                </a:ext>
              </a:extLst>
            </p:cNvPr>
            <p:cNvSpPr/>
            <p:nvPr/>
          </p:nvSpPr>
          <p:spPr>
            <a:xfrm>
              <a:off x="8854281" y="1345324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L4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2CAF0CA-6EBB-6927-8D21-05D259493C5C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698795B-8C84-43EC-86A0-520D6CEA84BC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L3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4492E25-8CB6-DB6A-5033-3706796DB665}"/>
                </a:ext>
              </a:extLst>
            </p:cNvPr>
            <p:cNvCxnSpPr>
              <a:endCxn id="58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FABED7-35CB-F49E-CF96-FD90FDAB448B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4B8C85-3F6A-5E17-5F09-80DF74A52EB5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9368631" y="1216572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FDA44C1-7916-4665-AB4B-824A79F48A03}"/>
                </a:ext>
              </a:extLst>
            </p:cNvPr>
            <p:cNvCxnSpPr>
              <a:cxnSpLocks/>
              <a:stCxn id="59" idx="2"/>
              <a:endCxn id="57" idx="0"/>
            </p:cNvCxnSpPr>
            <p:nvPr/>
          </p:nvCxnSpPr>
          <p:spPr>
            <a:xfrm flipH="1">
              <a:off x="9844881" y="1216572"/>
              <a:ext cx="64770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03D8619-DCF8-52FD-7A66-8FB53F2AB9D0}"/>
              </a:ext>
            </a:extLst>
          </p:cNvPr>
          <p:cNvGrpSpPr/>
          <p:nvPr/>
        </p:nvGrpSpPr>
        <p:grpSpPr>
          <a:xfrm>
            <a:off x="11579959" y="2216730"/>
            <a:ext cx="950952" cy="986271"/>
            <a:chOff x="8701881" y="457200"/>
            <a:chExt cx="2286000" cy="119292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8EB7745-422B-5D72-D85A-0AFF79BEECD9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L1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04F5EF-7881-FEE9-BD01-768E6F8563D2}"/>
                </a:ext>
              </a:extLst>
            </p:cNvPr>
            <p:cNvSpPr/>
            <p:nvPr/>
          </p:nvSpPr>
          <p:spPr>
            <a:xfrm>
              <a:off x="8854281" y="1345324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DB584B-A2B2-F11C-515C-E13A2EDFA2AF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6F6AF4-20B7-E809-85A6-04EC39E7DCF9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L3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57A1123-AA58-1FB9-2D1A-B5213DCC4A3F}"/>
                </a:ext>
              </a:extLst>
            </p:cNvPr>
            <p:cNvCxnSpPr>
              <a:endCxn id="68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27BD6F6-2CD5-DB77-FFE0-08C8986524AF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4970EAF-3B21-E247-3CB5-4C2FD21AF8BE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>
              <a:off x="9368631" y="1216572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64DE46C-E3E6-9C48-47D0-D5E3D2BB567D}"/>
                </a:ext>
              </a:extLst>
            </p:cNvPr>
            <p:cNvCxnSpPr>
              <a:cxnSpLocks/>
              <a:stCxn id="69" idx="2"/>
              <a:endCxn id="67" idx="0"/>
            </p:cNvCxnSpPr>
            <p:nvPr/>
          </p:nvCxnSpPr>
          <p:spPr>
            <a:xfrm flipH="1">
              <a:off x="9844881" y="1216572"/>
              <a:ext cx="64770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1DB3FDA-34DE-5B40-4B71-70B5B2043C56}"/>
              </a:ext>
            </a:extLst>
          </p:cNvPr>
          <p:cNvGrpSpPr/>
          <p:nvPr/>
        </p:nvGrpSpPr>
        <p:grpSpPr>
          <a:xfrm>
            <a:off x="10172367" y="5249667"/>
            <a:ext cx="1459118" cy="1513853"/>
            <a:chOff x="8701881" y="457200"/>
            <a:chExt cx="2286000" cy="123722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A1C1164-C010-EBBE-898C-7576CE438CF4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L1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F5D04AF-E9D9-2CC4-0955-E2FC7C2C13DE}"/>
                </a:ext>
              </a:extLst>
            </p:cNvPr>
            <p:cNvSpPr/>
            <p:nvPr/>
          </p:nvSpPr>
          <p:spPr>
            <a:xfrm>
              <a:off x="8854282" y="1389625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D49AE5-BE7D-294B-C9D0-A085A91EAFAB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777BCEC-0C1A-84AC-7ADC-A02FC164F1DE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L3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3E8267C-5B19-12F0-D246-FB2B60B9B21A}"/>
                </a:ext>
              </a:extLst>
            </p:cNvPr>
            <p:cNvCxnSpPr>
              <a:endCxn id="77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26E003-EF30-5BD3-6A61-F40464567A3B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BBFBAC3-EB48-0B9A-4F27-7DF1335D5183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9368631" y="1260873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AF0E229-737B-E5B7-F07A-DD583D5F8246}"/>
                </a:ext>
              </a:extLst>
            </p:cNvPr>
            <p:cNvCxnSpPr>
              <a:cxnSpLocks/>
              <a:stCxn id="78" idx="2"/>
              <a:endCxn id="76" idx="0"/>
            </p:cNvCxnSpPr>
            <p:nvPr/>
          </p:nvCxnSpPr>
          <p:spPr>
            <a:xfrm flipH="1">
              <a:off x="9844883" y="1216572"/>
              <a:ext cx="647699" cy="173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713784BB-4A42-86E3-373A-423F8B1CC349}"/>
              </a:ext>
            </a:extLst>
          </p:cNvPr>
          <p:cNvSpPr txBox="1"/>
          <p:nvPr/>
        </p:nvSpPr>
        <p:spPr>
          <a:xfrm>
            <a:off x="9366515" y="3387750"/>
            <a:ext cx="120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099">
              <a:spcBef>
                <a:spcPct val="200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worker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E2F5D3D-7DB9-EC7D-B4BB-2DC9246330DA}"/>
              </a:ext>
            </a:extLst>
          </p:cNvPr>
          <p:cNvSpPr txBox="1"/>
          <p:nvPr/>
        </p:nvSpPr>
        <p:spPr>
          <a:xfrm>
            <a:off x="11456303" y="3377854"/>
            <a:ext cx="120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099">
              <a:spcBef>
                <a:spcPct val="200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worker 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AEDB7E8-F196-A61D-184E-73F341C0FE5D}"/>
              </a:ext>
            </a:extLst>
          </p:cNvPr>
          <p:cNvCxnSpPr>
            <a:cxnSpLocks/>
            <a:stCxn id="90" idx="3"/>
            <a:endCxn id="89" idx="1"/>
          </p:cNvCxnSpPr>
          <p:nvPr/>
        </p:nvCxnSpPr>
        <p:spPr>
          <a:xfrm>
            <a:off x="10574493" y="2713784"/>
            <a:ext cx="881810" cy="159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EFD02BB-5D2E-7701-CD87-15F021FFD0AD}"/>
              </a:ext>
            </a:extLst>
          </p:cNvPr>
          <p:cNvSpPr txBox="1"/>
          <p:nvPr/>
        </p:nvSpPr>
        <p:spPr>
          <a:xfrm>
            <a:off x="472281" y="6943965"/>
            <a:ext cx="11658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" panose="02020603050405020304" pitchFamily="18" charset="0"/>
                <a:cs typeface="Times" panose="02020603050405020304" pitchFamily="18" charset="0"/>
              </a:rPr>
              <a:t>Abadi, Martín, et al. "TensorFlow: a system for Large-Scale machine learning." 12th USENIX Symposium on Operating Systems Design and Implementation (OSDI 16). 2016.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BF1911-9F47-D2CC-A7E3-8E3E9CD1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363" y="4061298"/>
            <a:ext cx="3481118" cy="14204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3824B1-2BFC-1437-443C-67903EE40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490" y="4066258"/>
            <a:ext cx="3212870" cy="1426588"/>
          </a:xfrm>
          <a:prstGeom prst="rect">
            <a:avLst/>
          </a:prstGeom>
        </p:spPr>
      </p:pic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781C55BE-9E04-C898-805D-230864E62962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44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07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383F-A550-5895-1E92-CEF21B81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DD6B-67A7-FD03-DE1B-653C4511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1" y="2140373"/>
            <a:ext cx="8915400" cy="4551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Built by Google</a:t>
            </a:r>
          </a:p>
          <a:p>
            <a:pPr marL="0" indent="0">
              <a:buNone/>
            </a:pPr>
            <a:r>
              <a:rPr lang="en-US" sz="2400" dirty="0"/>
              <a:t>Framework for large-scale training and inference</a:t>
            </a:r>
          </a:p>
          <a:p>
            <a:pPr marL="0" indent="0">
              <a:buNone/>
            </a:pPr>
            <a:r>
              <a:rPr lang="en-US" sz="2400" dirty="0"/>
              <a:t>Hides details of distribution </a:t>
            </a:r>
          </a:p>
          <a:p>
            <a:pPr marL="0" indent="0">
              <a:buNone/>
            </a:pPr>
            <a:r>
              <a:rPr lang="en-US" sz="2400" dirty="0"/>
              <a:t>Uses dataflow graphs to represent computation, shared state, and operations that mutate state</a:t>
            </a:r>
          </a:p>
          <a:p>
            <a:pPr marL="0" indent="0">
              <a:buNone/>
            </a:pPr>
            <a:r>
              <a:rPr lang="en-US" sz="2400" dirty="0"/>
              <a:t>Dataflow captures structure of computation in ML</a:t>
            </a:r>
          </a:p>
          <a:p>
            <a:pPr marL="0" indent="0">
              <a:buNone/>
            </a:pPr>
            <a:r>
              <a:rPr lang="en-US" sz="2400" dirty="0"/>
              <a:t>Extensible, runtime contains over 200 standard operations</a:t>
            </a:r>
          </a:p>
          <a:p>
            <a:pPr marL="0" indent="0">
              <a:buNone/>
            </a:pPr>
            <a:r>
              <a:rPr lang="en-US" sz="2400" dirty="0"/>
              <a:t>Support for CPUs, GPUs, and TPUs (Tensor Processing Units)</a:t>
            </a:r>
          </a:p>
          <a:p>
            <a:pPr marL="0" indent="0">
              <a:buNone/>
            </a:pPr>
            <a:r>
              <a:rPr lang="en-US" sz="2400" dirty="0"/>
              <a:t>Different communication protocols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5A50-F125-0A5C-32AC-A15B85F0EE97}"/>
              </a:ext>
            </a:extLst>
          </p:cNvPr>
          <p:cNvSpPr txBox="1"/>
          <p:nvPr/>
        </p:nvSpPr>
        <p:spPr>
          <a:xfrm>
            <a:off x="472281" y="6943965"/>
            <a:ext cx="11658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" panose="02020603050405020304" pitchFamily="18" charset="0"/>
                <a:cs typeface="Times" panose="02020603050405020304" pitchFamily="18" charset="0"/>
              </a:rPr>
              <a:t>Abadi, Martín, et al. "TensorFlow: a system for Large-Scale machine learning." 12th USENIX Symposium on Operating Systems Design and Implementation (OSDI 16). 2016.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ADE64-ED92-19BE-6C29-60DD11ED7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881" y="2514600"/>
            <a:ext cx="3733800" cy="3133725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A61CB7D-1C6D-77DA-F279-95527E3914ED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45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6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63F9-4950-AFD7-BD07-65467A71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classifier using TensorFlow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BBFE-15F7-213E-FB16-5A63E2AC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9" y="1828800"/>
            <a:ext cx="10872074" cy="53272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1. Construct a graph representing the model.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tf.placeholder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(tf.float32, [BATCH_SIZE, 784]) # Placeholder for input.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tf.placeholder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(tf.float32, [BATCH_SIZE, 10]) # Placeholder for labels.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W_1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tf.random_uniform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([784, 100])) # 784x100 weight matrix.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b_1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tf.zeros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([100])) # 100-element bias vector.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layer_1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tf.nn.relu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W_1) + b_2) # Output of hidden layer.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W_2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tf.random_uniform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([100, 10])) # 100x10 weight matrix.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b_2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tf.zeros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([10])) # 10-element bias vector.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layer_2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(layer_1, W_2) + b_2 # Output of linear layer.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2. Add nodes that represent the optimization algorithm.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loss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tf.nn.softmax_cross_entropy_with_logits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(layer_2, y)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train_op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tf.train.AdagradOptimizer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(0.01).minimize(loss)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3. Execute the graph on batches of input data.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tf.Session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# Connect to the TF runtime. </a:t>
            </a:r>
          </a:p>
          <a:p>
            <a:pPr marL="56828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sess.run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tf.initialize_all_variables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# Randomly initialize weights. </a:t>
            </a:r>
          </a:p>
          <a:p>
            <a:pPr marL="5682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step in range(NUM_STEPS): # Train iteratively for NUM_STEPS. </a:t>
            </a:r>
          </a:p>
          <a:p>
            <a:pPr marL="5682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... # Load one batch of input data. </a:t>
            </a:r>
          </a:p>
          <a:p>
            <a:pPr marL="5682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sess.run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train_op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{x: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y: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}) # Perform one training step.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6967C-C099-94B7-C57A-E9B01B4C1CB2}"/>
              </a:ext>
            </a:extLst>
          </p:cNvPr>
          <p:cNvSpPr txBox="1"/>
          <p:nvPr/>
        </p:nvSpPr>
        <p:spPr>
          <a:xfrm>
            <a:off x="472281" y="6943965"/>
            <a:ext cx="11658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" panose="02020603050405020304" pitchFamily="18" charset="0"/>
                <a:cs typeface="Times" panose="02020603050405020304" pitchFamily="18" charset="0"/>
              </a:rPr>
              <a:t>Abadi, Martín, et al. "TensorFlow: a system for Large-Scale machine learning." 12th USENIX symposium on operating systems design and implementation (OSDI 16). 2016.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53AD15-B4BE-08C3-A49A-32B625338321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46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1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E913-63F8-7FEF-39B3-DA6D79BC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281C-A6C8-B291-8ED5-CDAB94C6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7" y="2140373"/>
            <a:ext cx="11710273" cy="4881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Another popular ML framework originally developed by Meta</a:t>
            </a:r>
          </a:p>
          <a:p>
            <a:pPr marL="0" indent="0">
              <a:buNone/>
            </a:pPr>
            <a:r>
              <a:rPr lang="en-US" dirty="0"/>
              <a:t>Tesla Autopilot, Uber's Pyro, Hugging Face's Transformers</a:t>
            </a:r>
          </a:p>
          <a:p>
            <a:pPr marL="0" indent="0">
              <a:buNone/>
            </a:pPr>
            <a:r>
              <a:rPr lang="en-US" dirty="0"/>
              <a:t>Dynamic computation graphs</a:t>
            </a:r>
          </a:p>
          <a:p>
            <a:pPr marL="0" indent="0">
              <a:buNone/>
            </a:pPr>
            <a:r>
              <a:rPr lang="en-US" dirty="0"/>
              <a:t>Automatic computation of gradients</a:t>
            </a:r>
          </a:p>
          <a:p>
            <a:pPr marL="0" indent="0">
              <a:buNone/>
            </a:pPr>
            <a:r>
              <a:rPr lang="en-US" dirty="0"/>
              <a:t>Implements many algorithms and components</a:t>
            </a:r>
          </a:p>
          <a:p>
            <a:pPr marL="0" indent="0">
              <a:buNone/>
            </a:pPr>
            <a:r>
              <a:rPr lang="en-US" dirty="0"/>
              <a:t>Domain-specific – </a:t>
            </a:r>
            <a:r>
              <a:rPr lang="en-US" dirty="0" err="1"/>
              <a:t>TorchText</a:t>
            </a:r>
            <a:r>
              <a:rPr lang="en-US" dirty="0"/>
              <a:t>, </a:t>
            </a:r>
            <a:r>
              <a:rPr lang="en-US" dirty="0" err="1"/>
              <a:t>TorchVision</a:t>
            </a:r>
            <a:r>
              <a:rPr lang="en-US" dirty="0"/>
              <a:t>, and </a:t>
            </a:r>
            <a:r>
              <a:rPr lang="en-US" dirty="0" err="1"/>
              <a:t>TorchAudio</a:t>
            </a:r>
            <a:r>
              <a:rPr lang="en-US" dirty="0"/>
              <a:t> – include datasets</a:t>
            </a:r>
          </a:p>
          <a:p>
            <a:pPr marL="0" indent="0">
              <a:buNone/>
            </a:pPr>
            <a:r>
              <a:rPr lang="en-US" dirty="0"/>
              <a:t>Tensors – n-dimensional arrays </a:t>
            </a:r>
          </a:p>
          <a:p>
            <a:pPr marL="0" indent="0">
              <a:buNone/>
            </a:pPr>
            <a:r>
              <a:rPr lang="en-US" dirty="0"/>
              <a:t>Module – define what makes up the model and a forward member function. </a:t>
            </a:r>
          </a:p>
          <a:p>
            <a:pPr marL="0" indent="0">
              <a:buNone/>
            </a:pPr>
            <a:r>
              <a:rPr lang="en-US" dirty="0"/>
              <a:t>E.g., Linear Module </a:t>
            </a:r>
          </a:p>
          <a:p>
            <a:pPr marL="568280" lvl="1" indent="0">
              <a:buNone/>
            </a:pPr>
            <a:r>
              <a:rPr lang="en-US" dirty="0"/>
              <a:t>weight and bias as parameters</a:t>
            </a:r>
          </a:p>
          <a:p>
            <a:pPr marL="568280" lvl="1" indent="0">
              <a:buNone/>
            </a:pPr>
            <a:r>
              <a:rPr lang="en-US" dirty="0"/>
              <a:t>forward function generates output as input * weight + bias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BF4E3F9-8C26-B74F-A255-93E14DF58933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47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18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9A09-E467-48F4-5CF6-40E25B1D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</a:t>
            </a:r>
            <a:r>
              <a:rPr lang="en-US" dirty="0" err="1"/>
              <a:t>DistributedDataParallel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C547-B2B3-71D9-F987-3577F1AF6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1" y="2209800"/>
            <a:ext cx="11634073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dist.init_process_group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rank=rank,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# create default process group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model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nn.Linear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10).to(rank) # create local model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ddp_model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DDP(model,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device_ids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=[rank]) # construct DDP model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define loss function and optimizer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loss_fn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nn.MSELoss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optimizer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optim.SGD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ddp_model.parameters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=0.001)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forward pass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outputs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ddp_model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(20, 10).to(rank))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labels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(20, 10).to(rank)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backward pass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loss_fn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(outputs, labels).backward()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update parameters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optimizer.step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E16B01C-196E-85A6-631C-CF5C9357E0C9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48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23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CB0C-93BA-6C7B-1C38-B084F741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A423-6557-5CD8-15C2-06888994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7" y="2140373"/>
            <a:ext cx="11100673" cy="4551680"/>
          </a:xfrm>
        </p:spPr>
        <p:txBody>
          <a:bodyPr/>
          <a:lstStyle/>
          <a:p>
            <a:r>
              <a:rPr lang="en-US" dirty="0"/>
              <a:t>ML framework from Google</a:t>
            </a:r>
          </a:p>
          <a:p>
            <a:r>
              <a:rPr lang="en-US" dirty="0"/>
              <a:t>Provides a familiar NumPy-style API</a:t>
            </a:r>
          </a:p>
          <a:p>
            <a:r>
              <a:rPr lang="en-US" dirty="0"/>
              <a:t>Multiple backends, including CPU, GPU, &amp; TPU</a:t>
            </a:r>
          </a:p>
          <a:p>
            <a:pPr marL="487097" lvl="1" indent="-487097"/>
            <a:r>
              <a:rPr lang="en-US" dirty="0"/>
              <a:t>grad: automatic differentiation</a:t>
            </a:r>
          </a:p>
          <a:p>
            <a:pPr marL="487097" lvl="1" indent="-487097"/>
            <a:r>
              <a:rPr lang="en-US" dirty="0" err="1"/>
              <a:t>jit</a:t>
            </a:r>
            <a:r>
              <a:rPr lang="en-US" dirty="0"/>
              <a:t>: compilation</a:t>
            </a:r>
          </a:p>
          <a:p>
            <a:pPr marL="487097" lvl="1" indent="-487097"/>
            <a:r>
              <a:rPr lang="en-US" dirty="0" err="1"/>
              <a:t>vmap</a:t>
            </a:r>
            <a:r>
              <a:rPr lang="en-US" dirty="0"/>
              <a:t>: auto-vectorization</a:t>
            </a:r>
          </a:p>
          <a:p>
            <a:pPr marL="487097" lvl="1" indent="-487097"/>
            <a:r>
              <a:rPr lang="en-US" dirty="0" err="1"/>
              <a:t>pmap</a:t>
            </a:r>
            <a:r>
              <a:rPr lang="en-US" dirty="0"/>
              <a:t>:  automatic parallelization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9AF00C0-89E3-EED3-AE3A-F5A489C5CF65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49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1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of these is NOT a stream processing job?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0795874" cy="517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Uber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surge prices</a:t>
            </a:r>
          </a:p>
          <a:p>
            <a:pPr marL="0" indent="0">
              <a:buNone/>
            </a:pPr>
            <a:r>
              <a:rPr lang="en-US" dirty="0"/>
              <a:t>B) LinkedIn</a:t>
            </a:r>
          </a:p>
          <a:p>
            <a:pPr marL="649463" lvl="1" indent="0">
              <a:buNone/>
            </a:pPr>
            <a:r>
              <a:rPr lang="en-US" dirty="0"/>
              <a:t>Aggregating updates into one email</a:t>
            </a:r>
          </a:p>
          <a:p>
            <a:pPr marL="0" indent="0">
              <a:buNone/>
            </a:pPr>
            <a:r>
              <a:rPr lang="en-US" dirty="0"/>
              <a:t>C) Netflix</a:t>
            </a:r>
          </a:p>
          <a:p>
            <a:pPr marL="649463" lvl="1" indent="0">
              <a:buNone/>
            </a:pPr>
            <a:r>
              <a:rPr lang="en-US" dirty="0"/>
              <a:t>Understanding user behavior to improve personalization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TripAdvisor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earnings per day &amp; fraud detection</a:t>
            </a:r>
          </a:p>
          <a:p>
            <a:pPr marL="0" indent="0">
              <a:buNone/>
            </a:pPr>
            <a:r>
              <a:rPr lang="en-US" dirty="0"/>
              <a:t>E) None of them are stream processing</a:t>
            </a:r>
          </a:p>
          <a:p>
            <a:pPr marL="0" indent="0">
              <a:buNone/>
            </a:pPr>
            <a:r>
              <a:rPr lang="en-US" b="1" dirty="0"/>
              <a:t>F)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/>
              <a:t>ALL</a:t>
            </a:r>
            <a:r>
              <a:rPr lang="en-US" b="1" dirty="0">
                <a:sym typeface="Wingdings"/>
              </a:rPr>
              <a:t> of them</a:t>
            </a:r>
            <a:r>
              <a:rPr lang="en-US" b="1" dirty="0"/>
              <a:t> are stream processing jobs!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7081" y="2743200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=YUBPimFvcN4]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728" y="3700046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[http://</a:t>
            </a:r>
            <a:r>
              <a:rPr lang="en-US" sz="1600" dirty="0" err="1"/>
              <a:t>www.vldb.org</a:t>
            </a:r>
            <a:r>
              <a:rPr lang="en-US" sz="1600" dirty="0"/>
              <a:t>/</a:t>
            </a:r>
            <a:r>
              <a:rPr lang="en-US" sz="1600" dirty="0" err="1"/>
              <a:t>pvldb</a:t>
            </a:r>
            <a:r>
              <a:rPr lang="en-US" sz="1600" dirty="0"/>
              <a:t>/vol10/p1634-noghabi.pdf]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080" y="4859922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=p8qSWE_nAAE]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8881" y="56050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=KQ5OnL2hMBY]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D9E7D95-2BB5-7404-5D3E-9AF24B4B346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F393-D3A2-1BF7-35B6-0A6B2625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94D51-642A-49B5-866E-F83D3BE9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1298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Distributed ML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assumes homogenous data across workers</a:t>
            </a:r>
          </a:p>
          <a:p>
            <a:pPr marL="568280" lvl="1" indent="0">
              <a:buNone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1298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Federated Machine Learning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allows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heterogeneous data across workers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workers may be datacenters or mobile devices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failures, possibly privacy issues. 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E.g., Google’s Federated learning to predict keystrokes from mobile devices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4AA56EE-6CD7-D101-2424-CEFC234E20CD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50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7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5B23-E74D-CE07-AE39-83566C73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Lecture, and one more video to watch!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4005-B17A-60CA-0B61-EAFAFF83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7" y="2140373"/>
            <a:ext cx="11786473" cy="4551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Emerging topics in Distributed Computing</a:t>
            </a:r>
          </a:p>
          <a:p>
            <a:r>
              <a:rPr lang="en-US" dirty="0"/>
              <a:t>Stream Processing (in syllabus)</a:t>
            </a:r>
          </a:p>
          <a:p>
            <a:r>
              <a:rPr lang="en-US" dirty="0"/>
              <a:t>Graph Processing (in syllabus)</a:t>
            </a:r>
          </a:p>
          <a:p>
            <a:r>
              <a:rPr lang="en-US" dirty="0"/>
              <a:t>Machine Learning (in syllabus)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Additional Video on Course website (In Syllabus, NOT optional): Spark</a:t>
            </a:r>
          </a:p>
        </p:txBody>
      </p:sp>
    </p:spTree>
    <p:extLst>
      <p:ext uri="{BB962C8B-B14F-4D97-AF65-F5344CB8AC3E}">
        <p14:creationId xmlns:p14="http://schemas.microsoft.com/office/powerpoint/2010/main" val="53717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http://storm.apache.org/</a:t>
            </a:r>
            <a:r>
              <a:rPr lang="en-US" altLang="en-US" sz="2800" dirty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Highly 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C6C7A-5C40-FB37-F6B6-3F6D579A5C4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E490D-D476-2927-400F-6B49139613D6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6B2DB-FD80-D51F-184E-863CFF3A5CC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13753-4E64-FAA7-1244-637A20C6389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3987</Words>
  <Application>Microsoft Macintosh PowerPoint</Application>
  <PresentationFormat>Custom</PresentationFormat>
  <Paragraphs>612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Akzidenz-Grotesk BQ</vt:lpstr>
      <vt:lpstr>Arial</vt:lpstr>
      <vt:lpstr>Calibri</vt:lpstr>
      <vt:lpstr>Corbel</vt:lpstr>
      <vt:lpstr>Courier New</vt:lpstr>
      <vt:lpstr>Times</vt:lpstr>
      <vt:lpstr>Times New Roman</vt:lpstr>
      <vt:lpstr>Whitney-Black</vt:lpstr>
      <vt:lpstr>Whitney-BlackSC</vt:lpstr>
      <vt:lpstr>Wingdings</vt:lpstr>
      <vt:lpstr>HPP-template</vt:lpstr>
      <vt:lpstr>PowerPoint Presentation</vt:lpstr>
      <vt:lpstr>PowerPoint Presentation</vt:lpstr>
      <vt:lpstr>PowerPoint Presentation</vt:lpstr>
      <vt:lpstr>PowerPoint Presentation</vt:lpstr>
      <vt:lpstr>Which one of these is NOT a stream processing job?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 (Optional Additional Slide)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ML: SGD</vt:lpstr>
      <vt:lpstr>Basic Neural Networks</vt:lpstr>
      <vt:lpstr>Basic Neural Networks (2)</vt:lpstr>
      <vt:lpstr>PowerPoint Presentation</vt:lpstr>
      <vt:lpstr>Distributed Machine Learning </vt:lpstr>
      <vt:lpstr>Kinds of Parallelism</vt:lpstr>
      <vt:lpstr>TensorFlow</vt:lpstr>
      <vt:lpstr>Image classifier using TensorFlow API</vt:lpstr>
      <vt:lpstr>PyTorch</vt:lpstr>
      <vt:lpstr>Example with DistributedDataParallel</vt:lpstr>
      <vt:lpstr>Jax</vt:lpstr>
      <vt:lpstr>Other ML</vt:lpstr>
      <vt:lpstr>Summary of this Lecture, and one more video to watch!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502</cp:revision>
  <dcterms:created xsi:type="dcterms:W3CDTF">2012-12-19T21:49:48Z</dcterms:created>
  <dcterms:modified xsi:type="dcterms:W3CDTF">2023-11-12T22:20:45Z</dcterms:modified>
</cp:coreProperties>
</file>