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 autoAdjust="0"/>
    <p:restoredTop sz="84014"/>
  </p:normalViewPr>
  <p:slideViewPr>
    <p:cSldViewPr>
      <p:cViewPr varScale="1">
        <p:scale>
          <a:sx n="100" d="100"/>
          <a:sy n="100" d="100"/>
        </p:scale>
        <p:origin x="1384" y="160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Ring Mutual Exclusion - Not to be confused with the algorithm used by Computer Scientists when they break an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used to </a:t>
            </a:r>
            <a:r>
              <a:rPr lang="en-US"/>
              <a:t>pronounce Ri-kart</a:t>
            </a:r>
            <a:r>
              <a:rPr lang="en-US" dirty="0"/>
              <a:t>. Then I met Glenn at a conference. He corrected me to say that his last name is pronounced as “Rai-kart.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</a:t>
            </a:r>
            <a:r>
              <a:rPr lang="en-US" dirty="0" err="1"/>
              <a:t>Ricart-Agrawala</a:t>
            </a:r>
            <a:r>
              <a:rPr lang="en-US" dirty="0"/>
              <a:t> Algorithm is like an Indian wedding – you need to invite and get permission from EVERYONE in your family!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</a:t>
            </a:r>
            <a:r>
              <a:rPr lang="en-US" dirty="0" err="1"/>
              <a:t>Ricart-Agrawala</a:t>
            </a:r>
            <a:r>
              <a:rPr lang="en-US" dirty="0"/>
              <a:t> Algorithm is like an Indian wedding – you need to invite and get permission from EVERYONE in your family!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Mamoru Maekawa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ea typeface="ＭＳ Ｐゴシック" charset="0"/>
                <a:sym typeface="Symbol" charset="0"/>
              </a:rPr>
              <a:t></a:t>
            </a:r>
            <a:r>
              <a:rPr lang="en-US" sz="1600" i="1" dirty="0">
                <a:ea typeface="ＭＳ Ｐゴシック" charset="0"/>
                <a:sym typeface="Symbol" charset="0"/>
              </a:rPr>
              <a:t>N </a:t>
            </a:r>
            <a:r>
              <a:rPr lang="en-US" dirty="0"/>
              <a:t>True only for large N</a:t>
            </a:r>
          </a:p>
          <a:p>
            <a:r>
              <a:rPr lang="en-US" dirty="0"/>
              <a:t>Why (M-1)*K+1: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Consider process Pi and its voting set Vi (of size K).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Each of the K members of Vi is contained in (M - 1) other subsets (apart from Vi).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These are the only voting sets possible in the entire system (because any voting set must overlap </a:t>
            </a:r>
            <a:r>
              <a:rPr lang="en-US"/>
              <a:t>with Vi</a:t>
            </a:r>
            <a:r>
              <a:rPr lang="en-US" dirty="0"/>
              <a:t>)!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total count of such sets is (M-1)*K+1.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Notice that in this count, some voting sets may be double counted!   (e.g., two of Vi’s members may together belong to more than one voting sets!)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 minimize M (or K) is the same as maximizing N, i.e., we minimize double counting of these voting sets, and this occurs when (M-1)*K+1=N.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Coined by Edgar Dijkstra. From Dutch. </a:t>
            </a:r>
            <a:r>
              <a:rPr lang="en-US" b="1" i="0" dirty="0" err="1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Probeer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 (try) and </a:t>
            </a:r>
            <a:r>
              <a:rPr lang="en-US" b="1" i="0" dirty="0" err="1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Verhoog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 (increment).</a:t>
            </a:r>
          </a:p>
          <a:p>
            <a:endParaRPr lang="en-US" b="1" i="0" dirty="0">
              <a:solidFill>
                <a:srgbClr val="BDC1C6"/>
              </a:solidFill>
              <a:effectLst/>
              <a:latin typeface="Roboto" panose="020F0502020204030204" pitchFamily="34" charset="0"/>
            </a:endParaRPr>
          </a:p>
          <a:p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(p: pointer to int, old: int, new: int) </a:t>
            </a:r>
            <a:r>
              <a:rPr lang="en-US" b="1" dirty="0"/>
              <a:t>is</a:t>
            </a:r>
            <a:r>
              <a:rPr lang="en-US" dirty="0"/>
              <a:t> </a:t>
            </a:r>
            <a:r>
              <a:rPr lang="en-US" b="1" dirty="0"/>
              <a:t>if</a:t>
            </a:r>
            <a:r>
              <a:rPr lang="en-US" dirty="0"/>
              <a:t> *p ≠ old </a:t>
            </a:r>
            <a:r>
              <a:rPr lang="en-US" b="1" dirty="0"/>
              <a:t>return</a:t>
            </a:r>
            <a:r>
              <a:rPr lang="en-US" dirty="0"/>
              <a:t> false; *p ← new; </a:t>
            </a:r>
            <a:r>
              <a:rPr lang="en-US" b="1" dirty="0"/>
              <a:t>return</a:t>
            </a:r>
            <a:r>
              <a:rPr lang="en-US" dirty="0"/>
              <a:t> true;</a:t>
            </a:r>
            <a:endParaRPr lang="en-US" b="1" i="0" dirty="0">
              <a:solidFill>
                <a:srgbClr val="BDC1C6"/>
              </a:solidFill>
              <a:effectLst/>
              <a:latin typeface="Roboto" panose="020F0502020204030204" pitchFamily="34" charset="0"/>
            </a:endParaRPr>
          </a:p>
          <a:p>
            <a:endParaRPr lang="en-US" b="1" i="0" dirty="0">
              <a:solidFill>
                <a:srgbClr val="BDC1C6"/>
              </a:solidFill>
              <a:effectLst/>
              <a:latin typeface="Roboto" panose="020F0502020204030204" pitchFamily="34" charset="0"/>
            </a:endParaRPr>
          </a:p>
          <a:p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TAS: Return old value, set variable to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2023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dirty="0"/>
              <a:t>W/ Aishwarya Ganesan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  <a:p>
            <a:pPr lvl="2"/>
            <a:r>
              <a:rPr lang="en-US" sz="2400" dirty="0">
                <a:ea typeface="ＭＳ Ｐゴシック" charset="0"/>
              </a:rPr>
              <a:t>Fault-tolerant variants exist in literature.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</a:t>
            </a:r>
            <a:r>
              <a:rPr lang="en-US" b="1" dirty="0">
                <a:ea typeface="ＭＳ Ｐゴシック" charset="0"/>
              </a:rPr>
              <a:t>queue </a:t>
            </a:r>
            <a:r>
              <a:rPr lang="en-US" dirty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special </a:t>
            </a:r>
            <a:r>
              <a:rPr lang="en-US" b="1" dirty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a request to leader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Wait for token from leader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back token to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request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(leader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Send token to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Add P</a:t>
            </a:r>
            <a:r>
              <a:rPr lang="en-US" i="1" dirty="0">
                <a:ea typeface="ＭＳ Ｐゴシック" charset="0"/>
              </a:rPr>
              <a:t>i </a:t>
            </a:r>
            <a:r>
              <a:rPr lang="en-US" dirty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token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>
                <a:ea typeface="ＭＳ Ｐゴシック" charset="0"/>
              </a:rPr>
              <a:t>Dequeue</a:t>
            </a:r>
            <a:r>
              <a:rPr lang="en-US" dirty="0">
                <a:ea typeface="ＭＳ Ｐゴシック" charset="0"/>
              </a:rPr>
              <a:t> head of queue (say </a:t>
            </a:r>
            <a:r>
              <a:rPr lang="en-US" dirty="0" err="1">
                <a:ea typeface="ＭＳ Ｐゴシック" charset="0"/>
              </a:rPr>
              <a:t>P</a:t>
            </a:r>
            <a:r>
              <a:rPr lang="en-US" i="1" dirty="0" err="1">
                <a:ea typeface="ＭＳ Ｐゴシック" charset="0"/>
              </a:rPr>
              <a:t>j</a:t>
            </a:r>
            <a:r>
              <a:rPr lang="en-US" dirty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Exactly one token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With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 in system, queue has at most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If each process exits CS eventually and no failures, </a:t>
            </a: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guaranteed</a:t>
            </a:r>
          </a:p>
          <a:p>
            <a:pPr>
              <a:buClr>
                <a:srgbClr val="037C03"/>
              </a:buClr>
              <a:buSzPct val="120000"/>
            </a:pPr>
            <a:r>
              <a:rPr lang="en-US" sz="2400" dirty="0">
                <a:ea typeface="ＭＳ Ｐゴシック" charset="0"/>
              </a:rPr>
              <a:t>FIFO Ordering is guaranteed, in order of requests received at leader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>
                <a:ea typeface="ＭＳ Ｐゴシック" charset="0"/>
              </a:rPr>
              <a:t>enter</a:t>
            </a:r>
            <a:r>
              <a:rPr lang="en-US" sz="3200" dirty="0">
                <a:ea typeface="ＭＳ Ｐゴシック" charset="0"/>
              </a:rPr>
              <a:t> 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enter 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>
                <a:ea typeface="ＭＳ Ｐゴシック" charset="0"/>
              </a:rPr>
              <a:t>enter </a:t>
            </a:r>
            <a:r>
              <a:rPr lang="en-US" sz="2000" dirty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exit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(request + 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(release + grant) </a:t>
            </a: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leader is the performance 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Currently holds token,</a:t>
                </a:r>
              </a:p>
              <a:p>
                <a:pPr eaLnBrk="1" hangingPunct="1"/>
                <a:r>
                  <a:rPr lang="en-US" dirty="0"/>
                  <a:t>   can access CS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Cannot access CS anymore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6600"/>
                    </a:solidFill>
                  </a:rPr>
                  <a:t>Here’s the token!</a:t>
                </a: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Currently holds token,</a:t>
              </a:r>
            </a:p>
            <a:p>
              <a:pPr eaLnBrk="1" hangingPunct="1"/>
              <a:r>
                <a:rPr lang="en-US" dirty="0"/>
                <a:t>   can access CS</a:t>
              </a: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 </a:t>
            </a:r>
            <a:r>
              <a:rPr lang="en-US" dirty="0"/>
              <a:t>Processes organized in a virtual ring</a:t>
            </a:r>
          </a:p>
          <a:p>
            <a:r>
              <a:rPr lang="en-US" dirty="0"/>
              <a:t>Each process can send message to its successor in ring</a:t>
            </a:r>
          </a:p>
          <a:p>
            <a:r>
              <a:rPr lang="en-US" dirty="0"/>
              <a:t>Exactly 1 token</a:t>
            </a:r>
          </a:p>
          <a:p>
            <a:r>
              <a:rPr lang="en-US" dirty="0"/>
              <a:t>enter()</a:t>
            </a:r>
          </a:p>
          <a:p>
            <a:pPr lvl="1"/>
            <a:r>
              <a:rPr lang="en-US" dirty="0"/>
              <a:t>Wait until you get token</a:t>
            </a:r>
          </a:p>
          <a:p>
            <a:r>
              <a:rPr lang="en-US" dirty="0"/>
              <a:t>exit() // already have token</a:t>
            </a:r>
          </a:p>
          <a:p>
            <a:pPr lvl="1"/>
            <a:r>
              <a:rPr lang="en-US" dirty="0"/>
              <a:t>Pass on token to ring successor</a:t>
            </a:r>
          </a:p>
          <a:p>
            <a:r>
              <a:rPr lang="en-US" dirty="0"/>
              <a:t>If receive token, and not currently in enter(), just pass on token to ring successor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Exactly one token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Bandwidth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Per enter(), 1 message by requesting process but up to </a:t>
            </a:r>
            <a:r>
              <a:rPr lang="en-US" sz="2400" i="1" dirty="0"/>
              <a:t>N </a:t>
            </a:r>
            <a:r>
              <a:rPr lang="en-US" sz="2400" dirty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1 message sent per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Client delay: 0 to </a:t>
            </a:r>
            <a:r>
              <a:rPr lang="en-US" sz="2400" i="1" dirty="0"/>
              <a:t>N</a:t>
            </a:r>
            <a:r>
              <a:rPr lang="en-US" sz="2400" dirty="0"/>
              <a:t> message 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Worst case: just sent token to neighbor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process’</a:t>
            </a:r>
            <a:r>
              <a:rPr lang="en-US" altLang="ja-JP" sz="2400" dirty="0"/>
              <a:t> exit() from the CS and the next 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Between 1 and (</a:t>
            </a:r>
            <a:r>
              <a:rPr lang="en-US" altLang="ja-JP" sz="2400" i="1" dirty="0"/>
              <a:t>N-1</a:t>
            </a:r>
            <a:r>
              <a:rPr lang="en-US" altLang="ja-JP" sz="2400" dirty="0"/>
              <a:t>) message transmissions.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Best case</a:t>
            </a:r>
            <a:r>
              <a:rPr lang="en-US" sz="2400" dirty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Worst case</a:t>
            </a:r>
            <a:r>
              <a:rPr lang="en-US" sz="2400" dirty="0"/>
              <a:t>: process in enter() is predecessor of process in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Client/Synchronization delay to access CS still O(</a:t>
            </a:r>
            <a:r>
              <a:rPr lang="en-US" i="1" dirty="0"/>
              <a:t>N</a:t>
            </a:r>
            <a:r>
              <a:rPr lang="en-US" dirty="0"/>
              <a:t>) in Ring-Based approach.</a:t>
            </a:r>
          </a:p>
          <a:p>
            <a:r>
              <a:rPr lang="en-US" dirty="0"/>
              <a:t>Can we make this faster?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algorithm from 1981</a:t>
            </a:r>
          </a:p>
          <a:p>
            <a:r>
              <a:rPr lang="en-US" dirty="0"/>
              <a:t>Invented by Glenn </a:t>
            </a:r>
            <a:r>
              <a:rPr lang="en-US" dirty="0" err="1"/>
              <a:t>Ricart</a:t>
            </a:r>
            <a:r>
              <a:rPr lang="en-US" dirty="0"/>
              <a:t> (NIH) and Ashok </a:t>
            </a:r>
            <a:r>
              <a:rPr lang="en-US" dirty="0" err="1"/>
              <a:t>Agrawala</a:t>
            </a:r>
            <a:r>
              <a:rPr lang="en-US" dirty="0"/>
              <a:t> (U. Maryland)</a:t>
            </a:r>
          </a:p>
          <a:p>
            <a:endParaRPr lang="en-US" dirty="0"/>
          </a:p>
          <a:p>
            <a:r>
              <a:rPr lang="en-US" dirty="0"/>
              <a:t>No token</a:t>
            </a:r>
          </a:p>
          <a:p>
            <a:r>
              <a:rPr lang="en-US" dirty="0"/>
              <a:t>Uses the notion of causality and multicast</a:t>
            </a:r>
          </a:p>
          <a:p>
            <a:r>
              <a:rPr lang="en-US" dirty="0"/>
              <a:t>Has lower waiting time to enter CS than Ring-Based approach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Request: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&gt;, where T = current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 at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lexicographically: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in request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to break ties (since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RA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&gt; </a:t>
            </a:r>
            <a:r>
              <a:rPr lang="en-US" altLang="ja-JP" sz="1800" dirty="0">
                <a:ea typeface="ＭＳ Ｐゴシック" charset="0"/>
              </a:rPr>
              <a:t>to all processes, where 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altLang="ja-JP" sz="1800" dirty="0">
                <a:ea typeface="ＭＳ Ｐゴシック" charset="0"/>
              </a:rPr>
              <a:t> = current </a:t>
            </a:r>
            <a:r>
              <a:rPr lang="en-US" altLang="ja-JP" sz="1800" dirty="0" err="1">
                <a:ea typeface="ＭＳ Ｐゴシック" charset="0"/>
              </a:rPr>
              <a:t>Lamport</a:t>
            </a:r>
            <a:r>
              <a:rPr lang="en-US" altLang="ja-JP" sz="1800" dirty="0">
                <a:ea typeface="ＭＳ Ｐゴシック" charset="0"/>
              </a:rPr>
              <a:t> timestamp at P</a:t>
            </a:r>
            <a:r>
              <a:rPr lang="en-US" altLang="ja-JP" sz="1800" i="1" dirty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CS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On receipt of a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Request &lt;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Wanted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) &lt;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	// lexicographic ordering in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dirty="0" err="1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>
                <a:ea typeface="ＭＳ Ｐゴシック" charset="0"/>
              </a:rPr>
              <a:t>add request to local queue (of waiting requests)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  </a:t>
            </a: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Released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or, mutually exclusive access to executing the code that modifies the account entry</a:t>
            </a: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&lt;T, P</a:t>
              </a:r>
              <a:r>
                <a:rPr lang="en-US" i="1" dirty="0">
                  <a:latin typeface="Times New Roman"/>
                  <a:cs typeface="Times New Roman"/>
                </a:rPr>
                <a:t>i</a:t>
              </a:r>
              <a:r>
                <a:rPr lang="en-US" dirty="0">
                  <a:latin typeface="Times New Roman"/>
                  <a:cs typeface="Times New Roman"/>
                </a:rPr>
                <a:t>&gt; = &lt;102, 32&gt;</a:t>
              </a: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 (since &gt; (110, 80)) 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reply)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>
                  <a:latin typeface="Times New Roman"/>
                  <a:cs typeface="Times New Roman"/>
                </a:rPr>
                <a:t>Can now access CS.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arise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ＭＳ Ｐゴシック" charset="0"/>
              </a:rPr>
              <a:t>Liveness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Worst-case: wait for all other 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processes to send Reply</a:t>
            </a:r>
          </a:p>
          <a:p>
            <a:r>
              <a:rPr lang="en-US" dirty="0">
                <a:ea typeface="ＭＳ Ｐゴシック" charset="0"/>
              </a:rPr>
              <a:t>Ordering</a:t>
            </a:r>
          </a:p>
          <a:p>
            <a:pPr lvl="1"/>
            <a:r>
              <a:rPr lang="en-US" dirty="0">
                <a:ea typeface="ＭＳ Ｐゴシック" charset="0"/>
              </a:rPr>
              <a:t>Requests with lower </a:t>
            </a:r>
            <a:r>
              <a:rPr lang="en-US" dirty="0" err="1">
                <a:ea typeface="ＭＳ Ｐゴシック" charset="0"/>
              </a:rPr>
              <a:t>Lamport</a:t>
            </a:r>
            <a:r>
              <a:rPr lang="en-US" dirty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Uses of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/>
              <a:t>Locking of files and directories</a:t>
            </a:r>
          </a:p>
          <a:p>
            <a:r>
              <a:rPr lang="en-US" dirty="0">
                <a:solidFill>
                  <a:srgbClr val="660066"/>
                </a:solidFill>
              </a:rPr>
              <a:t>Accessing objects</a:t>
            </a:r>
            <a:r>
              <a:rPr lang="en-US" dirty="0"/>
              <a:t> in a safe and consistent way</a:t>
            </a:r>
          </a:p>
          <a:p>
            <a:pPr lvl="1"/>
            <a:r>
              <a:rPr lang="en-US" dirty="0"/>
              <a:t>Ensure at most one server has access to object at any point of time</a:t>
            </a:r>
          </a:p>
          <a:p>
            <a:r>
              <a:rPr lang="en-US" dirty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/>
              <a:t>Work partitioned across servers</a:t>
            </a:r>
          </a:p>
          <a:p>
            <a:pPr lvl="1"/>
            <a:r>
              <a:rPr lang="en-US" dirty="0"/>
              <a:t>Servers coordinate using locks</a:t>
            </a:r>
          </a:p>
          <a:p>
            <a:r>
              <a:rPr lang="en-US" dirty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/>
              <a:t>Chubby is Google’s locking service</a:t>
            </a:r>
          </a:p>
          <a:p>
            <a:pPr lvl="1"/>
            <a:r>
              <a:rPr lang="en-US" dirty="0"/>
              <a:t>Many cloud stacks use Apache Zookeeper for coordination among servers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enter() operation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multicast (1 multicast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replies)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but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Ring-Based approach, in </a:t>
            </a:r>
            <a:r>
              <a:rPr lang="en-US" dirty="0" err="1"/>
              <a:t>Ricart-Agrawala</a:t>
            </a:r>
            <a:r>
              <a:rPr lang="en-US" dirty="0"/>
              <a:t> approach </a:t>
            </a:r>
          </a:p>
          <a:p>
            <a:pPr lvl="1"/>
            <a:r>
              <a:rPr lang="en-US" dirty="0"/>
              <a:t>Client/synchronization delay has now gone down to O(1)</a:t>
            </a:r>
          </a:p>
          <a:p>
            <a:pPr lvl="1"/>
            <a:r>
              <a:rPr lang="en-US" dirty="0"/>
              <a:t>But bandwidth has gone up to O(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Can we get </a:t>
            </a:r>
            <a:r>
              <a:rPr lang="en-US" i="1" dirty="0"/>
              <a:t>both</a:t>
            </a:r>
            <a:r>
              <a:rPr lang="en-US" dirty="0"/>
              <a:t> down?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Algorithm: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ＭＳ Ｐゴシック" charset="0"/>
              </a:rPr>
              <a:t>Ricart-Agrawala</a:t>
            </a:r>
            <a:r>
              <a:rPr lang="en-US" sz="2400" dirty="0">
                <a:ea typeface="ＭＳ Ｐゴシック" charset="0"/>
              </a:rPr>
              <a:t> requires replies from </a:t>
            </a:r>
            <a:r>
              <a:rPr lang="en-US" sz="2400" i="1" dirty="0">
                <a:ea typeface="ＭＳ Ｐゴシック" charset="0"/>
              </a:rPr>
              <a:t>all</a:t>
            </a:r>
            <a:r>
              <a:rPr lang="en-US" sz="2400" dirty="0">
                <a:ea typeface="ＭＳ Ｐゴシック" charset="0"/>
              </a:rPr>
              <a:t> processes in group</a:t>
            </a:r>
          </a:p>
          <a:p>
            <a:r>
              <a:rPr lang="en-US" sz="2400" dirty="0">
                <a:ea typeface="ＭＳ Ｐゴシック" charset="0"/>
              </a:rPr>
              <a:t>Instead, get replies from only </a:t>
            </a:r>
            <a:r>
              <a:rPr lang="en-US" sz="2400" i="1" dirty="0">
                <a:ea typeface="ＭＳ Ｐゴシック" charset="0"/>
              </a:rPr>
              <a:t>some </a:t>
            </a:r>
            <a:r>
              <a:rPr lang="en-US" sz="2400" dirty="0">
                <a:ea typeface="ＭＳ Ｐゴシック" charset="0"/>
              </a:rPr>
              <a:t>processes in group</a:t>
            </a:r>
          </a:p>
          <a:p>
            <a:r>
              <a:rPr lang="en-US" sz="2400" dirty="0">
                <a:ea typeface="ＭＳ Ｐゴシック" charset="0"/>
              </a:rPr>
              <a:t>But ensure that only process one is given access to CS (Critical Section) at a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Voting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is 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V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(of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The intersection of any two voting sets must be non-empty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Same concept as </a:t>
            </a:r>
            <a:r>
              <a:rPr lang="en-US" sz="2400" i="1" dirty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>
                <a:ea typeface="ＭＳ Ｐゴシック" charset="0"/>
              </a:rPr>
              <a:t>!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row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column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of voting set = 2*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Voting Sets with N=4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P</a:t>
                </a:r>
                <a:r>
                  <a:rPr lang="en-US" i="1" dirty="0"/>
                  <a:t>1</a:t>
                </a:r>
                <a:r>
                  <a:rPr lang="en-US" dirty="0"/>
                  <a:t>’s voting set = V</a:t>
                </a:r>
                <a:r>
                  <a:rPr lang="en-US" i="1" dirty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2</a:t>
                </a: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</a:t>
            </a:r>
            <a:r>
              <a:rPr lang="en-US" dirty="0"/>
              <a:t>: Key Differences From </a:t>
            </a:r>
            <a:r>
              <a:rPr lang="en-US" dirty="0" err="1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Each process requests permission from only its voting set members</a:t>
            </a:r>
          </a:p>
          <a:p>
            <a:pPr lvl="1"/>
            <a:r>
              <a:rPr lang="en-US" sz="2200" dirty="0"/>
              <a:t>Not from all</a:t>
            </a:r>
          </a:p>
          <a:p>
            <a:r>
              <a:rPr lang="en-US" sz="2200" dirty="0"/>
              <a:t>Each process (in a voting set) gives permission to at most one process at a time</a:t>
            </a:r>
          </a:p>
          <a:p>
            <a:pPr lvl="1"/>
            <a:r>
              <a:rPr lang="en-US" sz="2200" dirty="0"/>
              <a:t>Not to all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  <a:r>
              <a:rPr lang="en-US" sz="2200" dirty="0"/>
              <a:t>, voted = false</a:t>
            </a:r>
          </a:p>
          <a:p>
            <a:r>
              <a:rPr lang="en-US" sz="2200" dirty="0"/>
              <a:t>enter()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Request</a:t>
            </a:r>
            <a:r>
              <a:rPr lang="en-US" sz="2200" dirty="0"/>
              <a:t> message to all processes in V</a:t>
            </a:r>
            <a:r>
              <a:rPr lang="en-US" sz="2200" i="1" dirty="0"/>
              <a:t>i</a:t>
            </a:r>
          </a:p>
          <a:p>
            <a:pPr lvl="1"/>
            <a:r>
              <a:rPr lang="en-US" sz="2200" dirty="0"/>
              <a:t>Wait for </a:t>
            </a:r>
            <a:r>
              <a:rPr lang="en-US" sz="2200" dirty="0">
                <a:solidFill>
                  <a:srgbClr val="0000FF"/>
                </a:solidFill>
              </a:rPr>
              <a:t>Reply (vote)</a:t>
            </a:r>
            <a:r>
              <a:rPr lang="en-US" sz="2200" dirty="0"/>
              <a:t> messages from all processes in V</a:t>
            </a:r>
            <a:r>
              <a:rPr lang="en-US" sz="2200" i="1" dirty="0"/>
              <a:t>i </a:t>
            </a:r>
            <a:r>
              <a:rPr lang="en-US" sz="2200" dirty="0"/>
              <a:t>(</a:t>
            </a:r>
            <a:r>
              <a:rPr lang="en-US" sz="2200"/>
              <a:t>including vote from </a:t>
            </a:r>
            <a:r>
              <a:rPr lang="en-US" sz="2200" dirty="0"/>
              <a:t>self)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Release </a:t>
            </a:r>
            <a:r>
              <a:rPr lang="en-US" sz="2200" dirty="0"/>
              <a:t>to all processes in V</a:t>
            </a:r>
            <a:r>
              <a:rPr lang="en-US" sz="2200" i="1" dirty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P</a:t>
            </a:r>
            <a:r>
              <a:rPr lang="en-US" i="1" dirty="0"/>
              <a:t>i </a:t>
            </a:r>
            <a:r>
              <a:rPr lang="en-US" dirty="0"/>
              <a:t>receives a Request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(state == </a:t>
            </a:r>
            <a:r>
              <a:rPr lang="en-US" u="sng" dirty="0">
                <a:solidFill>
                  <a:srgbClr val="953735"/>
                </a:solidFill>
              </a:rPr>
              <a:t>Held</a:t>
            </a:r>
            <a:r>
              <a:rPr lang="en-US" dirty="0">
                <a:solidFill>
                  <a:srgbClr val="953735"/>
                </a:solidFill>
              </a:rPr>
              <a:t> </a:t>
            </a:r>
            <a:r>
              <a:rPr lang="en-US" dirty="0"/>
              <a:t>OR voted = true)</a:t>
            </a:r>
          </a:p>
          <a:p>
            <a:pPr marL="0" indent="0">
              <a:buNone/>
            </a:pPr>
            <a:r>
              <a:rPr lang="en-US" dirty="0"/>
              <a:t>	queue Request</a:t>
            </a:r>
          </a:p>
          <a:p>
            <a:pPr marL="0" indent="0">
              <a:buNone/>
            </a:pP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dirty="0"/>
              <a:t>	send </a:t>
            </a:r>
            <a:r>
              <a:rPr lang="en-US" dirty="0">
                <a:solidFill>
                  <a:srgbClr val="0000FF"/>
                </a:solidFill>
              </a:rPr>
              <a:t>Reply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and set voted = true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P</a:t>
            </a:r>
            <a:r>
              <a:rPr lang="en-US" i="1" dirty="0"/>
              <a:t>i</a:t>
            </a:r>
            <a:r>
              <a:rPr lang="en-US" dirty="0"/>
              <a:t> receives a Release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 (queue empty)</a:t>
            </a:r>
          </a:p>
          <a:p>
            <a:pPr marL="0" indent="0">
              <a:buNone/>
            </a:pPr>
            <a:r>
              <a:rPr lang="en-US" dirty="0"/>
              <a:t>	voted = false</a:t>
            </a:r>
          </a:p>
          <a:p>
            <a:pPr marL="0" indent="0">
              <a:buNone/>
            </a:pP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dequeue</a:t>
            </a:r>
            <a:r>
              <a:rPr lang="en-US" dirty="0"/>
              <a:t> head of queue,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Send </a:t>
            </a:r>
            <a:r>
              <a:rPr lang="en-US" dirty="0">
                <a:solidFill>
                  <a:srgbClr val="0000FF"/>
                </a:solidFill>
              </a:rPr>
              <a:t>Reply </a:t>
            </a:r>
            <a:r>
              <a:rPr lang="en-US" i="1" dirty="0"/>
              <a:t>only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P</a:t>
            </a:r>
            <a:r>
              <a:rPr lang="en-US" i="1" dirty="0"/>
              <a:t>i </a:t>
            </a:r>
            <a:r>
              <a:rPr lang="en-US" dirty="0"/>
              <a:t>receives replies from all its voting set V</a:t>
            </a:r>
            <a:r>
              <a:rPr lang="en-US" i="1" dirty="0"/>
              <a:t>i </a:t>
            </a:r>
            <a:r>
              <a:rPr lang="en-US" dirty="0"/>
              <a:t>members, no other process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could have received replies from all its voting set members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endParaRPr lang="en-US" i="1" dirty="0"/>
          </a:p>
          <a:p>
            <a:pPr lvl="1"/>
            <a:r>
              <a:rPr lang="en-US" dirty="0"/>
              <a:t>V</a:t>
            </a:r>
            <a:r>
              <a:rPr lang="en-US" i="1" dirty="0"/>
              <a:t>i </a:t>
            </a:r>
            <a:r>
              <a:rPr lang="en-US" dirty="0"/>
              <a:t>and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intersect in at least one process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sends only one Reply (vote) at a time, so it could not have voted for both P</a:t>
            </a:r>
            <a:r>
              <a:rPr lang="en-US" i="1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 process needs to wait for at most (</a:t>
            </a:r>
            <a:r>
              <a:rPr lang="en-US" i="1" dirty="0"/>
              <a:t>N-1</a:t>
            </a:r>
            <a:r>
              <a:rPr lang="en-US" dirty="0"/>
              <a:t>) other processes to finish CS</a:t>
            </a:r>
          </a:p>
          <a:p>
            <a:r>
              <a:rPr lang="en-US" dirty="0"/>
              <a:t>But does not guarantee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Since can have a </a:t>
            </a:r>
            <a:r>
              <a:rPr lang="en-US" i="1" dirty="0"/>
              <a:t>deadlock</a:t>
            </a:r>
          </a:p>
          <a:p>
            <a:r>
              <a:rPr lang="en-US" dirty="0"/>
              <a:t>Example: all 4 processes need access</a:t>
            </a:r>
          </a:p>
          <a:p>
            <a:pPr lvl="1"/>
            <a:r>
              <a:rPr lang="en-US" dirty="0"/>
              <a:t>P1 is waiting for P3</a:t>
            </a:r>
          </a:p>
          <a:p>
            <a:pPr lvl="1"/>
            <a:r>
              <a:rPr lang="en-US" dirty="0"/>
              <a:t>P3 is waiting for P4</a:t>
            </a:r>
          </a:p>
          <a:p>
            <a:pPr lvl="1"/>
            <a:r>
              <a:rPr lang="en-US" dirty="0"/>
              <a:t>P4 is waiting for P2</a:t>
            </a:r>
          </a:p>
          <a:p>
            <a:pPr lvl="1"/>
            <a:r>
              <a:rPr lang="en-US" dirty="0"/>
              <a:t>P2 is waiting for P1</a:t>
            </a:r>
          </a:p>
          <a:p>
            <a:pPr lvl="1"/>
            <a:r>
              <a:rPr lang="en-US" dirty="0"/>
              <a:t>No progress in the system!</a:t>
            </a:r>
          </a:p>
          <a:p>
            <a:r>
              <a:rPr lang="en-US" dirty="0"/>
              <a:t>There are deadlock-free versions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P</a:t>
              </a:r>
              <a:r>
                <a:rPr lang="en-US" i="1" dirty="0"/>
                <a:t>1</a:t>
              </a:r>
              <a:r>
                <a:rPr lang="en-US" dirty="0"/>
                <a:t>’s voting set = V</a:t>
              </a:r>
              <a:r>
                <a:rPr lang="en-US" i="1" dirty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2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Section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Problem: Piece of code (at all processes) for which we need to ensure there is </a:t>
            </a:r>
            <a:r>
              <a:rPr lang="en-US" u="sng" dirty="0">
                <a:ea typeface="ＭＳ Ｐゴシック" charset="0"/>
              </a:rPr>
              <a:t>at most one process</a:t>
            </a:r>
            <a:r>
              <a:rPr lang="en-US" dirty="0">
                <a:ea typeface="ＭＳ Ｐゴシック" charset="0"/>
              </a:rPr>
              <a:t> executing it at any point of 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>
                <a:ea typeface="ＭＳ Ｐゴシック" charset="0"/>
              </a:rPr>
              <a:t>to enter the critical section (CS)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to run the critical section code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>
                <a:ea typeface="ＭＳ Ｐゴシック" charset="0"/>
              </a:rPr>
              <a:t>to exit the 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2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enter() 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exit()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 </a:t>
            </a:r>
            <a:r>
              <a:rPr lang="en-US" dirty="0">
                <a:ea typeface="ＭＳ Ｐゴシック" charset="0"/>
                <a:sym typeface="Symbol" charset="0"/>
              </a:rPr>
              <a:t>quite small. 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>
                <a:ea typeface="ＭＳ Ｐゴシック" charset="0"/>
                <a:sym typeface="Symbol" charset="0"/>
              </a:rPr>
              <a:t>N = </a:t>
            </a:r>
            <a:r>
              <a:rPr lang="en-US" dirty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But since each process is in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K*N/M = N</a:t>
            </a:r>
            <a:r>
              <a:rPr lang="en-US" sz="1800" dirty="0">
                <a:ea typeface="ＭＳ Ｐゴシック" charset="0"/>
              </a:rPr>
              <a:t> =&gt; </a:t>
            </a:r>
            <a:r>
              <a:rPr lang="en-US" sz="1800" i="1" dirty="0">
                <a:ea typeface="ＭＳ Ｐゴシック" charset="0"/>
              </a:rPr>
              <a:t>K = M   </a:t>
            </a:r>
            <a:r>
              <a:rPr lang="en-US" sz="1800" dirty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Consider a process P</a:t>
            </a:r>
            <a:r>
              <a:rPr lang="en-US" sz="1800" i="1" dirty="0">
                <a:ea typeface="ＭＳ Ｐゴシック" charset="0"/>
              </a:rPr>
              <a:t>i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sets = members present in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’s voting set and all their voting sets =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All processes in group must be in above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 minimize the overhead at each process (</a:t>
            </a:r>
            <a:r>
              <a:rPr lang="en-US" sz="1800" i="1" dirty="0">
                <a:ea typeface="ＭＳ Ｐゴシック" charset="0"/>
              </a:rPr>
              <a:t>K</a:t>
            </a:r>
            <a:r>
              <a:rPr lang="en-US" sz="1800" dirty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(K-1)*K + 1  </a:t>
            </a:r>
            <a:r>
              <a:rPr lang="en-US" sz="1800" dirty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fault-tolerant versions of the algorithms we’ve discussed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Maekawa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other way to handle failures: Use </a:t>
            </a:r>
            <a:r>
              <a:rPr lang="en-US" dirty="0" err="1"/>
              <a:t>Paxos</a:t>
            </a:r>
            <a:r>
              <a:rPr lang="en-US" dirty="0"/>
              <a:t>-like approaches!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system for locking</a:t>
            </a:r>
          </a:p>
          <a:p>
            <a:r>
              <a:rPr lang="en-US" dirty="0"/>
              <a:t>Used underneath Google’s systems like </a:t>
            </a:r>
            <a:r>
              <a:rPr lang="en-US" dirty="0" err="1"/>
              <a:t>BigTable</a:t>
            </a:r>
            <a:r>
              <a:rPr lang="en-US" dirty="0"/>
              <a:t>, Megastore, etc.</a:t>
            </a:r>
          </a:p>
          <a:p>
            <a:r>
              <a:rPr lang="en-US" dirty="0"/>
              <a:t>Not open-sourced but published</a:t>
            </a:r>
          </a:p>
          <a:p>
            <a:r>
              <a:rPr lang="en-US" dirty="0"/>
              <a:t>Chubby provides </a:t>
            </a:r>
            <a:r>
              <a:rPr lang="en-US" i="1" dirty="0"/>
              <a:t>Advisory </a:t>
            </a:r>
            <a:r>
              <a:rPr lang="en-US" dirty="0"/>
              <a:t>locks only</a:t>
            </a:r>
          </a:p>
          <a:p>
            <a:pPr lvl="1"/>
            <a:r>
              <a:rPr lang="en-US" dirty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/>
              <a:t>Paxos</a:t>
            </a:r>
            <a:r>
              <a:rPr lang="en-US" dirty="0"/>
              <a:t>-like (consensus) protocol</a:t>
            </a:r>
          </a:p>
          <a:p>
            <a:r>
              <a:rPr lang="en-US" dirty="0"/>
              <a:t>Group of servers with one elected as Master (Leader) </a:t>
            </a:r>
          </a:p>
          <a:p>
            <a:pPr lvl="1"/>
            <a:r>
              <a:rPr lang="en-US" dirty="0"/>
              <a:t>All servers replicate same information</a:t>
            </a:r>
          </a:p>
          <a:p>
            <a:r>
              <a:rPr lang="en-US" dirty="0"/>
              <a:t>Clients send read requests to Leader, which serves it locally</a:t>
            </a:r>
          </a:p>
          <a:p>
            <a:r>
              <a:rPr lang="en-US" dirty="0"/>
              <a:t>Clients send write requests to Leader, which sends it to all servers, gets majority (quorum) among servers, and then responds to client</a:t>
            </a:r>
          </a:p>
          <a:p>
            <a:r>
              <a:rPr lang="en-US" dirty="0"/>
              <a:t>On leader failure, run election protocol</a:t>
            </a:r>
          </a:p>
          <a:p>
            <a:r>
              <a:rPr lang="en-US" dirty="0"/>
              <a:t>On replica failure, just replace it and have it catch up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6" y="2057400"/>
            <a:ext cx="4003238" cy="4495801"/>
            <a:chOff x="5715000" y="1981200"/>
            <a:chExt cx="4002264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21734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Leader (Master)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Mutual exclusion important problem in cloud computing systems</a:t>
            </a:r>
          </a:p>
          <a:p>
            <a:r>
              <a:rPr lang="en-US" dirty="0"/>
              <a:t>Classical algorithms</a:t>
            </a:r>
          </a:p>
          <a:p>
            <a:pPr lvl="1"/>
            <a:r>
              <a:rPr lang="en-US" dirty="0"/>
              <a:t>Central</a:t>
            </a:r>
          </a:p>
          <a:p>
            <a:pPr lvl="1"/>
            <a:r>
              <a:rPr lang="en-US" dirty="0"/>
              <a:t>Ring-based</a:t>
            </a:r>
          </a:p>
          <a:p>
            <a:pPr lvl="1"/>
            <a:r>
              <a:rPr lang="en-US" dirty="0" err="1"/>
              <a:t>Ricart-Agrawala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r>
              <a:rPr lang="en-US" dirty="0"/>
              <a:t>Industry systems</a:t>
            </a:r>
          </a:p>
          <a:p>
            <a:pPr lvl="1"/>
            <a:r>
              <a:rPr lang="en-US" dirty="0"/>
              <a:t>Chubby: a coordination service</a:t>
            </a:r>
          </a:p>
          <a:p>
            <a:pPr lvl="1"/>
            <a:r>
              <a:rPr lang="en-US" dirty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7" y="2140373"/>
            <a:ext cx="11902149" cy="4551680"/>
          </a:xfrm>
        </p:spPr>
        <p:txBody>
          <a:bodyPr>
            <a:normAutofit/>
          </a:bodyPr>
          <a:lstStyle/>
          <a:p>
            <a:r>
              <a:rPr lang="en-US" dirty="0"/>
              <a:t>Reminder: HW3 due 10/30 (Monday!)</a:t>
            </a:r>
          </a:p>
          <a:p>
            <a:r>
              <a:rPr lang="en-US" dirty="0"/>
              <a:t>MP3 due 11/5 (demos 11/6)</a:t>
            </a:r>
          </a:p>
          <a:p>
            <a:r>
              <a:rPr lang="en-US" dirty="0"/>
              <a:t>You should have started on both by now.</a:t>
            </a:r>
          </a:p>
          <a:p>
            <a:r>
              <a:rPr lang="en-US" dirty="0"/>
              <a:t>If you have uncollected midterms, they are available this week in my office during my OHs (only!)</a:t>
            </a:r>
          </a:p>
          <a:p>
            <a:r>
              <a:rPr lang="en-US" dirty="0"/>
              <a:t>Final exam 12/12 7PM-10PM. See details on Piazza and website. Please plan accordingly!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>
                <a:ea typeface="ＭＳ Ｐゴシック" charset="0"/>
              </a:rPr>
              <a:t>Need to guarantee 3 properties: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At most one process executes in CS (Critical Section) at any 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Every request for a CS is granted eventually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>
                <a:ea typeface="ＭＳ Ｐゴシック" charset="0"/>
              </a:rPr>
              <a:t> (desirable) – Requests are granted in the order they 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Sharing an OS: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S=1; // Max number of allowed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accessors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>
                <a:ea typeface="ＭＳ Ｐゴシック" charset="0"/>
              </a:rPr>
              <a:t>wait(S)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P(S) </a:t>
            </a:r>
            <a:r>
              <a:rPr lang="en-US" dirty="0">
                <a:ea typeface="ＭＳ Ｐゴシック" charset="0"/>
              </a:rPr>
              <a:t>or </a:t>
            </a:r>
            <a:r>
              <a:rPr lang="en-US" b="1" dirty="0">
                <a:ea typeface="ＭＳ Ｐゴシック" charset="0"/>
              </a:rPr>
              <a:t>down(S)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while(1) { 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0) {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>
                <a:ea typeface="ＭＳ Ｐゴシック" charset="0"/>
              </a:rPr>
              <a:t>operations – supported via hardware instructions such as compare-and-swap, test-and-set, etc.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2.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V(S)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dirty="0">
                <a:ea typeface="ＭＳ Ｐゴシック" charset="0"/>
              </a:rPr>
              <a:t>up(s)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3863</Words>
  <Application>Microsoft Macintosh PowerPoint</Application>
  <PresentationFormat>Custom</PresentationFormat>
  <Paragraphs>687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Akzidenz-Grotesk BQ</vt:lpstr>
      <vt:lpstr>Akzidenz-Grotesk Extended BQ</vt:lpstr>
      <vt:lpstr>Arial</vt:lpstr>
      <vt:lpstr>Calibri</vt:lpstr>
      <vt:lpstr>Helvetica</vt:lpstr>
      <vt:lpstr>Roboto</vt:lpstr>
      <vt:lpstr>Times New Roman</vt:lpstr>
      <vt:lpstr>Whitney-BlackSC</vt:lpstr>
      <vt:lpstr>Wingdings</vt:lpstr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413</cp:revision>
  <dcterms:created xsi:type="dcterms:W3CDTF">2012-12-19T21:49:48Z</dcterms:created>
  <dcterms:modified xsi:type="dcterms:W3CDTF">2023-10-23T20:37:18Z</dcterms:modified>
</cp:coreProperties>
</file>