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334" r:id="rId2"/>
    <p:sldId id="424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8" r:id="rId14"/>
    <p:sldId id="349" r:id="rId15"/>
    <p:sldId id="350" r:id="rId16"/>
    <p:sldId id="351" r:id="rId17"/>
    <p:sldId id="369" r:id="rId18"/>
    <p:sldId id="370" r:id="rId19"/>
    <p:sldId id="371" r:id="rId20"/>
    <p:sldId id="372" r:id="rId21"/>
    <p:sldId id="373" r:id="rId22"/>
    <p:sldId id="374" r:id="rId23"/>
    <p:sldId id="375" r:id="rId24"/>
    <p:sldId id="376" r:id="rId25"/>
    <p:sldId id="377" r:id="rId26"/>
    <p:sldId id="378" r:id="rId27"/>
    <p:sldId id="379" r:id="rId28"/>
    <p:sldId id="380" r:id="rId29"/>
    <p:sldId id="381" r:id="rId30"/>
    <p:sldId id="382" r:id="rId31"/>
    <p:sldId id="383" r:id="rId32"/>
    <p:sldId id="384" r:id="rId33"/>
    <p:sldId id="385" r:id="rId34"/>
    <p:sldId id="386" r:id="rId35"/>
    <p:sldId id="387" r:id="rId36"/>
    <p:sldId id="388" r:id="rId37"/>
    <p:sldId id="389" r:id="rId38"/>
    <p:sldId id="390" r:id="rId39"/>
    <p:sldId id="430" r:id="rId40"/>
    <p:sldId id="391" r:id="rId41"/>
    <p:sldId id="466" r:id="rId42"/>
    <p:sldId id="467" r:id="rId43"/>
    <p:sldId id="452" r:id="rId44"/>
    <p:sldId id="398" r:id="rId45"/>
    <p:sldId id="459" r:id="rId46"/>
    <p:sldId id="468" r:id="rId47"/>
    <p:sldId id="469" r:id="rId48"/>
    <p:sldId id="470" r:id="rId49"/>
    <p:sldId id="471" r:id="rId50"/>
    <p:sldId id="472" r:id="rId51"/>
    <p:sldId id="473" r:id="rId52"/>
    <p:sldId id="474" r:id="rId53"/>
    <p:sldId id="475" r:id="rId54"/>
    <p:sldId id="476" r:id="rId55"/>
    <p:sldId id="392" r:id="rId56"/>
    <p:sldId id="393" r:id="rId57"/>
    <p:sldId id="397" r:id="rId58"/>
    <p:sldId id="454" r:id="rId59"/>
  </p:sldIdLst>
  <p:sldSz cx="12984163" cy="7315200"/>
  <p:notesSz cx="6858000" cy="9144000"/>
  <p:defaultTextStyle>
    <a:defPPr>
      <a:defRPr lang="en-US"/>
    </a:defPPr>
    <a:lvl1pPr marL="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40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92" autoAdjust="0"/>
    <p:restoredTop sz="84930"/>
  </p:normalViewPr>
  <p:slideViewPr>
    <p:cSldViewPr>
      <p:cViewPr varScale="1">
        <p:scale>
          <a:sx n="97" d="100"/>
          <a:sy n="97" d="100"/>
        </p:scale>
        <p:origin x="1288" y="200"/>
      </p:cViewPr>
      <p:guideLst>
        <p:guide orient="horz" pos="2304"/>
        <p:guide pos="40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F443E-0F79-A241-AF3A-49CA404541F0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685800"/>
            <a:ext cx="6086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C5403-D6CF-9147-BC21-EBC85D00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7350" y="685800"/>
            <a:ext cx="6084888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A73AF8-0BC5-F440-9334-7CB36D37F7B8}" type="slidenum">
              <a:rPr lang="en-US" sz="1200">
                <a:latin typeface="Times New Roman" charset="0"/>
              </a:rPr>
              <a:pPr/>
              <a:t>10</a:t>
            </a:fld>
            <a:endParaRPr lang="en-US" sz="1200">
              <a:latin typeface="Times New Roman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6494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We have two jokes about distributed systems, but we can’t decide which one to tell.</a:t>
            </a:r>
          </a:p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D60F2F-60E3-5245-B422-5249E10F8E9A}" type="slidenum">
              <a:rPr lang="en-US" sz="1200">
                <a:latin typeface="Times New Roman" charset="0"/>
              </a:rPr>
              <a:pPr/>
              <a:t>11</a:t>
            </a:fld>
            <a:endParaRPr lang="en-US" sz="1200">
              <a:latin typeface="Times New Roman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088DB7E-966D-E14D-9887-DF920CC04E73}" type="slidenum">
              <a:rPr lang="en-US" sz="1200">
                <a:latin typeface="Times New Roman" charset="0"/>
              </a:rPr>
              <a:pPr/>
              <a:t>13</a:t>
            </a:fld>
            <a:endParaRPr lang="en-US" sz="1200">
              <a:latin typeface="Times New Roman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2F3FDB-3D21-E04B-9892-7EBA6AD88736}" type="slidenum">
              <a:rPr lang="en-US" sz="1200">
                <a:latin typeface="Times New Roman" charset="0"/>
              </a:rPr>
              <a:pPr/>
              <a:t>14</a:t>
            </a:fld>
            <a:endParaRPr lang="en-US" sz="1200">
              <a:latin typeface="Times New Roman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73227F5-065D-B34E-91C4-986906CA9C0A}" type="slidenum">
              <a:rPr lang="en-US" sz="1200">
                <a:latin typeface="Times New Roman" charset="0"/>
              </a:rPr>
              <a:pPr/>
              <a:t>15</a:t>
            </a:fld>
            <a:endParaRPr lang="en-US" sz="1200">
              <a:latin typeface="Times New Roman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AC85E38-FAA0-3E49-9693-7D3EA04C1743}" type="slidenum">
              <a:rPr lang="en-US" sz="1200">
                <a:latin typeface="Times New Roman" charset="0"/>
              </a:rPr>
              <a:pPr/>
              <a:t>16</a:t>
            </a:fld>
            <a:endParaRPr lang="en-US" sz="1200">
              <a:latin typeface="Times New Roman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8D32CD0-F56A-BB4A-A1CB-9CB2A2E1AE5B}" type="slidenum">
              <a:rPr lang="en-US" sz="1200">
                <a:latin typeface="Times New Roman" charset="0"/>
              </a:rPr>
              <a:pPr/>
              <a:t>17</a:t>
            </a:fld>
            <a:endParaRPr lang="en-US" sz="1200">
              <a:latin typeface="Times New Roman" charset="0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6494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We have two jokes about distributed systems, but we can’t decide which one to tell.</a:t>
            </a:r>
          </a:p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356F49-EF69-3840-81B1-8CE7882C50AD}" type="slidenum">
              <a:rPr lang="en-US" sz="1200">
                <a:latin typeface="Times New Roman" charset="0"/>
              </a:rPr>
              <a:pPr/>
              <a:t>18</a:t>
            </a:fld>
            <a:endParaRPr lang="en-US" sz="1200">
              <a:latin typeface="Times New Roman" charset="0"/>
            </a:endParaRPr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DDAF01-7EBB-5B49-937F-1390B0B160DC}" type="slidenum">
              <a:rPr lang="en-US" sz="1200">
                <a:latin typeface="Times New Roman" charset="0"/>
              </a:rPr>
              <a:pPr/>
              <a:t>19</a:t>
            </a:fld>
            <a:endParaRPr lang="en-US" sz="1200">
              <a:latin typeface="Times New Roman" charset="0"/>
            </a:endParaRPr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5F46992B-810F-3767-6FA5-809589826B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A99FBB40-6CEF-6853-E42A-3C98F1D2D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E131BAEE-8C09-F1A4-D8DF-B706E51B17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ECCAF22-8E06-4B47-805D-15D9EA7E958F}" type="slidenum">
              <a:rPr lang="en-US" altLang="en-US" sz="1300" smtClean="0"/>
              <a:pPr>
                <a:spcBef>
                  <a:spcPct val="0"/>
                </a:spcBef>
              </a:pPr>
              <a:t>2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2FC30D-7B9A-014E-82BE-C0BBC5363CE3}" type="slidenum">
              <a:rPr lang="en-US" sz="1200">
                <a:latin typeface="Times New Roman" charset="0"/>
              </a:rPr>
              <a:pPr/>
              <a:t>20</a:t>
            </a:fld>
            <a:endParaRPr lang="en-US" sz="120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A6A4C4-D0A6-4B42-9275-B56E2B2CAD8B}" type="slidenum">
              <a:rPr lang="en-US" sz="1200">
                <a:latin typeface="Times New Roman" charset="0"/>
              </a:rPr>
              <a:pPr/>
              <a:t>21</a:t>
            </a:fld>
            <a:endParaRPr lang="en-US" sz="1200">
              <a:latin typeface="Times New Roman" charset="0"/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35AEC2-9A65-0A46-B1A5-4A9B31DF3B1D}" type="slidenum">
              <a:rPr lang="en-US" sz="1200">
                <a:latin typeface="Times New Roman" charset="0"/>
              </a:rPr>
              <a:pPr/>
              <a:t>22</a:t>
            </a:fld>
            <a:endParaRPr lang="en-US" sz="1200">
              <a:latin typeface="Times New Roman" charset="0"/>
            </a:endParaRPr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F1F15E-C86C-8D4A-85AB-4F3C69804AE9}" type="slidenum">
              <a:rPr lang="en-US" sz="1200">
                <a:latin typeface="Times New Roman" charset="0"/>
              </a:rPr>
              <a:pPr/>
              <a:t>23</a:t>
            </a:fld>
            <a:endParaRPr lang="en-US" sz="1200">
              <a:latin typeface="Times New Roman" charset="0"/>
            </a:endParaRPr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5506A6-8954-F04C-999C-945778E607E8}" type="slidenum">
              <a:rPr lang="en-US" sz="1200">
                <a:latin typeface="Times New Roman" charset="0"/>
              </a:rPr>
              <a:pPr/>
              <a:t>24</a:t>
            </a:fld>
            <a:endParaRPr lang="en-US" sz="1200">
              <a:latin typeface="Times New Roman" charset="0"/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1DC152-BE35-954D-8CD7-EBC9EC3DE961}" type="slidenum">
              <a:rPr lang="en-US" sz="1200">
                <a:latin typeface="Times New Roman" charset="0"/>
              </a:rPr>
              <a:pPr/>
              <a:t>25</a:t>
            </a:fld>
            <a:endParaRPr lang="en-US" sz="1200">
              <a:latin typeface="Times New Roman" charset="0"/>
            </a:endParaRPr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B9CA35-573D-6543-AE1E-DF5A90935594}" type="slidenum">
              <a:rPr lang="en-US" sz="1200">
                <a:latin typeface="Times New Roman" charset="0"/>
              </a:rPr>
              <a:pPr/>
              <a:t>26</a:t>
            </a:fld>
            <a:endParaRPr lang="en-US" sz="1200">
              <a:latin typeface="Times New Roman" charset="0"/>
            </a:endParaRPr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35715B-B1FA-794D-8915-C6F059705FAA}" type="slidenum">
              <a:rPr lang="en-US" sz="1200">
                <a:latin typeface="Times New Roman" charset="0"/>
              </a:rPr>
              <a:pPr/>
              <a:t>27</a:t>
            </a:fld>
            <a:endParaRPr lang="en-US" sz="1200">
              <a:latin typeface="Times New Roman" charset="0"/>
            </a:endParaRPr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F7BF2A-80E9-C54C-999E-5C9105EE3658}" type="slidenum">
              <a:rPr lang="en-US" sz="1200">
                <a:latin typeface="Times New Roman" charset="0"/>
              </a:rPr>
              <a:pPr/>
              <a:t>28</a:t>
            </a:fld>
            <a:endParaRPr lang="en-US" sz="1200">
              <a:latin typeface="Times New Roman" charset="0"/>
            </a:endParaRPr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04AB3A-9B9E-9C4A-9BE4-F90FB3874117}" type="slidenum">
              <a:rPr lang="en-US" sz="1200">
                <a:latin typeface="Times New Roman" charset="0"/>
              </a:rPr>
              <a:pPr/>
              <a:t>29</a:t>
            </a:fld>
            <a:endParaRPr lang="en-US" sz="1200">
              <a:latin typeface="Times New Roman" charset="0"/>
            </a:endParaRPr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A7BE65E-F778-9B4C-9793-C48BDE7B3582}" type="slidenum">
              <a:rPr lang="en-US" sz="1200">
                <a:latin typeface="Times New Roman" charset="0"/>
              </a:rPr>
              <a:pPr/>
              <a:t>3</a:t>
            </a:fld>
            <a:endParaRPr lang="en-US" sz="120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3AF6E0-CCE2-9F4D-8555-A0CA938AAA41}" type="slidenum">
              <a:rPr lang="en-US" sz="1200">
                <a:latin typeface="Times New Roman" charset="0"/>
              </a:rPr>
              <a:pPr/>
              <a:t>30</a:t>
            </a:fld>
            <a:endParaRPr lang="en-US" sz="1200">
              <a:latin typeface="Times New Roman" charset="0"/>
            </a:endParaRPr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49E31F9-CBD7-7F40-A40F-F6424886CF01}" type="slidenum">
              <a:rPr lang="en-US" sz="1200">
                <a:latin typeface="Times New Roman" charset="0"/>
              </a:rPr>
              <a:pPr/>
              <a:t>31</a:t>
            </a:fld>
            <a:endParaRPr lang="en-US" sz="1200">
              <a:latin typeface="Times New Roman" charset="0"/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197013-0AD5-EC47-B1D9-74D339227C60}" type="slidenum">
              <a:rPr lang="en-US" sz="1200">
                <a:latin typeface="Times New Roman" charset="0"/>
              </a:rPr>
              <a:pPr/>
              <a:t>32</a:t>
            </a:fld>
            <a:endParaRPr lang="en-US" sz="1200">
              <a:latin typeface="Times New Roman" charset="0"/>
            </a:endParaRPr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83B81CE-8236-864D-A4D2-E6903EA95265}" type="slidenum">
              <a:rPr lang="en-US" sz="1200">
                <a:latin typeface="Times New Roman" charset="0"/>
              </a:rPr>
              <a:pPr/>
              <a:t>33</a:t>
            </a:fld>
            <a:endParaRPr lang="en-US" sz="1200">
              <a:latin typeface="Times New Roman" charset="0"/>
            </a:endParaRPr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7ADB2D-FF69-C94A-9808-DB68E6B5CF1F}" type="slidenum">
              <a:rPr lang="en-US" sz="1200">
                <a:latin typeface="Times New Roman" charset="0"/>
              </a:rPr>
              <a:pPr/>
              <a:t>34</a:t>
            </a:fld>
            <a:endParaRPr lang="en-US" sz="1200">
              <a:latin typeface="Times New Roman" charset="0"/>
            </a:endParaRPr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Why D contains at least one 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-valent state (for each of 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=0,1)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Consider an 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-valent state E reachable from the red state.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If E is in C, then E-&gt; e is in D and is an 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-valent state in 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If E is NOT in C, then e was applied during red-&gt;E, and so the red-&gt; E path must pass via D. Since D has no bivalent states, E’s ANCESTOR that belongs in D must also be </a:t>
            </a:r>
            <a:r>
              <a:rPr lang="en-US" dirty="0" err="1">
                <a:latin typeface="Times New Roman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-valent.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2052461-D7C1-1348-B14E-112CD9868427}" type="slidenum">
              <a:rPr lang="en-US" sz="1200">
                <a:latin typeface="Times New Roman" charset="0"/>
              </a:rPr>
              <a:pPr/>
              <a:t>35</a:t>
            </a:fld>
            <a:endParaRPr lang="en-US" sz="1200">
              <a:latin typeface="Times New Roman" charset="0"/>
            </a:endParaRPr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C90D8F-C3EC-2A48-B8D8-E95F0B82A799}" type="slidenum">
              <a:rPr lang="en-US" sz="1200">
                <a:latin typeface="Times New Roman" charset="0"/>
              </a:rPr>
              <a:pPr/>
              <a:t>36</a:t>
            </a:fld>
            <a:endParaRPr lang="en-US" sz="1200">
              <a:latin typeface="Times New Roman" charset="0"/>
            </a:endParaRPr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9780E7-74FC-0C40-920B-425C87A57CD9}" type="slidenum">
              <a:rPr lang="en-US" sz="1200">
                <a:latin typeface="Times New Roman" charset="0"/>
              </a:rPr>
              <a:pPr/>
              <a:t>37</a:t>
            </a:fld>
            <a:endParaRPr lang="en-US" sz="1200">
              <a:latin typeface="Times New Roman" charset="0"/>
            </a:endParaRPr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13A0C3-57AE-D341-880F-8BA6B2CB4C7E}" type="slidenum">
              <a:rPr lang="en-US" sz="1200">
                <a:latin typeface="Times New Roman" charset="0"/>
              </a:rPr>
              <a:pPr/>
              <a:t>38</a:t>
            </a:fld>
            <a:endParaRPr lang="en-US" sz="1200">
              <a:latin typeface="Times New Roman" charset="0"/>
            </a:endParaRPr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6494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We have two jokes about distributed systems, but we can’t decide which one to tell.</a:t>
            </a:r>
          </a:p>
          <a:p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69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02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02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FB162C-407F-BF4A-A75E-2A902A850D6E}" type="slidenum">
              <a:rPr lang="en-US" sz="1200"/>
              <a:pPr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0069DD-24EE-B54E-95CE-7E58FE3149A0}" type="slidenum">
              <a:rPr lang="en-US" sz="1200">
                <a:latin typeface="Times New Roman" charset="0"/>
              </a:rPr>
              <a:pPr/>
              <a:t>40</a:t>
            </a:fld>
            <a:endParaRPr lang="en-US" sz="1200">
              <a:latin typeface="Times New Roman" charset="0"/>
            </a:endParaRPr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12663B2E-9A8E-7F00-F5C5-D02DF151B6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492F4FCA-BD7E-B50D-1305-FA2577FE4A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2CCF512B-0BAC-2661-8DDF-3FE73A4810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2119AEB-12E3-B34F-B020-94EB6B792DE8}" type="slidenum">
              <a:rPr lang="en-US" altLang="en-US">
                <a:latin typeface="Times New Roman" panose="02020603050405020304" pitchFamily="18" charset="0"/>
              </a:rPr>
              <a:pPr/>
              <a:t>42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6F0AA9F8-D80D-B94F-AD87-E22A6AABDA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40F7E10-B80C-6FE4-0776-B62ADCF45A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081E1A8B-8BE6-52D1-525F-D9CDBED3A5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F930DBB0-2D40-05BF-F648-694C94CCA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C530E1D9-7C26-FFD4-2E5F-754176FF8B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BD2EF02-389A-494A-B770-FEA43FFB180E}" type="slidenum">
              <a:rPr lang="en-US" altLang="en-US"/>
              <a:pPr/>
              <a:t>43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id="{FD90967F-7102-13D9-E2AB-A52681221C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F6D185B-25F3-9040-B4BA-0DF1D2BF7C88}" type="slidenum">
              <a:rPr lang="en-US" altLang="en-US">
                <a:latin typeface="Times New Roman" panose="02020603050405020304" pitchFamily="18" charset="0"/>
              </a:rPr>
              <a:pPr/>
              <a:t>44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660A191A-9B95-F813-7E73-409A9F9B40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45AE0E9-B8C4-CFBB-18F3-2D3868D56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04399B1A-44B5-ADB4-AEB0-1D89F6C9B0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704AEF65-589F-1F34-EA46-03516172CB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5">
            <a:extLst>
              <a:ext uri="{FF2B5EF4-FFF2-40B4-BE49-F238E27FC236}">
                <a16:creationId xmlns:a16="http://schemas.microsoft.com/office/drawing/2014/main" id="{E4F32A06-3532-378F-341C-CD454452AEA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7788" y="8685213"/>
            <a:ext cx="2970212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52" tIns="0" rIns="18852" bIns="0" anchor="b"/>
          <a:lstStyle>
            <a:lvl1pPr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47AE46D2-878E-454D-8323-1BC56C61497F}" type="slidenum">
              <a:rPr lang="en-US" altLang="en-US" sz="900" i="1">
                <a:latin typeface="Times New Roman" panose="02020603050405020304" pitchFamily="18" charset="0"/>
              </a:rPr>
              <a:pPr algn="r"/>
              <a:t>46</a:t>
            </a:fld>
            <a:endParaRPr lang="en-US" altLang="en-US" sz="900" i="1">
              <a:latin typeface="Times New Roman" panose="02020603050405020304" pitchFamily="18" charset="0"/>
            </a:endParaRP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1FBA0560-5500-E767-B176-32AB86D1CA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B9C1E8D-5B59-E4DB-D16E-F7EA083E2D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53" tIns="45327" rIns="90653" bIns="45327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5">
            <a:extLst>
              <a:ext uri="{FF2B5EF4-FFF2-40B4-BE49-F238E27FC236}">
                <a16:creationId xmlns:a16="http://schemas.microsoft.com/office/drawing/2014/main" id="{F0E74996-2A74-DD81-8DA5-61B1E21EB7E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7788" y="8685213"/>
            <a:ext cx="2970212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52" tIns="0" rIns="18852" bIns="0" anchor="b"/>
          <a:lstStyle>
            <a:lvl1pPr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794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D326B5FE-141E-E740-8102-B9786E9537C1}" type="slidenum">
              <a:rPr lang="en-US" altLang="en-US" sz="900" i="1">
                <a:latin typeface="Times New Roman" panose="02020603050405020304" pitchFamily="18" charset="0"/>
              </a:rPr>
              <a:pPr algn="r"/>
              <a:t>47</a:t>
            </a:fld>
            <a:endParaRPr lang="en-US" altLang="en-US" sz="900" i="1">
              <a:latin typeface="Times New Roman" panose="02020603050405020304" pitchFamily="18" charset="0"/>
            </a:endParaRP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C6F397DF-ED89-4132-AF05-2582ACD095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255CCF01-6AF0-4F0A-1211-F2C1AE095B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53" tIns="45327" rIns="90653" bIns="45327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>
            <a:extLst>
              <a:ext uri="{FF2B5EF4-FFF2-40B4-BE49-F238E27FC236}">
                <a16:creationId xmlns:a16="http://schemas.microsoft.com/office/drawing/2014/main" id="{46162FB0-6B09-5728-7626-0A148E9AAA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Notes Placeholder 2">
            <a:extLst>
              <a:ext uri="{FF2B5EF4-FFF2-40B4-BE49-F238E27FC236}">
                <a16:creationId xmlns:a16="http://schemas.microsoft.com/office/drawing/2014/main" id="{D2D8DC75-A326-BA8C-37A0-8F5A5C084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D72E9D7E-3D8F-AFDE-5FC8-B74F40FF54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714BD87-5EEE-5245-B09F-7E621FDA68BC}" type="slidenum">
              <a:rPr lang="en-US" altLang="en-US" sz="900">
                <a:latin typeface="Times New Roman" panose="02020603050405020304" pitchFamily="18" charset="0"/>
              </a:rPr>
              <a:pPr/>
              <a:t>48</a:t>
            </a:fld>
            <a:endParaRPr lang="en-US" altLang="en-US" sz="9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>
            <a:extLst>
              <a:ext uri="{FF2B5EF4-FFF2-40B4-BE49-F238E27FC236}">
                <a16:creationId xmlns:a16="http://schemas.microsoft.com/office/drawing/2014/main" id="{829A1F42-B4B3-AB97-FA06-88F5DFADD8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Notes Placeholder 2">
            <a:extLst>
              <a:ext uri="{FF2B5EF4-FFF2-40B4-BE49-F238E27FC236}">
                <a16:creationId xmlns:a16="http://schemas.microsoft.com/office/drawing/2014/main" id="{11B00740-375D-A674-77DB-77F15D2C5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If leader hears multiple proposed values, then it uses the most recent one as proposal in next Bill Phase.</a:t>
            </a: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Note that this DOES NOT violate the quorum intersection 2a-1a quorum overlap rule/theorem later.</a:t>
            </a:r>
          </a:p>
        </p:txBody>
      </p:sp>
      <p:sp>
        <p:nvSpPr>
          <p:cNvPr id="34819" name="Slide Number Placeholder 3">
            <a:extLst>
              <a:ext uri="{FF2B5EF4-FFF2-40B4-BE49-F238E27FC236}">
                <a16:creationId xmlns:a16="http://schemas.microsoft.com/office/drawing/2014/main" id="{C7EABE51-B886-88CD-EBED-C50D87877B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BF078C5-D2F2-9046-80A4-61131386785E}" type="slidenum">
              <a:rPr lang="en-US" altLang="en-US" sz="900">
                <a:latin typeface="Times New Roman" panose="02020603050405020304" pitchFamily="18" charset="0"/>
              </a:rPr>
              <a:pPr/>
              <a:t>49</a:t>
            </a:fld>
            <a:endParaRPr lang="en-US" altLang="en-US" sz="9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1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1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AA8CBF4-C0ED-5140-8F2F-3F4EF6AD3BE9}" type="slidenum">
              <a:rPr lang="en-US" sz="1200"/>
              <a:pPr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>
            <a:extLst>
              <a:ext uri="{FF2B5EF4-FFF2-40B4-BE49-F238E27FC236}">
                <a16:creationId xmlns:a16="http://schemas.microsoft.com/office/drawing/2014/main" id="{B5FF0D5F-B9D1-2C1F-7A7F-732519E5FA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Notes Placeholder 2">
            <a:extLst>
              <a:ext uri="{FF2B5EF4-FFF2-40B4-BE49-F238E27FC236}">
                <a16:creationId xmlns:a16="http://schemas.microsoft.com/office/drawing/2014/main" id="{0059A17E-5EE0-B1BF-8A08-4AB6C60690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id="{FC2F026C-236D-0D25-F339-1918F62CA4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333F76B-CA3A-CF44-9F46-08BD086643AC}" type="slidenum">
              <a:rPr lang="en-US" altLang="en-US" sz="900">
                <a:latin typeface="Times New Roman" panose="02020603050405020304" pitchFamily="18" charset="0"/>
              </a:rPr>
              <a:pPr/>
              <a:t>50</a:t>
            </a:fld>
            <a:endParaRPr lang="en-US" altLang="en-US" sz="9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>
            <a:extLst>
              <a:ext uri="{FF2B5EF4-FFF2-40B4-BE49-F238E27FC236}">
                <a16:creationId xmlns:a16="http://schemas.microsoft.com/office/drawing/2014/main" id="{773D9C46-9F06-7EFB-92EE-C8BF7D4548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Notes Placeholder 2">
            <a:extLst>
              <a:ext uri="{FF2B5EF4-FFF2-40B4-BE49-F238E27FC236}">
                <a16:creationId xmlns:a16="http://schemas.microsoft.com/office/drawing/2014/main" id="{9F7CD02D-620A-2B37-CB1C-1557BAFD7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8915" name="Slide Number Placeholder 3">
            <a:extLst>
              <a:ext uri="{FF2B5EF4-FFF2-40B4-BE49-F238E27FC236}">
                <a16:creationId xmlns:a16="http://schemas.microsoft.com/office/drawing/2014/main" id="{E1E90211-91F0-C7BF-A262-DEAD5621D0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94EADD5-D549-0244-9894-A42C3552AE53}" type="slidenum">
              <a:rPr lang="en-US" altLang="en-US" sz="900">
                <a:latin typeface="Times New Roman" panose="02020603050405020304" pitchFamily="18" charset="0"/>
              </a:rPr>
              <a:pPr/>
              <a:t>51</a:t>
            </a:fld>
            <a:endParaRPr lang="en-US" altLang="en-US" sz="9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>
            <a:extLst>
              <a:ext uri="{FF2B5EF4-FFF2-40B4-BE49-F238E27FC236}">
                <a16:creationId xmlns:a16="http://schemas.microsoft.com/office/drawing/2014/main" id="{EC0AE952-77C5-7734-EA59-A534415B69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>
            <a:extLst>
              <a:ext uri="{FF2B5EF4-FFF2-40B4-BE49-F238E27FC236}">
                <a16:creationId xmlns:a16="http://schemas.microsoft.com/office/drawing/2014/main" id="{CECF681C-F7BE-79D8-8F8F-311348CEF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0963" name="Slide Number Placeholder 3">
            <a:extLst>
              <a:ext uri="{FF2B5EF4-FFF2-40B4-BE49-F238E27FC236}">
                <a16:creationId xmlns:a16="http://schemas.microsoft.com/office/drawing/2014/main" id="{E21A1744-A676-CF18-D292-B5ABFF91D2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0A36CD7-AC9D-FF46-A3A2-BB896A9B1B3E}" type="slidenum">
              <a:rPr lang="en-US" altLang="en-US" sz="900">
                <a:latin typeface="Times New Roman" panose="02020603050405020304" pitchFamily="18" charset="0"/>
              </a:rPr>
              <a:pPr/>
              <a:t>52</a:t>
            </a:fld>
            <a:endParaRPr lang="en-US" altLang="en-US" sz="9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>
            <a:extLst>
              <a:ext uri="{FF2B5EF4-FFF2-40B4-BE49-F238E27FC236}">
                <a16:creationId xmlns:a16="http://schemas.microsoft.com/office/drawing/2014/main" id="{7E6388BE-395A-4D1C-70FC-19062DDF75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Notes Placeholder 2">
            <a:extLst>
              <a:ext uri="{FF2B5EF4-FFF2-40B4-BE49-F238E27FC236}">
                <a16:creationId xmlns:a16="http://schemas.microsoft.com/office/drawing/2014/main" id="{D0161289-08F0-9EFA-F68F-59FC2D22C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3011" name="Slide Number Placeholder 3">
            <a:extLst>
              <a:ext uri="{FF2B5EF4-FFF2-40B4-BE49-F238E27FC236}">
                <a16:creationId xmlns:a16="http://schemas.microsoft.com/office/drawing/2014/main" id="{2DB9908F-7247-4595-B6A1-28456B99F5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D3AA35E-7F31-7145-B326-B34F7C129DD7}" type="slidenum">
              <a:rPr lang="en-US" altLang="en-US" sz="900">
                <a:latin typeface="Times New Roman" panose="02020603050405020304" pitchFamily="18" charset="0"/>
              </a:rPr>
              <a:pPr/>
              <a:t>53</a:t>
            </a:fld>
            <a:endParaRPr lang="en-US" altLang="en-US" sz="9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>
            <a:extLst>
              <a:ext uri="{FF2B5EF4-FFF2-40B4-BE49-F238E27FC236}">
                <a16:creationId xmlns:a16="http://schemas.microsoft.com/office/drawing/2014/main" id="{06AE76BB-5ED1-698F-B206-E3A8CF5D1F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Notes Placeholder 2">
            <a:extLst>
              <a:ext uri="{FF2B5EF4-FFF2-40B4-BE49-F238E27FC236}">
                <a16:creationId xmlns:a16="http://schemas.microsoft.com/office/drawing/2014/main" id="{7B3E5150-6A00-14C2-0157-8BAB8FF11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5059" name="Slide Number Placeholder 3">
            <a:extLst>
              <a:ext uri="{FF2B5EF4-FFF2-40B4-BE49-F238E27FC236}">
                <a16:creationId xmlns:a16="http://schemas.microsoft.com/office/drawing/2014/main" id="{E19532A4-F41D-5676-A21A-9FECDBC9F7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CD58430-B12C-6744-B2AB-55365FEA6746}" type="slidenum">
              <a:rPr lang="en-US" altLang="en-US" sz="900">
                <a:latin typeface="Times New Roman" panose="02020603050405020304" pitchFamily="18" charset="0"/>
              </a:rPr>
              <a:pPr/>
              <a:t>54</a:t>
            </a:fld>
            <a:endParaRPr lang="en-US" altLang="en-US" sz="9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>
            <a:extLst>
              <a:ext uri="{FF2B5EF4-FFF2-40B4-BE49-F238E27FC236}">
                <a16:creationId xmlns:a16="http://schemas.microsoft.com/office/drawing/2014/main" id="{743B027D-68D3-C836-7955-9A142C9D71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Notes Placeholder 2">
            <a:extLst>
              <a:ext uri="{FF2B5EF4-FFF2-40B4-BE49-F238E27FC236}">
                <a16:creationId xmlns:a16="http://schemas.microsoft.com/office/drawing/2014/main" id="{30AB5991-314C-0091-1657-9B4104800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7107" name="Slide Number Placeholder 3">
            <a:extLst>
              <a:ext uri="{FF2B5EF4-FFF2-40B4-BE49-F238E27FC236}">
                <a16:creationId xmlns:a16="http://schemas.microsoft.com/office/drawing/2014/main" id="{3548D942-99A2-D88D-9821-12EF6FDADB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431493C-327D-7D49-80A5-033AF74CA12A}" type="slidenum">
              <a:rPr lang="en-US" altLang="en-US" sz="900">
                <a:latin typeface="Times New Roman" panose="02020603050405020304" pitchFamily="18" charset="0"/>
              </a:rPr>
              <a:pPr/>
              <a:t>55</a:t>
            </a:fld>
            <a:endParaRPr lang="en-US" altLang="en-US" sz="9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>
            <a:extLst>
              <a:ext uri="{FF2B5EF4-FFF2-40B4-BE49-F238E27FC236}">
                <a16:creationId xmlns:a16="http://schemas.microsoft.com/office/drawing/2014/main" id="{F72CEB4F-09A7-CBBF-AACE-C21EE1416F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Notes Placeholder 2">
            <a:extLst>
              <a:ext uri="{FF2B5EF4-FFF2-40B4-BE49-F238E27FC236}">
                <a16:creationId xmlns:a16="http://schemas.microsoft.com/office/drawing/2014/main" id="{7181F194-004B-EF6C-7A1B-60552097E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Don’t think URL works -Bob</a:t>
            </a:r>
          </a:p>
        </p:txBody>
      </p:sp>
      <p:sp>
        <p:nvSpPr>
          <p:cNvPr id="49155" name="Slide Number Placeholder 3">
            <a:extLst>
              <a:ext uri="{FF2B5EF4-FFF2-40B4-BE49-F238E27FC236}">
                <a16:creationId xmlns:a16="http://schemas.microsoft.com/office/drawing/2014/main" id="{81DCD414-CDA7-6515-5754-33C08D1FDF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55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B5B984D-E15B-4B4E-BC89-DDCDDE0D37DE}" type="slidenum">
              <a:rPr lang="en-US" altLang="en-US" sz="900">
                <a:latin typeface="Times New Roman" panose="02020603050405020304" pitchFamily="18" charset="0"/>
              </a:rPr>
              <a:pPr/>
              <a:t>56</a:t>
            </a:fld>
            <a:endParaRPr lang="en-US" altLang="en-US" sz="9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FCEFFC66-3E3D-390B-1C73-E45C42B219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DCE3CC0-9138-8840-B8D6-97D7C5735A40}" type="slidenum">
              <a:rPr lang="en-US" altLang="en-US">
                <a:latin typeface="Times New Roman" panose="02020603050405020304" pitchFamily="18" charset="0"/>
              </a:rPr>
              <a:pPr/>
              <a:t>57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A66A680A-2ED2-3715-F267-580A32C91D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02865AE-F48B-2607-AA4E-818C713DDE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4219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23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330EB6-FA2C-4F4B-86E7-CAA3721C67CD}" type="slidenum">
              <a:rPr lang="en-US" sz="1200"/>
              <a:pPr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3EE691-57F5-6D45-BEF6-7AE9D38152D6}" type="slidenum">
              <a:rPr lang="en-US" sz="1200">
                <a:latin typeface="Times New Roman" charset="0"/>
              </a:rPr>
              <a:pPr/>
              <a:t>7</a:t>
            </a:fld>
            <a:endParaRPr lang="en-US" sz="1200">
              <a:latin typeface="Times New Roman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1101AA-A09F-F546-8C33-6429404CC99E}" type="slidenum">
              <a:rPr lang="en-US" sz="1200"/>
              <a:pPr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012FD8-7817-D549-9450-C9986F2CEE98}" type="slidenum">
              <a:rPr lang="en-US" sz="1200">
                <a:latin typeface="Times New Roman" charset="0"/>
              </a:rPr>
              <a:pPr/>
              <a:t>9</a:t>
            </a:fld>
            <a:endParaRPr lang="en-US" sz="1200">
              <a:latin typeface="Times New Roman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5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984163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9" y="292953"/>
            <a:ext cx="11902149" cy="1197185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3"/>
            <a:ext cx="7033088" cy="4551680"/>
          </a:xfrm>
        </p:spPr>
        <p:txBody>
          <a:bodyPr>
            <a:normAutofit/>
          </a:bodyPr>
          <a:lstStyle>
            <a:lvl1pPr>
              <a:defRPr sz="2600">
                <a:latin typeface="Times New Roman"/>
                <a:cs typeface="Times New Roman"/>
              </a:defRPr>
            </a:lvl1pPr>
            <a:lvl2pPr marL="1055377" indent="-405914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2pPr>
            <a:lvl3pPr>
              <a:defRPr sz="2600">
                <a:latin typeface="Times New Roman"/>
                <a:cs typeface="Times New Roman"/>
              </a:defRPr>
            </a:lvl3pPr>
            <a:lvl4pPr marL="2273121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4pPr>
            <a:lvl5pPr marL="2922583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041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14" y="2272455"/>
            <a:ext cx="11036539" cy="1568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625" y="4145280"/>
            <a:ext cx="9088914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649544" indent="0" algn="ctr">
              <a:buNone/>
              <a:defRPr/>
            </a:lvl2pPr>
            <a:lvl3pPr marL="1299088" indent="0" algn="ctr">
              <a:buNone/>
              <a:defRPr/>
            </a:lvl3pPr>
            <a:lvl4pPr marL="1948632" indent="0" algn="ctr">
              <a:buNone/>
              <a:defRPr/>
            </a:lvl4pPr>
            <a:lvl5pPr marL="2598176" indent="0" algn="ctr">
              <a:buNone/>
              <a:defRPr/>
            </a:lvl5pPr>
            <a:lvl6pPr marL="3247720" indent="0" algn="ctr">
              <a:buNone/>
              <a:defRPr/>
            </a:lvl6pPr>
            <a:lvl7pPr marL="3897264" indent="0" algn="ctr">
              <a:buNone/>
              <a:defRPr/>
            </a:lvl7pPr>
            <a:lvl8pPr marL="4546808" indent="0" algn="ctr">
              <a:buNone/>
              <a:defRPr/>
            </a:lvl8pPr>
            <a:lvl9pPr marL="519635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1BEBC-633C-FF42-B9F8-085A82D64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872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9208" y="6662704"/>
            <a:ext cx="3029638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36256" y="6662704"/>
            <a:ext cx="4111652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0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8" y="292948"/>
            <a:ext cx="11685747" cy="1219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9208" y="6662704"/>
            <a:ext cx="3029638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36256" y="6662704"/>
            <a:ext cx="4111652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8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8" y="292948"/>
            <a:ext cx="11685747" cy="1219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9208" y="1706881"/>
            <a:ext cx="5734672" cy="4827694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0283" y="1706881"/>
            <a:ext cx="5734672" cy="4827694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49208" y="6662704"/>
            <a:ext cx="3029638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36256" y="6662704"/>
            <a:ext cx="4111652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7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812" y="650240"/>
            <a:ext cx="11036539" cy="1219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73812" y="2113280"/>
            <a:ext cx="5410068" cy="43891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600283" y="2113280"/>
            <a:ext cx="5410068" cy="438912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49208" y="6662704"/>
            <a:ext cx="3029638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36256" y="6662704"/>
            <a:ext cx="4111652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05317" y="6662704"/>
            <a:ext cx="3029638" cy="507999"/>
          </a:xfrm>
          <a:prstGeom prst="rect">
            <a:avLst/>
          </a:prstGeom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E35B9B56-4BB6-5547-BB32-B4B786891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210" y="292948"/>
            <a:ext cx="11685747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210" y="1706882"/>
            <a:ext cx="11685747" cy="4827694"/>
          </a:xfrm>
          <a:prstGeom prst="rect">
            <a:avLst/>
          </a:prstGeom>
        </p:spPr>
        <p:txBody>
          <a:bodyPr vert="horz" lIns="129892" tIns="64947" rIns="129892" bIns="6494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208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8812E-561E-438A-81D3-22B6B9FAEA9A}" type="datetimeFigureOut">
              <a:rPr lang="en-US" smtClean="0"/>
              <a:t>10/20/22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256" y="6780110"/>
            <a:ext cx="4111652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5317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8952-07DD-45F2-92DF-2D7C6E70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2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129892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097" indent="-487097" algn="l" defTabSz="1298925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Arial"/>
          <a:ea typeface="+mn-ea"/>
          <a:cs typeface="+mn-cs"/>
        </a:defRPr>
      </a:lvl1pPr>
      <a:lvl2pPr marL="1055377" indent="-405914" algn="l" defTabSz="129892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Arial"/>
          <a:ea typeface="+mn-ea"/>
          <a:cs typeface="+mn-cs"/>
        </a:defRPr>
      </a:lvl2pPr>
      <a:lvl3pPr marL="1623658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Arial"/>
          <a:ea typeface="+mn-ea"/>
          <a:cs typeface="+mn-cs"/>
        </a:defRPr>
      </a:lvl3pPr>
      <a:lvl4pPr marL="2273121" indent="-324731" algn="l" defTabSz="129892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4pPr>
      <a:lvl5pPr marL="2922583" indent="-324731" algn="l" defTabSz="1298925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Arial"/>
          <a:ea typeface="+mn-ea"/>
          <a:cs typeface="+mn-cs"/>
        </a:defRPr>
      </a:lvl5pPr>
      <a:lvl6pPr marL="3572046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1509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0974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0435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463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92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8389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7852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731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6777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624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5704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microsoft.com/en-us/um/people/lamport/pubs/paxos-simple.pdf" TargetMode="Externa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865612" y="2465493"/>
            <a:ext cx="1103653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 anchor="ctr"/>
          <a:lstStyle/>
          <a:p>
            <a:pPr algn="ctr"/>
            <a:r>
              <a:rPr lang="en-US" sz="61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Fall 2022</a:t>
            </a: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615281" y="4822613"/>
            <a:ext cx="9421258" cy="186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/>
          <a:lstStyle/>
          <a:p>
            <a:pPr algn="ctr">
              <a:spcBef>
                <a:spcPct val="20000"/>
              </a:spcBef>
            </a:pPr>
            <a:r>
              <a:rPr lang="en-US" sz="3900" dirty="0"/>
              <a:t>Indranil Gupta (Indy)</a:t>
            </a:r>
          </a:p>
          <a:p>
            <a:pPr algn="ctr">
              <a:spcBef>
                <a:spcPct val="20000"/>
              </a:spcBef>
            </a:pPr>
            <a:r>
              <a:rPr lang="en-US" sz="3900" i="1" dirty="0"/>
              <a:t>Lecture 13-A: Impossibility of Consensus</a:t>
            </a:r>
            <a:endParaRPr lang="en-US" sz="39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83081" y="6705600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All slides © IG</a:t>
            </a:r>
          </a:p>
        </p:txBody>
      </p:sp>
    </p:spTree>
    <p:extLst>
      <p:ext uri="{BB962C8B-B14F-4D97-AF65-F5344CB8AC3E}">
        <p14:creationId xmlns:p14="http://schemas.microsoft.com/office/powerpoint/2010/main" val="1253675069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923627"/>
            <a:ext cx="7574095" cy="538028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40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Synchronous System Model and </a:t>
            </a:r>
            <a:r>
              <a:rPr lang="en-US" sz="3400">
                <a:solidFill>
                  <a:srgbClr val="FF6600"/>
                </a:solidFill>
                <a:latin typeface="Times New Roman" charset="0"/>
                <a:ea typeface="ＭＳ Ｐゴシック" charset="0"/>
                <a:cs typeface="Times New Roman" charset="0"/>
              </a:rPr>
              <a:t>Asynchronous System Model</a:t>
            </a:r>
            <a:endParaRPr lang="en-US" sz="3400">
              <a:solidFill>
                <a:srgbClr val="008000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eaLnBrk="1" hangingPunct="1"/>
            <a:r>
              <a:rPr lang="en-US" sz="340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S</a:t>
            </a:r>
            <a:r>
              <a:rPr lang="en-US" sz="280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ynchronous 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Distributed System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Each message is received within bounded time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Drift of each process</a:t>
            </a:r>
            <a:r>
              <a:rPr lang="ja-JP" altLang="en-US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ea typeface="ＭＳ Ｐゴシック" charset="0"/>
                <a:cs typeface="Times New Roman" charset="0"/>
              </a:rPr>
              <a:t> local clock has a known bound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Each step in a process takes lb &lt; time &lt; ub</a:t>
            </a:r>
          </a:p>
          <a:p>
            <a:pPr lvl="1" eaLnBrk="1" hangingPunct="1">
              <a:buClr>
                <a:schemeClr val="hlink"/>
              </a:buClr>
              <a:buFont typeface="Wingdings" charset="0"/>
              <a:buNone/>
            </a:pPr>
            <a:r>
              <a:rPr lang="en-US" i="1">
                <a:latin typeface="Times New Roman" charset="0"/>
                <a:ea typeface="ＭＳ Ｐゴシック" charset="0"/>
                <a:cs typeface="Times New Roman" charset="0"/>
              </a:rPr>
              <a:t>E.g., A collection of processors connected by a communication bus, e.g., a Cray supercomputer or a multicore machine</a:t>
            </a:r>
          </a:p>
          <a:p>
            <a:pPr lvl="1" eaLnBrk="1" hangingPunct="1">
              <a:buClr>
                <a:schemeClr val="hlink"/>
              </a:buClr>
              <a:buFont typeface="Wingdings" charset="0"/>
              <a:buNone/>
            </a:pPr>
            <a:endParaRPr lang="en-US" i="1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514773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43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Two Different Models of Distributed Systems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373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923627"/>
            <a:ext cx="8006901" cy="538028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chemeClr val="hlink"/>
              </a:buClr>
            </a:pPr>
            <a:r>
              <a:rPr lang="en-US" sz="2800">
                <a:solidFill>
                  <a:srgbClr val="FF6600"/>
                </a:solidFill>
                <a:latin typeface="Times New Roman" charset="0"/>
                <a:ea typeface="ＭＳ Ｐゴシック" charset="0"/>
                <a:cs typeface="Times New Roman" charset="0"/>
              </a:rPr>
              <a:t>Asynchronous</a:t>
            </a:r>
            <a:r>
              <a:rPr lang="en-US" sz="28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Distributed System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No bounds on process execution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The drift rate of a clock is arbitrary 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No bounds on message transmission delays</a:t>
            </a:r>
          </a:p>
          <a:p>
            <a:pPr lvl="1" eaLnBrk="1" hangingPunct="1">
              <a:buFont typeface="Wingdings" charset="0"/>
              <a:buNone/>
            </a:pPr>
            <a:r>
              <a:rPr lang="en-US" i="1">
                <a:latin typeface="Times New Roman" charset="0"/>
                <a:ea typeface="ＭＳ Ｐゴシック" charset="0"/>
                <a:cs typeface="Times New Roman" charset="0"/>
              </a:rPr>
              <a:t>E.g., The Internet is an asynchronous distributed system, so are ad-hoc and sensor networks</a:t>
            </a:r>
          </a:p>
          <a:p>
            <a:pPr eaLnBrk="1" hangingPunct="1">
              <a:buFont typeface="Wingdings" charset="0"/>
              <a:buChar char="q"/>
            </a:pP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This is a more </a:t>
            </a:r>
            <a:r>
              <a:rPr lang="en-US" sz="2800" i="1" u="sng">
                <a:latin typeface="Times New Roman" charset="0"/>
                <a:ea typeface="ＭＳ Ｐゴシック" charset="0"/>
                <a:cs typeface="Times New Roman" charset="0"/>
              </a:rPr>
              <a:t>general (and thus challenging)</a:t>
            </a: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 model than the synchronous system model. A protocol for an asynchronous system will also work for a synchronous system (but not vice-versa)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514773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43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Asynchronous System Model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625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805" y="1706880"/>
            <a:ext cx="8439706" cy="48768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Times New Roman" charset="0"/>
              </a:rPr>
              <a:t>In the synchronous system model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Consensus is solvable</a:t>
            </a:r>
          </a:p>
          <a:p>
            <a:pPr lvl="1">
              <a:lnSpc>
                <a:spcPct val="120000"/>
              </a:lnSpc>
            </a:pPr>
            <a:endParaRPr lang="en-US" sz="2300" dirty="0">
              <a:solidFill>
                <a:srgbClr val="008000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Times New Roman" charset="0"/>
              </a:rPr>
              <a:t>In the asynchronous system model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Consensus is impossible to solve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Whatever protocol/algorithm you suggest, there is always a worst-case possible execution (with failures and message delays) that prevents the system from reaching consensus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Powerful result (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see the FLP proof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Subsequently, </a:t>
            </a:r>
            <a:r>
              <a:rPr lang="en-US" sz="2300" u="sng" dirty="0">
                <a:latin typeface="Times New Roman" charset="0"/>
                <a:ea typeface="ＭＳ Ｐゴシック" charset="0"/>
                <a:cs typeface="Times New Roman" charset="0"/>
              </a:rPr>
              <a:t>safe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or </a:t>
            </a:r>
            <a:r>
              <a:rPr lang="en-US" sz="2300" u="sng" dirty="0">
                <a:latin typeface="Times New Roman" charset="0"/>
                <a:ea typeface="ＭＳ Ｐゴシック" charset="0"/>
                <a:cs typeface="Times New Roman" charset="0"/>
              </a:rPr>
              <a:t>probabilistic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solutions have become quite popular to consensus or related problems. </a:t>
            </a: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Possible or Not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324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2140373"/>
            <a:ext cx="8331505" cy="5093547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sz="3700" dirty="0">
                <a:latin typeface="Times New Roman" charset="0"/>
                <a:ea typeface="ＭＳ Ｐゴシック" charset="0"/>
                <a:cs typeface="Times New Roman" charset="0"/>
              </a:rPr>
              <a:t>Uh, what</a:t>
            </a:r>
            <a:r>
              <a:rPr lang="ja-JP" altLang="en-US" sz="3700" dirty="0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3700" dirty="0">
                <a:latin typeface="Times New Roman" charset="0"/>
                <a:ea typeface="ＭＳ Ｐゴシック" charset="0"/>
                <a:cs typeface="Times New Roman" charset="0"/>
              </a:rPr>
              <a:t>s the </a:t>
            </a:r>
            <a:r>
              <a:rPr lang="en-US" altLang="ja-JP" sz="3700" b="1" dirty="0">
                <a:latin typeface="Times New Roman" charset="0"/>
                <a:ea typeface="ＭＳ Ｐゴシック" charset="0"/>
                <a:cs typeface="Times New Roman" charset="0"/>
              </a:rPr>
              <a:t>system model</a:t>
            </a:r>
            <a:r>
              <a:rPr lang="en-US" altLang="ja-JP" sz="3700" dirty="0">
                <a:latin typeface="Times New Roman" charset="0"/>
                <a:ea typeface="ＭＳ Ｐゴシック" charset="0"/>
                <a:cs typeface="Times New Roman" charset="0"/>
              </a:rPr>
              <a:t>? (assumptions!)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37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Synchronous system</a:t>
            </a:r>
            <a:r>
              <a:rPr lang="en-US" sz="3700" dirty="0">
                <a:latin typeface="Times New Roman" charset="0"/>
                <a:ea typeface="ＭＳ Ｐゴシック" charset="0"/>
                <a:cs typeface="Times New Roman" charset="0"/>
              </a:rPr>
              <a:t>: bounds on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3100" dirty="0">
                <a:latin typeface="Times New Roman" charset="0"/>
                <a:ea typeface="ＭＳ Ｐゴシック" charset="0"/>
                <a:cs typeface="Times New Roman" charset="0"/>
              </a:rPr>
              <a:t>Message delays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3100" dirty="0">
                <a:latin typeface="Times New Roman" charset="0"/>
                <a:ea typeface="ＭＳ Ｐゴシック" charset="0"/>
                <a:cs typeface="Times New Roman" charset="0"/>
              </a:rPr>
              <a:t>Upper bound on clock drift rates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3100" dirty="0">
                <a:latin typeface="Times New Roman" charset="0"/>
                <a:ea typeface="ＭＳ Ｐゴシック" charset="0"/>
                <a:cs typeface="Times New Roman" charset="0"/>
              </a:rPr>
              <a:t>Max time for each process step</a:t>
            </a:r>
          </a:p>
          <a:p>
            <a:pPr lvl="1" eaLnBrk="1" hangingPunct="1">
              <a:lnSpc>
                <a:spcPct val="110000"/>
              </a:lnSpc>
              <a:buFontTx/>
              <a:buNone/>
              <a:defRPr/>
            </a:pPr>
            <a:r>
              <a:rPr lang="en-US" sz="3100" dirty="0">
                <a:latin typeface="Times New Roman" charset="0"/>
                <a:ea typeface="ＭＳ Ｐゴシック" charset="0"/>
                <a:cs typeface="Times New Roman" charset="0"/>
              </a:rPr>
              <a:t>e.g., multiprocessor (common clock across processors)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3700" dirty="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Processes can fail by stopping (fail-stop or crash failures)</a:t>
            </a:r>
          </a:p>
          <a:p>
            <a:pPr eaLnBrk="1" hangingPunct="1">
              <a:lnSpc>
                <a:spcPct val="110000"/>
              </a:lnSpc>
              <a:defRPr/>
            </a:pPr>
            <a:endParaRPr lang="en-US" sz="3700" dirty="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39938" name="Rectangle 1026"/>
          <p:cNvSpPr txBox="1">
            <a:spLocks noChangeArrowheads="1"/>
          </p:cNvSpPr>
          <p:nvPr/>
        </p:nvSpPr>
        <p:spPr bwMode="auto">
          <a:xfrm>
            <a:off x="757409" y="406400"/>
            <a:ext cx="11685747" cy="1110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700">
                <a:solidFill>
                  <a:schemeClr val="bg1"/>
                </a:solidFill>
                <a:latin typeface="Whitney-BlackSC" charset="0"/>
              </a:rPr>
              <a:t>Let’s Try to Solve Consensus!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267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2140373"/>
            <a:ext cx="8331505" cy="509354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marL="405965" indent="-405965">
              <a:lnSpc>
                <a:spcPct val="90000"/>
              </a:lnSpc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For a system with at most 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f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processes crashing</a:t>
            </a:r>
          </a:p>
          <a:p>
            <a:pPr marL="974316" lvl="1" indent="-324772">
              <a:lnSpc>
                <a:spcPct val="90000"/>
              </a:lnSpc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All processes are synchronized and operate in </a:t>
            </a:r>
            <a:r>
              <a:rPr lang="ja-JP" altLang="en-US" sz="2300" dirty="0">
                <a:latin typeface="Times New Roman" charset="0"/>
                <a:ea typeface="ＭＳ Ｐゴシック" charset="0"/>
                <a:cs typeface="Times New Roman" charset="0"/>
              </a:rPr>
              <a:t>“</a:t>
            </a:r>
            <a:r>
              <a:rPr lang="en-US" altLang="ja-JP" sz="2300" dirty="0">
                <a:latin typeface="Times New Roman" charset="0"/>
                <a:ea typeface="ＭＳ Ｐゴシック" charset="0"/>
                <a:cs typeface="Times New Roman" charset="0"/>
              </a:rPr>
              <a:t>rounds</a:t>
            </a:r>
            <a:r>
              <a:rPr lang="ja-JP" altLang="en-US" sz="2300" dirty="0">
                <a:latin typeface="Times New Roman" charset="0"/>
                <a:ea typeface="ＭＳ Ｐゴシック" charset="0"/>
                <a:cs typeface="Times New Roman" charset="0"/>
              </a:rPr>
              <a:t>”</a:t>
            </a:r>
            <a:r>
              <a:rPr lang="en-US" altLang="ja-JP" sz="2300" dirty="0">
                <a:latin typeface="Times New Roman" charset="0"/>
                <a:ea typeface="ＭＳ Ｐゴシック" charset="0"/>
                <a:cs typeface="Times New Roman" charset="0"/>
              </a:rPr>
              <a:t> of time. Round length &gt;&gt; max transmission delay.</a:t>
            </a:r>
          </a:p>
          <a:p>
            <a:pPr marL="974316" lvl="1" indent="-324772">
              <a:lnSpc>
                <a:spcPct val="90000"/>
              </a:lnSpc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the algorithm proceeds in 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f+1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rounds (with timeout), using reliable communication to all members </a:t>
            </a:r>
          </a:p>
          <a:p>
            <a:pPr marL="974316" lvl="1" indent="-324772">
              <a:lnSpc>
                <a:spcPct val="90000"/>
              </a:lnSpc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i="1" dirty="0" err="1">
                <a:latin typeface="Times New Roman" charset="0"/>
                <a:ea typeface="ＭＳ Ｐゴシック" charset="0"/>
                <a:cs typeface="Times New Roman" charset="0"/>
              </a:rPr>
              <a:t>Values</a:t>
            </a:r>
            <a:r>
              <a:rPr lang="en-US" sz="2300" i="1" baseline="30000" dirty="0" err="1">
                <a:latin typeface="Times New Roman" charset="0"/>
                <a:ea typeface="ＭＳ Ｐゴシック" charset="0"/>
                <a:cs typeface="Times New Roman" charset="0"/>
              </a:rPr>
              <a:t>r</a:t>
            </a:r>
            <a:r>
              <a:rPr lang="en-US" sz="2300" i="1" baseline="-25000" dirty="0" err="1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: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the set of proposed values known to 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300" i="1" baseline="-25000" dirty="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at the beginning of round 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r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.</a:t>
            </a:r>
            <a:endParaRPr lang="en-US" sz="2300" baseline="-25000" dirty="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1986" name="Rectangle 1026"/>
          <p:cNvSpPr txBox="1">
            <a:spLocks noChangeArrowheads="1"/>
          </p:cNvSpPr>
          <p:nvPr/>
        </p:nvSpPr>
        <p:spPr bwMode="auto">
          <a:xfrm>
            <a:off x="757409" y="406400"/>
            <a:ext cx="11685747" cy="1110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700">
                <a:solidFill>
                  <a:schemeClr val="bg1"/>
                </a:solidFill>
                <a:latin typeface="Whitney-BlackSC" charset="0"/>
              </a:rPr>
              <a:t>Consensus in Synchronous Systems</a:t>
            </a:r>
          </a:p>
        </p:txBody>
      </p:sp>
      <p:cxnSp>
        <p:nvCxnSpPr>
          <p:cNvPr id="41987" name="Straight Arrow Connector 4"/>
          <p:cNvCxnSpPr>
            <a:cxnSpLocks noChangeShapeType="1"/>
          </p:cNvCxnSpPr>
          <p:nvPr/>
        </p:nvCxnSpPr>
        <p:spPr bwMode="auto">
          <a:xfrm>
            <a:off x="1514819" y="5852160"/>
            <a:ext cx="6816686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988" name="Straight Arrow Connector 5"/>
          <p:cNvCxnSpPr>
            <a:cxnSpLocks noChangeShapeType="1"/>
          </p:cNvCxnSpPr>
          <p:nvPr/>
        </p:nvCxnSpPr>
        <p:spPr bwMode="auto">
          <a:xfrm>
            <a:off x="1514819" y="6339840"/>
            <a:ext cx="6816686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989" name="Straight Arrow Connector 6"/>
          <p:cNvCxnSpPr>
            <a:cxnSpLocks noChangeShapeType="1"/>
          </p:cNvCxnSpPr>
          <p:nvPr/>
        </p:nvCxnSpPr>
        <p:spPr bwMode="auto">
          <a:xfrm>
            <a:off x="1514819" y="6827520"/>
            <a:ext cx="6816686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990" name="Straight Arrow Connector 9"/>
          <p:cNvCxnSpPr>
            <a:cxnSpLocks noChangeShapeType="1"/>
          </p:cNvCxnSpPr>
          <p:nvPr/>
        </p:nvCxnSpPr>
        <p:spPr bwMode="auto">
          <a:xfrm>
            <a:off x="1839423" y="5852160"/>
            <a:ext cx="541007" cy="48768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991" name="Straight Arrow Connector 11"/>
          <p:cNvCxnSpPr>
            <a:cxnSpLocks noChangeShapeType="1"/>
          </p:cNvCxnSpPr>
          <p:nvPr/>
        </p:nvCxnSpPr>
        <p:spPr bwMode="auto">
          <a:xfrm>
            <a:off x="1839423" y="5852160"/>
            <a:ext cx="541007" cy="97536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992" name="Straight Arrow Connector 12"/>
          <p:cNvCxnSpPr>
            <a:cxnSpLocks noChangeShapeType="1"/>
          </p:cNvCxnSpPr>
          <p:nvPr/>
        </p:nvCxnSpPr>
        <p:spPr bwMode="auto">
          <a:xfrm>
            <a:off x="2705034" y="6366934"/>
            <a:ext cx="324604" cy="43349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993" name="Straight Arrow Connector 15"/>
          <p:cNvCxnSpPr>
            <a:cxnSpLocks noChangeShapeType="1"/>
          </p:cNvCxnSpPr>
          <p:nvPr/>
        </p:nvCxnSpPr>
        <p:spPr bwMode="auto">
          <a:xfrm flipV="1">
            <a:off x="2705034" y="5852160"/>
            <a:ext cx="541007" cy="48768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1994" name="TextBox 19"/>
          <p:cNvSpPr txBox="1">
            <a:spLocks noChangeArrowheads="1"/>
          </p:cNvSpPr>
          <p:nvPr/>
        </p:nvSpPr>
        <p:spPr bwMode="auto">
          <a:xfrm>
            <a:off x="2164027" y="5283201"/>
            <a:ext cx="1226282" cy="438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Round 1</a:t>
            </a:r>
          </a:p>
        </p:txBody>
      </p:sp>
      <p:cxnSp>
        <p:nvCxnSpPr>
          <p:cNvPr id="41995" name="Straight Connector 2"/>
          <p:cNvCxnSpPr>
            <a:cxnSpLocks noChangeShapeType="1"/>
          </p:cNvCxnSpPr>
          <p:nvPr/>
        </p:nvCxnSpPr>
        <p:spPr bwMode="auto">
          <a:xfrm>
            <a:off x="3787048" y="5283200"/>
            <a:ext cx="0" cy="19507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6" name="Straight Connector 23"/>
          <p:cNvCxnSpPr>
            <a:cxnSpLocks noChangeShapeType="1"/>
          </p:cNvCxnSpPr>
          <p:nvPr/>
        </p:nvCxnSpPr>
        <p:spPr bwMode="auto">
          <a:xfrm>
            <a:off x="7249491" y="5283200"/>
            <a:ext cx="0" cy="19507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1997" name="TextBox 19"/>
          <p:cNvSpPr txBox="1">
            <a:spLocks noChangeArrowheads="1"/>
          </p:cNvSpPr>
          <p:nvPr/>
        </p:nvSpPr>
        <p:spPr bwMode="auto">
          <a:xfrm>
            <a:off x="4977263" y="5283201"/>
            <a:ext cx="1226282" cy="438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Round 2</a:t>
            </a:r>
          </a:p>
        </p:txBody>
      </p:sp>
      <p:sp>
        <p:nvSpPr>
          <p:cNvPr id="41998" name="TextBox 19"/>
          <p:cNvSpPr txBox="1">
            <a:spLocks noChangeArrowheads="1"/>
          </p:cNvSpPr>
          <p:nvPr/>
        </p:nvSpPr>
        <p:spPr bwMode="auto">
          <a:xfrm>
            <a:off x="7574095" y="5283201"/>
            <a:ext cx="1226282" cy="438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Round 3</a:t>
            </a:r>
          </a:p>
        </p:txBody>
      </p:sp>
      <p:cxnSp>
        <p:nvCxnSpPr>
          <p:cNvPr id="41999" name="Straight Arrow Connector 12"/>
          <p:cNvCxnSpPr>
            <a:cxnSpLocks noChangeShapeType="1"/>
          </p:cNvCxnSpPr>
          <p:nvPr/>
        </p:nvCxnSpPr>
        <p:spPr bwMode="auto">
          <a:xfrm flipV="1">
            <a:off x="2596833" y="5825067"/>
            <a:ext cx="973812" cy="97536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0" name="Straight Arrow Connector 12"/>
          <p:cNvCxnSpPr>
            <a:cxnSpLocks noChangeShapeType="1"/>
          </p:cNvCxnSpPr>
          <p:nvPr/>
        </p:nvCxnSpPr>
        <p:spPr bwMode="auto">
          <a:xfrm flipV="1">
            <a:off x="2596832" y="6366934"/>
            <a:ext cx="757410" cy="43349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1" name="Straight Arrow Connector 9"/>
          <p:cNvCxnSpPr>
            <a:cxnSpLocks noChangeShapeType="1"/>
          </p:cNvCxnSpPr>
          <p:nvPr/>
        </p:nvCxnSpPr>
        <p:spPr bwMode="auto">
          <a:xfrm>
            <a:off x="4544457" y="5852160"/>
            <a:ext cx="541007" cy="48768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2" name="Straight Arrow Connector 11"/>
          <p:cNvCxnSpPr>
            <a:cxnSpLocks noChangeShapeType="1"/>
          </p:cNvCxnSpPr>
          <p:nvPr/>
        </p:nvCxnSpPr>
        <p:spPr bwMode="auto">
          <a:xfrm>
            <a:off x="4544457" y="5852160"/>
            <a:ext cx="541007" cy="97536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3" name="Straight Arrow Connector 12"/>
          <p:cNvCxnSpPr>
            <a:cxnSpLocks noChangeShapeType="1"/>
          </p:cNvCxnSpPr>
          <p:nvPr/>
        </p:nvCxnSpPr>
        <p:spPr bwMode="auto">
          <a:xfrm>
            <a:off x="6383880" y="6366934"/>
            <a:ext cx="324604" cy="43349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4" name="Straight Arrow Connector 15"/>
          <p:cNvCxnSpPr>
            <a:cxnSpLocks noChangeShapeType="1"/>
          </p:cNvCxnSpPr>
          <p:nvPr/>
        </p:nvCxnSpPr>
        <p:spPr bwMode="auto">
          <a:xfrm flipV="1">
            <a:off x="6383880" y="5852160"/>
            <a:ext cx="541007" cy="48768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5" name="Straight Arrow Connector 12"/>
          <p:cNvCxnSpPr>
            <a:cxnSpLocks noChangeShapeType="1"/>
          </p:cNvCxnSpPr>
          <p:nvPr/>
        </p:nvCxnSpPr>
        <p:spPr bwMode="auto">
          <a:xfrm flipV="1">
            <a:off x="5301867" y="5825067"/>
            <a:ext cx="973812" cy="97536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6" name="Straight Arrow Connector 12"/>
          <p:cNvCxnSpPr>
            <a:cxnSpLocks noChangeShapeType="1"/>
          </p:cNvCxnSpPr>
          <p:nvPr/>
        </p:nvCxnSpPr>
        <p:spPr bwMode="auto">
          <a:xfrm flipV="1">
            <a:off x="5301866" y="6366934"/>
            <a:ext cx="757410" cy="43349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25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ChangeArrowheads="1"/>
          </p:cNvSpPr>
          <p:nvPr/>
        </p:nvSpPr>
        <p:spPr bwMode="auto">
          <a:xfrm>
            <a:off x="757410" y="1923627"/>
            <a:ext cx="11162773" cy="594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811" tIns="65406" rIns="130811" bIns="65406"/>
          <a:lstStyle/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cs typeface="Times New Roman" charset="0"/>
              </a:rPr>
              <a:t>For a system with at most </a:t>
            </a:r>
            <a:r>
              <a:rPr lang="en-US" sz="2300" i="1" dirty="0">
                <a:latin typeface="Times New Roman" charset="0"/>
                <a:cs typeface="Times New Roman" charset="0"/>
              </a:rPr>
              <a:t>f</a:t>
            </a:r>
            <a:r>
              <a:rPr lang="en-US" sz="2300" dirty="0">
                <a:latin typeface="Times New Roman" charset="0"/>
                <a:cs typeface="Times New Roman" charset="0"/>
              </a:rPr>
              <a:t> processes crashing</a:t>
            </a:r>
          </a:p>
          <a:p>
            <a:pPr marL="974316" lvl="1" indent="-324772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cs typeface="Times New Roman" charset="0"/>
              </a:rPr>
              <a:t>All processes are synchronized and operate in </a:t>
            </a:r>
            <a:r>
              <a:rPr lang="ja-JP" altLang="en-US" sz="2300" dirty="0">
                <a:latin typeface="Times New Roman" charset="0"/>
                <a:cs typeface="Times New Roman" charset="0"/>
              </a:rPr>
              <a:t>“</a:t>
            </a:r>
            <a:r>
              <a:rPr lang="en-US" altLang="ja-JP" sz="2300" dirty="0">
                <a:latin typeface="Times New Roman" charset="0"/>
                <a:cs typeface="Times New Roman" charset="0"/>
              </a:rPr>
              <a:t>rounds</a:t>
            </a:r>
            <a:r>
              <a:rPr lang="ja-JP" altLang="en-US" sz="2300" dirty="0">
                <a:latin typeface="Times New Roman" charset="0"/>
                <a:cs typeface="Times New Roman" charset="0"/>
              </a:rPr>
              <a:t>”</a:t>
            </a:r>
            <a:r>
              <a:rPr lang="en-US" altLang="ja-JP" sz="2300" dirty="0">
                <a:latin typeface="Times New Roman" charset="0"/>
                <a:cs typeface="Times New Roman" charset="0"/>
              </a:rPr>
              <a:t> of time</a:t>
            </a:r>
          </a:p>
          <a:p>
            <a:pPr marL="974316" lvl="1" indent="-324772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cs typeface="Times New Roman" charset="0"/>
              </a:rPr>
              <a:t>the algorithm proceeds in </a:t>
            </a:r>
            <a:r>
              <a:rPr lang="en-US" sz="2300" i="1" dirty="0">
                <a:latin typeface="Times New Roman" charset="0"/>
                <a:cs typeface="Times New Roman" charset="0"/>
              </a:rPr>
              <a:t>f+1</a:t>
            </a:r>
            <a:r>
              <a:rPr lang="en-US" sz="2300" dirty="0">
                <a:latin typeface="Times New Roman" charset="0"/>
                <a:cs typeface="Times New Roman" charset="0"/>
              </a:rPr>
              <a:t> rounds (with timeout), using reliable communication to all members. </a:t>
            </a:r>
            <a:r>
              <a:rPr lang="en-US" altLang="ja-JP" sz="2300" dirty="0">
                <a:latin typeface="Times New Roman" charset="0"/>
                <a:ea typeface="ＭＳ Ｐゴシック" charset="0"/>
                <a:cs typeface="Times New Roman" charset="0"/>
              </a:rPr>
              <a:t>Round length &gt;&gt; max transmission delay.</a:t>
            </a:r>
            <a:r>
              <a:rPr lang="en-US" sz="2300" dirty="0">
                <a:latin typeface="Times New Roman" charset="0"/>
                <a:cs typeface="Times New Roman" charset="0"/>
              </a:rPr>
              <a:t> </a:t>
            </a:r>
          </a:p>
          <a:p>
            <a:pPr marL="974316" lvl="1" indent="-324772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i="1" dirty="0" err="1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 err="1">
                <a:latin typeface="Times New Roman" charset="0"/>
                <a:cs typeface="Times New Roman" charset="0"/>
              </a:rPr>
              <a:t>r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:</a:t>
            </a:r>
            <a:r>
              <a:rPr lang="en-US" sz="2300" dirty="0">
                <a:latin typeface="Times New Roman" charset="0"/>
                <a:cs typeface="Times New Roman" charset="0"/>
              </a:rPr>
              <a:t> the set of proposed values known to </a:t>
            </a:r>
            <a:r>
              <a:rPr lang="en-US" sz="2300" i="1" dirty="0">
                <a:latin typeface="Times New Roman" charset="0"/>
                <a:cs typeface="Times New Roman" charset="0"/>
              </a:rPr>
              <a:t>p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 at the beginning of round </a:t>
            </a:r>
            <a:r>
              <a:rPr lang="en-US" sz="2300" i="1" dirty="0">
                <a:latin typeface="Times New Roman" charset="0"/>
                <a:cs typeface="Times New Roman" charset="0"/>
              </a:rPr>
              <a:t>r</a:t>
            </a:r>
            <a:r>
              <a:rPr lang="en-US" sz="2300" dirty="0">
                <a:latin typeface="Times New Roman" charset="0"/>
                <a:cs typeface="Times New Roman" charset="0"/>
              </a:rPr>
              <a:t>.</a:t>
            </a:r>
            <a:endParaRPr lang="en-US" sz="2300" baseline="-25000" dirty="0">
              <a:latin typeface="Times New Roman" charset="0"/>
              <a:cs typeface="Times New Roman" charset="0"/>
            </a:endParaRP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- Initially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0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 = {}</a:t>
            </a:r>
            <a:r>
              <a:rPr lang="en-US" sz="2300" dirty="0">
                <a:latin typeface="Times New Roman" charset="0"/>
                <a:cs typeface="Times New Roman" charset="0"/>
              </a:rPr>
              <a:t> ;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 = {v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}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 for round = 1 to </a:t>
            </a:r>
            <a:r>
              <a:rPr lang="en-US" sz="2300" i="1" dirty="0">
                <a:latin typeface="Times New Roman" charset="0"/>
                <a:cs typeface="Times New Roman" charset="0"/>
              </a:rPr>
              <a:t>f+1</a:t>
            </a:r>
            <a:r>
              <a:rPr lang="en-US" sz="2300" dirty="0">
                <a:latin typeface="Times New Roman" charset="0"/>
                <a:cs typeface="Times New Roman" charset="0"/>
              </a:rPr>
              <a:t> do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	</a:t>
            </a:r>
            <a:r>
              <a:rPr lang="en-US" sz="2300" dirty="0">
                <a:solidFill>
                  <a:srgbClr val="FF3300"/>
                </a:solidFill>
                <a:latin typeface="Times New Roman" charset="0"/>
                <a:cs typeface="Times New Roman" charset="0"/>
              </a:rPr>
              <a:t>multicast</a:t>
            </a:r>
            <a:r>
              <a:rPr lang="en-US" sz="2300" dirty="0">
                <a:latin typeface="Times New Roman" charset="0"/>
                <a:cs typeface="Times New Roman" charset="0"/>
              </a:rPr>
              <a:t> (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 dirty="0" err="1">
                <a:latin typeface="Times New Roman" charset="0"/>
                <a:cs typeface="Times New Roman" charset="0"/>
              </a:rPr>
              <a:t>r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i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</a:rPr>
              <a:t>– 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r-1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) // iterate through processes, send each a message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	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r+1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  <a:sym typeface="Wingdings" charset="0"/>
              </a:rPr>
              <a:t> </a:t>
            </a:r>
            <a:r>
              <a:rPr lang="en-US" sz="2300" i="1" dirty="0" err="1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 err="1">
                <a:latin typeface="Times New Roman" charset="0"/>
                <a:cs typeface="Times New Roman" charset="0"/>
              </a:rPr>
              <a:t>r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i</a:t>
            </a:r>
            <a:endParaRPr lang="en-US" sz="2300" baseline="-25000" dirty="0">
              <a:latin typeface="Times New Roman" charset="0"/>
              <a:cs typeface="Times New Roman" charset="0"/>
            </a:endParaRP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baseline="-25000" dirty="0">
                <a:latin typeface="Times New Roman" charset="0"/>
                <a:cs typeface="Times New Roman" charset="0"/>
              </a:rPr>
              <a:t>	   	</a:t>
            </a:r>
            <a:r>
              <a:rPr lang="en-US" sz="2300" dirty="0">
                <a:latin typeface="Times New Roman" charset="0"/>
                <a:cs typeface="Times New Roman" charset="0"/>
              </a:rPr>
              <a:t>for each </a:t>
            </a:r>
            <a:r>
              <a:rPr lang="en-US" sz="2300" i="1" dirty="0" err="1">
                <a:latin typeface="Times New Roman" charset="0"/>
                <a:cs typeface="Times New Roman" charset="0"/>
              </a:rPr>
              <a:t>V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j</a:t>
            </a:r>
            <a:r>
              <a:rPr lang="en-US" sz="2300" baseline="-25000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</a:rPr>
              <a:t>received 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	      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r+1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 =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r+1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 </a:t>
            </a:r>
            <a:r>
              <a:rPr lang="en-US" sz="2300" baseline="-25000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  <a:sym typeface="Symbol" charset="0"/>
              </a:rPr>
              <a:t> </a:t>
            </a:r>
            <a:r>
              <a:rPr lang="en-US" sz="2300" i="1" dirty="0" err="1">
                <a:latin typeface="Times New Roman" charset="0"/>
                <a:cs typeface="Times New Roman" charset="0"/>
              </a:rPr>
              <a:t>V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j</a:t>
            </a:r>
            <a:endParaRPr lang="en-US" sz="2300" i="1" baseline="-25000" dirty="0">
              <a:latin typeface="Times New Roman" charset="0"/>
              <a:cs typeface="Times New Roman" charset="0"/>
            </a:endParaRP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baseline="-25000" dirty="0">
                <a:latin typeface="Times New Roman" charset="0"/>
                <a:cs typeface="Times New Roman" charset="0"/>
              </a:rPr>
              <a:t>	  	</a:t>
            </a:r>
            <a:r>
              <a:rPr lang="en-US" sz="2300" dirty="0">
                <a:latin typeface="Times New Roman" charset="0"/>
                <a:cs typeface="Times New Roman" charset="0"/>
              </a:rPr>
              <a:t>end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 end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</a:t>
            </a:r>
            <a:r>
              <a:rPr lang="en-US" sz="2300" i="1" dirty="0">
                <a:latin typeface="Times New Roman" charset="0"/>
                <a:cs typeface="Times New Roman" charset="0"/>
              </a:rPr>
              <a:t>d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</a:rPr>
              <a:t>= </a:t>
            </a:r>
            <a:r>
              <a:rPr lang="en-US" sz="2300" dirty="0">
                <a:solidFill>
                  <a:srgbClr val="FF3300"/>
                </a:solidFill>
                <a:latin typeface="Times New Roman" charset="0"/>
                <a:cs typeface="Times New Roman" charset="0"/>
              </a:rPr>
              <a:t>minimum</a:t>
            </a:r>
            <a:r>
              <a:rPr lang="en-US" sz="2300" dirty="0">
                <a:latin typeface="Times New Roman" charset="0"/>
                <a:cs typeface="Times New Roman" charset="0"/>
              </a:rPr>
              <a:t>(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</a:t>
            </a:r>
            <a:r>
              <a:rPr lang="en-US" sz="2300" i="1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300" i="1" baseline="30000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f+2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) // consistent minimum based on say, id (not minimum value)</a:t>
            </a:r>
          </a:p>
        </p:txBody>
      </p:sp>
      <p:sp>
        <p:nvSpPr>
          <p:cNvPr id="44034" name="Text Box 5"/>
          <p:cNvSpPr txBox="1">
            <a:spLocks noChangeArrowheads="1"/>
          </p:cNvSpPr>
          <p:nvPr/>
        </p:nvSpPr>
        <p:spPr bwMode="auto">
          <a:xfrm>
            <a:off x="9201624" y="1187592"/>
            <a:ext cx="272396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u="sng">
                <a:solidFill>
                  <a:schemeClr val="bg1"/>
                </a:solidFill>
                <a:latin typeface="Times New Roman" charset="0"/>
              </a:rPr>
              <a:t>Possible to achieve!</a:t>
            </a: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4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Consensus in Synchronous System</a:t>
            </a: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912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604" y="1815254"/>
            <a:ext cx="8115102" cy="596053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After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f+1 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rounds, all non-faulty processes would have received the same set of Values. Proof by contradiction.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Assume that two non-faulty processes, say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000" i="1" baseline="-2500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and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000" i="1" baseline="-25000">
                <a:latin typeface="Times New Roman" charset="0"/>
                <a:ea typeface="ＭＳ Ｐゴシック" charset="0"/>
                <a:cs typeface="Times New Roman" charset="0"/>
              </a:rPr>
              <a:t>j 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, differ in their final set of values (i.e., after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f+1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rounds)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Assume that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000" i="1" baseline="-2500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possesses a value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v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that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000" i="1" baseline="-25000">
                <a:latin typeface="Times New Roman" charset="0"/>
                <a:ea typeface="ＭＳ Ｐゴシック" charset="0"/>
                <a:cs typeface="Times New Roman" charset="0"/>
              </a:rPr>
              <a:t>j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does not possess.</a:t>
            </a:r>
          </a:p>
          <a:p>
            <a:pPr lvl="1" eaLnBrk="1" hangingPunct="1">
              <a:lnSpc>
                <a:spcPct val="110000"/>
              </a:lnSpc>
              <a:buFont typeface="Wingdings" charset="0"/>
              <a:buChar char="à"/>
            </a:pP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</a:rPr>
              <a:t>  must have received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</a:rPr>
              <a:t>v 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</a:rPr>
              <a:t>in the </a:t>
            </a:r>
            <a:r>
              <a:rPr lang="en-US" sz="1700">
                <a:solidFill>
                  <a:srgbClr val="FF3300"/>
                </a:solidFill>
                <a:latin typeface="Times New Roman" charset="0"/>
                <a:ea typeface="ＭＳ Ｐゴシック" charset="0"/>
                <a:cs typeface="Times New Roman" charset="0"/>
              </a:rPr>
              <a:t>very last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</a:rPr>
              <a:t> round </a:t>
            </a:r>
          </a:p>
          <a:p>
            <a:pPr lvl="2" eaLnBrk="1" hangingPunct="1">
              <a:lnSpc>
                <a:spcPct val="110000"/>
              </a:lnSpc>
              <a:buFont typeface="Wingdings" charset="0"/>
              <a:buChar char="à"/>
            </a:pPr>
            <a:r>
              <a:rPr lang="en-US" sz="1600">
                <a:latin typeface="Times New Roman" charset="0"/>
                <a:ea typeface="ＭＳ Ｐゴシック" charset="0"/>
                <a:cs typeface="Times New Roman" charset="0"/>
              </a:rPr>
              <a:t>Else, </a:t>
            </a:r>
            <a:r>
              <a:rPr lang="en-US" sz="16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1600" i="1" baseline="-2500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1600">
                <a:latin typeface="Times New Roman" charset="0"/>
                <a:ea typeface="ＭＳ Ｐゴシック" charset="0"/>
                <a:cs typeface="Times New Roman" charset="0"/>
              </a:rPr>
              <a:t> would have sent </a:t>
            </a:r>
            <a:r>
              <a:rPr lang="en-US" sz="1600" i="1">
                <a:latin typeface="Times New Roman" charset="0"/>
                <a:ea typeface="ＭＳ Ｐゴシック" charset="0"/>
                <a:cs typeface="Times New Roman" charset="0"/>
              </a:rPr>
              <a:t>v </a:t>
            </a:r>
            <a:r>
              <a:rPr lang="en-US" sz="1600">
                <a:latin typeface="Times New Roman" charset="0"/>
                <a:ea typeface="ＭＳ Ｐゴシック" charset="0"/>
                <a:cs typeface="Times New Roman" charset="0"/>
              </a:rPr>
              <a:t>to </a:t>
            </a:r>
            <a:r>
              <a:rPr lang="en-US" sz="16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1600" i="1" baseline="-25000">
                <a:latin typeface="Times New Roman" charset="0"/>
                <a:ea typeface="ＭＳ Ｐゴシック" charset="0"/>
                <a:cs typeface="Times New Roman" charset="0"/>
              </a:rPr>
              <a:t>j </a:t>
            </a:r>
            <a:r>
              <a:rPr lang="en-US" sz="1600">
                <a:latin typeface="Times New Roman" charset="0"/>
                <a:ea typeface="ＭＳ Ｐゴシック" charset="0"/>
                <a:cs typeface="Times New Roman" charset="0"/>
              </a:rPr>
              <a:t>in that last round 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 So, in the last round: a third process,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k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, must have sent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v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to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i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, but then crashed before sending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v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to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j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.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 Similarly, a fourth process sending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v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in the </a:t>
            </a:r>
            <a:r>
              <a:rPr lang="en-US" sz="1700">
                <a:solidFill>
                  <a:srgbClr val="FF3300"/>
                </a:solidFill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last-but-one round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must have crashed; otherwise, both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k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and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j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should have received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v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.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 Proceeding in this way, we infer at least one (unique) crash in each of the preceding rounds. 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 This means a total of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f+1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crashes, while we have assumed at most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f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crashes can occur =&gt; contradiction.</a:t>
            </a:r>
            <a:endParaRPr lang="en-US" sz="1700">
              <a:latin typeface="Times New Roman" charset="0"/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200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4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Why does the Algorithm work?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017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2140374"/>
            <a:ext cx="7682296" cy="482712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400" dirty="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Impossible to achieve!</a:t>
            </a:r>
          </a:p>
          <a:p>
            <a:pPr lvl="1" eaLnBrk="1" hangingPunct="1"/>
            <a:endParaRPr lang="en-US" sz="2800" dirty="0">
              <a:solidFill>
                <a:schemeClr val="tx2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eaLnBrk="1" hangingPunct="1"/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Proved in a now-famous result by Fischer, Lynch and Patterson, 1983  (FLP)</a:t>
            </a:r>
          </a:p>
          <a:p>
            <a:pPr lvl="1" eaLnBrk="1" hangingPunct="1"/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Stopped many distributed system designers dead in their tracks</a:t>
            </a:r>
          </a:p>
          <a:p>
            <a:pPr lvl="1" eaLnBrk="1" hangingPunct="1"/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A lot of claims of </a:t>
            </a:r>
            <a:r>
              <a:rPr lang="ja-JP" altLang="en-US" sz="2800" dirty="0">
                <a:latin typeface="Times New Roman" charset="0"/>
                <a:ea typeface="ＭＳ Ｐゴシック" charset="0"/>
                <a:cs typeface="Times New Roman" charset="0"/>
              </a:rPr>
              <a:t>“</a:t>
            </a:r>
            <a:r>
              <a:rPr lang="en-US" altLang="ja-JP" sz="2800" dirty="0">
                <a:latin typeface="Times New Roman" charset="0"/>
                <a:ea typeface="ＭＳ Ｐゴシック" charset="0"/>
                <a:cs typeface="Times New Roman" charset="0"/>
              </a:rPr>
              <a:t>reliability</a:t>
            </a:r>
            <a:r>
              <a:rPr lang="ja-JP" altLang="en-US" sz="2800" dirty="0">
                <a:latin typeface="Times New Roman" charset="0"/>
                <a:ea typeface="ＭＳ Ｐゴシック" charset="0"/>
                <a:cs typeface="Times New Roman" charset="0"/>
              </a:rPr>
              <a:t>”</a:t>
            </a:r>
            <a:r>
              <a:rPr lang="en-US" altLang="ja-JP" sz="2800" dirty="0">
                <a:latin typeface="Times New Roman" charset="0"/>
                <a:ea typeface="ＭＳ Ｐゴシック" charset="0"/>
                <a:cs typeface="Times New Roman" charset="0"/>
              </a:rPr>
              <a:t> vanished overnight</a:t>
            </a:r>
          </a:p>
          <a:p>
            <a:pPr lvl="1" eaLnBrk="1" hangingPunct="1"/>
            <a:endParaRPr lang="en-US" sz="2800" dirty="0">
              <a:solidFill>
                <a:schemeClr val="tx2"/>
              </a:solidFill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1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Consensus in an Asynchronous System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619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3"/>
          <p:cNvSpPr>
            <a:spLocks noGrp="1" noChangeArrowheads="1"/>
          </p:cNvSpPr>
          <p:nvPr>
            <p:ph idx="1"/>
          </p:nvPr>
        </p:nvSpPr>
        <p:spPr>
          <a:xfrm>
            <a:off x="432805" y="1733974"/>
            <a:ext cx="8439706" cy="539157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  <a:defRPr/>
            </a:pPr>
            <a:r>
              <a:rPr lang="en-US" sz="2300" dirty="0">
                <a:solidFill>
                  <a:srgbClr val="FF6600"/>
                </a:solidFill>
                <a:latin typeface="Times New Roman" charset="0"/>
                <a:ea typeface="ＭＳ Ｐゴシック" charset="0"/>
              </a:rPr>
              <a:t>Asynchronous system</a:t>
            </a:r>
            <a:r>
              <a:rPr lang="en-US" sz="2300" dirty="0">
                <a:latin typeface="Times New Roman" charset="0"/>
                <a:ea typeface="ＭＳ Ｐゴシック" charset="0"/>
              </a:rPr>
              <a:t>: All message delays and processing delays can be arbitrarily long or short.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sz="2300" dirty="0">
                <a:solidFill>
                  <a:srgbClr val="0000FF"/>
                </a:solidFill>
                <a:latin typeface="Times New Roman" charset="0"/>
                <a:ea typeface="ＭＳ Ｐゴシック" charset="0"/>
              </a:rPr>
              <a:t>Consensus</a:t>
            </a:r>
            <a:r>
              <a:rPr lang="en-US" sz="2300" dirty="0">
                <a:latin typeface="Times New Roman" charset="0"/>
                <a:ea typeface="ＭＳ Ｐゴシック" charset="0"/>
              </a:rPr>
              <a:t>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300" dirty="0">
                <a:latin typeface="Times New Roman" charset="0"/>
                <a:ea typeface="ＭＳ Ｐゴシック" charset="0"/>
              </a:rPr>
              <a:t>Each process p has a </a:t>
            </a:r>
            <a:r>
              <a:rPr lang="en-US" sz="23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state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program counter, registers, stack, local variables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input register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xp</a:t>
            </a:r>
            <a:r>
              <a:rPr lang="en-US" sz="2000" dirty="0">
                <a:latin typeface="Times New Roman" charset="0"/>
                <a:ea typeface="ＭＳ Ｐゴシック" charset="0"/>
              </a:rPr>
              <a:t> : initially either 0 or 1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output register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yp</a:t>
            </a:r>
            <a:r>
              <a:rPr lang="en-US" sz="2000" dirty="0">
                <a:latin typeface="Times New Roman" charset="0"/>
                <a:ea typeface="ＭＳ Ｐゴシック" charset="0"/>
              </a:rPr>
              <a:t> : initially b (undecided)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300" dirty="0">
                <a:latin typeface="Times New Roman" charset="0"/>
                <a:ea typeface="ＭＳ Ｐゴシック" charset="0"/>
              </a:rPr>
              <a:t>Consensus Problem: design a protocol so that either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all processes set their output variables to 0 (all-0’s)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Or all processes set their output variables to 1 (all-1’s)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Non-triviality: at least one initial system state leads to each of the above two outcomes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Recall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76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805" y="1733974"/>
            <a:ext cx="8439706" cy="539157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For impossibility proof, OK to consider </a:t>
            </a:r>
          </a:p>
          <a:p>
            <a:pPr eaLnBrk="1" hangingPunct="1">
              <a:lnSpc>
                <a:spcPct val="120000"/>
              </a:lnSpc>
              <a:buFont typeface="Calibri" charset="0"/>
              <a:buAutoNum type="arabicPeriod"/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more restrictive system model, and </a:t>
            </a:r>
          </a:p>
          <a:p>
            <a:pPr eaLnBrk="1" hangingPunct="1">
              <a:lnSpc>
                <a:spcPct val="120000"/>
              </a:lnSpc>
              <a:buFont typeface="Calibri" charset="0"/>
              <a:buAutoNum type="arabicPeriod"/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easier problem</a:t>
            </a:r>
          </a:p>
          <a:p>
            <a:pPr lvl="1" eaLnBrk="1" hangingPunct="1">
              <a:lnSpc>
                <a:spcPct val="12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Why is this is ok?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Proof Setup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752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F0677B31-F2FE-C1C3-BF33-E7B4282774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1007" y="303358"/>
            <a:ext cx="11036538" cy="1217265"/>
          </a:xfrm>
        </p:spPr>
        <p:txBody>
          <a:bodyPr/>
          <a:lstStyle/>
          <a:p>
            <a:pPr algn="l"/>
            <a:r>
              <a:rPr lang="en-US" altLang="en-US" sz="5680">
                <a:latin typeface="Whitney BlackSC" pitchFamily="50" charset="0"/>
                <a:ea typeface="ＭＳ Ｐゴシック" panose="020B0600070205080204" pitchFamily="34" charset="-128"/>
              </a:rPr>
              <a:t>Announcements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94DE07D2-DEC6-BC06-146F-F20853CEF9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9208" y="1818177"/>
            <a:ext cx="11252941" cy="438215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altLang="en-US" sz="2840" dirty="0">
                <a:ea typeface="ＭＳ Ｐゴシック" panose="020B0600070205080204" pitchFamily="34" charset="-128"/>
              </a:rPr>
              <a:t>HW1, HW2 solutions released</a:t>
            </a:r>
          </a:p>
          <a:p>
            <a:pPr>
              <a:lnSpc>
                <a:spcPct val="110000"/>
              </a:lnSpc>
            </a:pPr>
            <a:r>
              <a:rPr lang="en-US" altLang="en-US" sz="2840" dirty="0">
                <a:ea typeface="ＭＳ Ｐゴシック" panose="020B0600070205080204" pitchFamily="34" charset="-128"/>
              </a:rPr>
              <a:t>MP1, MP2 Recommended solutions released</a:t>
            </a:r>
          </a:p>
          <a:p>
            <a:pPr>
              <a:lnSpc>
                <a:spcPct val="110000"/>
              </a:lnSpc>
            </a:pPr>
            <a:r>
              <a:rPr lang="en-US" altLang="en-US" sz="2840" dirty="0">
                <a:ea typeface="ＭＳ Ｐゴシック" panose="020B0600070205080204" pitchFamily="34" charset="-128"/>
              </a:rPr>
              <a:t>Midterm this Friday (10/7)</a:t>
            </a:r>
          </a:p>
          <a:p>
            <a:pPr lvl="1">
              <a:lnSpc>
                <a:spcPct val="110000"/>
              </a:lnSpc>
            </a:pPr>
            <a:r>
              <a:rPr lang="en-US" altLang="en-US" sz="2556" dirty="0">
                <a:ea typeface="ＭＳ Ｐゴシック" panose="020B0600070205080204" pitchFamily="34" charset="-128"/>
              </a:rPr>
              <a:t>Written, in class</a:t>
            </a:r>
          </a:p>
          <a:p>
            <a:pPr>
              <a:lnSpc>
                <a:spcPct val="110000"/>
              </a:lnSpc>
            </a:pPr>
            <a:r>
              <a:rPr lang="en-US" altLang="en-US" sz="2840" dirty="0">
                <a:ea typeface="ＭＳ Ｐゴシック" panose="020B0600070205080204" pitchFamily="34" charset="-128"/>
              </a:rPr>
              <a:t>Locations: </a:t>
            </a:r>
          </a:p>
          <a:p>
            <a:pPr lvl="1">
              <a:lnSpc>
                <a:spcPct val="110000"/>
              </a:lnSpc>
            </a:pPr>
            <a:r>
              <a:rPr lang="en-US" altLang="en-US" sz="2556" dirty="0">
                <a:ea typeface="ＭＳ Ｐゴシック" panose="020B0600070205080204" pitchFamily="34" charset="-128"/>
              </a:rPr>
              <a:t>1002 ECE: if your last name starts with A-L </a:t>
            </a:r>
          </a:p>
          <a:p>
            <a:pPr lvl="1">
              <a:lnSpc>
                <a:spcPct val="110000"/>
              </a:lnSpc>
            </a:pPr>
            <a:r>
              <a:rPr lang="en-US" altLang="en-US" sz="2556" dirty="0">
                <a:ea typeface="ＭＳ Ｐゴシック" panose="020B0600070205080204" pitchFamily="34" charset="-128"/>
              </a:rPr>
              <a:t>Loomis 141: if your last name starts with M-Z</a:t>
            </a:r>
          </a:p>
          <a:p>
            <a:pPr lvl="2">
              <a:lnSpc>
                <a:spcPct val="110000"/>
              </a:lnSpc>
            </a:pPr>
            <a:r>
              <a:rPr lang="en-US" altLang="en-US" sz="2272" dirty="0">
                <a:ea typeface="ＭＳ Ｐゴシック" panose="020B0600070205080204" pitchFamily="34" charset="-128"/>
              </a:rPr>
              <a:t>1110 W Green St, Urbana</a:t>
            </a:r>
          </a:p>
          <a:p>
            <a:pPr>
              <a:lnSpc>
                <a:spcPct val="110000"/>
              </a:lnSpc>
            </a:pPr>
            <a:r>
              <a:rPr lang="en-US" altLang="en-US" sz="2840" dirty="0">
                <a:ea typeface="ＭＳ Ｐゴシック" panose="020B0600070205080204" pitchFamily="34" charset="-128"/>
              </a:rPr>
              <a:t>Material: Lecture 1-12</a:t>
            </a:r>
          </a:p>
          <a:p>
            <a:pPr>
              <a:lnSpc>
                <a:spcPct val="110000"/>
              </a:lnSpc>
            </a:pPr>
            <a:r>
              <a:rPr lang="en-US" altLang="en-US" sz="2840" dirty="0">
                <a:ea typeface="ＭＳ Ｐゴシック" panose="020B0600070205080204" pitchFamily="34" charset="-128"/>
              </a:rPr>
              <a:t>Practice Midterm Released</a:t>
            </a:r>
          </a:p>
          <a:p>
            <a:pPr>
              <a:lnSpc>
                <a:spcPct val="110000"/>
              </a:lnSpc>
            </a:pPr>
            <a:r>
              <a:rPr lang="en-US" altLang="en-US" sz="2840" dirty="0">
                <a:ea typeface="ＭＳ Ｐゴシック" panose="020B0600070205080204" pitchFamily="34" charset="-128"/>
              </a:rPr>
              <a:t>Review session this </a:t>
            </a:r>
            <a:r>
              <a:rPr lang="en-US" altLang="en-US" sz="2840">
                <a:ea typeface="ＭＳ Ｐゴシック" panose="020B0600070205080204" pitchFamily="34" charset="-128"/>
              </a:rPr>
              <a:t>Thursday evening by TAs</a:t>
            </a:r>
            <a:endParaRPr lang="en-US" altLang="en-US" sz="2840" dirty="0">
              <a:ea typeface="ＭＳ Ｐゴシック" panose="020B0600070205080204" pitchFamily="34" charset="-128"/>
            </a:endParaRPr>
          </a:p>
        </p:txBody>
      </p:sp>
      <p:sp>
        <p:nvSpPr>
          <p:cNvPr id="17411" name="Slide Number Placeholder 1">
            <a:extLst>
              <a:ext uri="{FF2B5EF4-FFF2-40B4-BE49-F238E27FC236}">
                <a16:creationId xmlns:a16="http://schemas.microsoft.com/office/drawing/2014/main" id="{2C6966EC-6D86-D506-CFB8-91789AEBC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FF6D0F-8E23-CE4C-A0C7-56E88C00109A}" type="slidenum">
              <a:rPr lang="en-US" altLang="en-US" smtClean="0"/>
              <a:pPr>
                <a:defRPr/>
              </a:pPr>
              <a:t>2</a:t>
            </a:fld>
            <a:endParaRPr lang="en-US" altLang="en-US" sz="1988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ext Box 2"/>
          <p:cNvSpPr txBox="1">
            <a:spLocks noChangeArrowheads="1"/>
          </p:cNvSpPr>
          <p:nvPr/>
        </p:nvSpPr>
        <p:spPr bwMode="auto">
          <a:xfrm>
            <a:off x="1163165" y="1993618"/>
            <a:ext cx="416244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p</a:t>
            </a:r>
          </a:p>
        </p:txBody>
      </p:sp>
      <p:sp>
        <p:nvSpPr>
          <p:cNvPr id="87042" name="Text Box 3"/>
          <p:cNvSpPr txBox="1">
            <a:spLocks noChangeArrowheads="1"/>
          </p:cNvSpPr>
          <p:nvPr/>
        </p:nvSpPr>
        <p:spPr bwMode="auto">
          <a:xfrm>
            <a:off x="9602871" y="1993618"/>
            <a:ext cx="570132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p</a:t>
            </a:r>
            <a:r>
              <a:rPr lang="ja-JP" altLang="en-US">
                <a:latin typeface="Times New Roman" charset="0"/>
              </a:rPr>
              <a:t>’</a:t>
            </a:r>
            <a:endParaRPr lang="en-US">
              <a:latin typeface="Times New Roman" charset="0"/>
            </a:endParaRPr>
          </a:p>
        </p:txBody>
      </p:sp>
      <p:sp>
        <p:nvSpPr>
          <p:cNvPr id="87043" name="Rectangle 4"/>
          <p:cNvSpPr>
            <a:spLocks noChangeArrowheads="1"/>
          </p:cNvSpPr>
          <p:nvPr/>
        </p:nvSpPr>
        <p:spPr bwMode="auto">
          <a:xfrm>
            <a:off x="3133331" y="4145280"/>
            <a:ext cx="5951075" cy="56896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Global Message Buffer</a:t>
            </a:r>
          </a:p>
        </p:txBody>
      </p:sp>
      <p:sp>
        <p:nvSpPr>
          <p:cNvPr id="87044" name="Line 5"/>
          <p:cNvSpPr>
            <a:spLocks noChangeShapeType="1"/>
          </p:cNvSpPr>
          <p:nvPr/>
        </p:nvSpPr>
        <p:spPr bwMode="auto">
          <a:xfrm>
            <a:off x="1618512" y="2682240"/>
            <a:ext cx="1947624" cy="13817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87045" name="Line 6"/>
          <p:cNvSpPr>
            <a:spLocks noChangeShapeType="1"/>
          </p:cNvSpPr>
          <p:nvPr/>
        </p:nvSpPr>
        <p:spPr bwMode="auto">
          <a:xfrm flipV="1">
            <a:off x="7785989" y="2600960"/>
            <a:ext cx="1731222" cy="13817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87046" name="Text Box 7"/>
          <p:cNvSpPr txBox="1">
            <a:spLocks noChangeArrowheads="1"/>
          </p:cNvSpPr>
          <p:nvPr/>
        </p:nvSpPr>
        <p:spPr bwMode="auto">
          <a:xfrm>
            <a:off x="2461582" y="2725138"/>
            <a:ext cx="165561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send(p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,m)</a:t>
            </a:r>
            <a:endParaRPr lang="en-US">
              <a:latin typeface="Times New Roman" charset="0"/>
            </a:endParaRPr>
          </a:p>
        </p:txBody>
      </p:sp>
      <p:sp>
        <p:nvSpPr>
          <p:cNvPr id="87047" name="Text Box 8"/>
          <p:cNvSpPr txBox="1">
            <a:spLocks noChangeArrowheads="1"/>
          </p:cNvSpPr>
          <p:nvPr/>
        </p:nvSpPr>
        <p:spPr bwMode="auto">
          <a:xfrm>
            <a:off x="8651601" y="3088641"/>
            <a:ext cx="3471420" cy="86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receive(p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)</a:t>
            </a:r>
          </a:p>
          <a:p>
            <a:r>
              <a:rPr lang="en-US">
                <a:latin typeface="Times New Roman" charset="0"/>
              </a:rPr>
              <a:t>	may return null</a:t>
            </a:r>
          </a:p>
        </p:txBody>
      </p:sp>
      <p:sp>
        <p:nvSpPr>
          <p:cNvPr id="87048" name="Text Box 10"/>
          <p:cNvSpPr txBox="1">
            <a:spLocks noChangeArrowheads="1"/>
          </p:cNvSpPr>
          <p:nvPr/>
        </p:nvSpPr>
        <p:spPr bwMode="auto">
          <a:xfrm>
            <a:off x="4305512" y="5082258"/>
            <a:ext cx="164704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>
                <a:latin typeface="Times New Roman" charset="0"/>
              </a:rPr>
              <a:t>“</a:t>
            </a:r>
            <a:r>
              <a:rPr lang="en-US" altLang="ja-JP">
                <a:latin typeface="Times New Roman" charset="0"/>
              </a:rPr>
              <a:t>Network</a:t>
            </a:r>
            <a:r>
              <a:rPr lang="ja-JP" altLang="en-US">
                <a:latin typeface="Times New Roman" charset="0"/>
              </a:rPr>
              <a:t>”</a:t>
            </a:r>
            <a:endParaRPr lang="en-US">
              <a:latin typeface="Times New Roman" charset="0"/>
            </a:endParaRPr>
          </a:p>
        </p:txBody>
      </p:sp>
      <p:sp>
        <p:nvSpPr>
          <p:cNvPr id="11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Network</a:t>
            </a:r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735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95108" y="2032001"/>
            <a:ext cx="9034813" cy="450200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State of a process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Configuration</a:t>
            </a:r>
            <a:r>
              <a:rPr lang="en-US" sz="34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=global state. 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Collection of states, one for each process; alongside state of the global buffer.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Each </a:t>
            </a:r>
            <a:r>
              <a:rPr lang="en-US" sz="3400" dirty="0">
                <a:solidFill>
                  <a:srgbClr val="FF3300"/>
                </a:solidFill>
                <a:latin typeface="Times New Roman" charset="0"/>
                <a:ea typeface="ＭＳ Ｐゴシック" charset="0"/>
                <a:cs typeface="Times New Roman" charset="0"/>
              </a:rPr>
              <a:t>Event 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(</a:t>
            </a:r>
            <a:r>
              <a:rPr lang="en-US" sz="3400" u="sng" dirty="0">
                <a:latin typeface="Times New Roman" charset="0"/>
                <a:ea typeface="ＭＳ Ｐゴシック" charset="0"/>
                <a:cs typeface="Times New Roman" charset="0"/>
              </a:rPr>
              <a:t>different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 from </a:t>
            </a:r>
            <a:r>
              <a:rPr lang="en-US" sz="3400" dirty="0" err="1">
                <a:latin typeface="Times New Roman" charset="0"/>
                <a:ea typeface="ＭＳ Ｐゴシック" charset="0"/>
                <a:cs typeface="Times New Roman" charset="0"/>
              </a:rPr>
              <a:t>Lamport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 events) 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is atomic 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and consists of three steps</a:t>
            </a:r>
            <a:endParaRPr lang="en-US" sz="3400" dirty="0">
              <a:solidFill>
                <a:srgbClr val="FF3300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receipt of a message by a process (say 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processing of message (may change recipient</a:t>
            </a:r>
            <a:r>
              <a:rPr lang="ja-JP" altLang="en-US" sz="2800" dirty="0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 dirty="0">
                <a:latin typeface="Times New Roman" charset="0"/>
                <a:ea typeface="ＭＳ Ｐゴシック" charset="0"/>
                <a:cs typeface="Times New Roman" charset="0"/>
              </a:rPr>
              <a:t>s state)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sending out of all necessary messages by p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dirty="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Schedule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: sequence of events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States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3393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ChangeArrowheads="1"/>
          </p:cNvSpPr>
          <p:nvPr/>
        </p:nvSpPr>
        <p:spPr bwMode="auto">
          <a:xfrm>
            <a:off x="-541007" y="-304800"/>
            <a:ext cx="13957975" cy="2474526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38" name="Oval 2"/>
          <p:cNvSpPr>
            <a:spLocks noChangeArrowheads="1"/>
          </p:cNvSpPr>
          <p:nvPr/>
        </p:nvSpPr>
        <p:spPr bwMode="auto">
          <a:xfrm>
            <a:off x="2526953" y="103857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91139" name="Oval 4"/>
          <p:cNvSpPr>
            <a:spLocks noChangeArrowheads="1"/>
          </p:cNvSpPr>
          <p:nvPr/>
        </p:nvSpPr>
        <p:spPr bwMode="auto">
          <a:xfrm>
            <a:off x="2635155" y="307057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</a:t>
            </a:r>
            <a:endParaRPr lang="en-US"/>
          </a:p>
        </p:txBody>
      </p:sp>
      <p:sp>
        <p:nvSpPr>
          <p:cNvPr id="91140" name="Oval 5"/>
          <p:cNvSpPr>
            <a:spLocks noChangeArrowheads="1"/>
          </p:cNvSpPr>
          <p:nvPr/>
        </p:nvSpPr>
        <p:spPr bwMode="auto">
          <a:xfrm>
            <a:off x="2743356" y="510257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’’</a:t>
            </a:r>
            <a:endParaRPr lang="en-US"/>
          </a:p>
        </p:txBody>
      </p:sp>
      <p:sp>
        <p:nvSpPr>
          <p:cNvPr id="91141" name="Line 6"/>
          <p:cNvSpPr>
            <a:spLocks noChangeShapeType="1"/>
          </p:cNvSpPr>
          <p:nvPr/>
        </p:nvSpPr>
        <p:spPr bwMode="auto">
          <a:xfrm>
            <a:off x="3176162" y="2013938"/>
            <a:ext cx="108201" cy="1056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42" name="Line 7"/>
          <p:cNvSpPr>
            <a:spLocks noChangeShapeType="1"/>
          </p:cNvSpPr>
          <p:nvPr/>
        </p:nvSpPr>
        <p:spPr bwMode="auto">
          <a:xfrm>
            <a:off x="3392564" y="4045938"/>
            <a:ext cx="0" cy="1056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43" name="Text Box 8"/>
          <p:cNvSpPr txBox="1">
            <a:spLocks noChangeArrowheads="1"/>
          </p:cNvSpPr>
          <p:nvPr/>
        </p:nvSpPr>
        <p:spPr bwMode="auto">
          <a:xfrm>
            <a:off x="3478224" y="2219396"/>
            <a:ext cx="250425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Event e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=(p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,m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)</a:t>
            </a:r>
            <a:endParaRPr lang="en-US">
              <a:latin typeface="Times New Roman" charset="0"/>
            </a:endParaRPr>
          </a:p>
        </p:txBody>
      </p:sp>
      <p:sp>
        <p:nvSpPr>
          <p:cNvPr id="91144" name="Text Box 9"/>
          <p:cNvSpPr txBox="1">
            <a:spLocks noChangeArrowheads="1"/>
          </p:cNvSpPr>
          <p:nvPr/>
        </p:nvSpPr>
        <p:spPr bwMode="auto">
          <a:xfrm>
            <a:off x="3392565" y="4289778"/>
            <a:ext cx="2965920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Event e</a:t>
            </a:r>
            <a:r>
              <a:rPr lang="ja-JP" altLang="en-US">
                <a:latin typeface="Times New Roman" charset="0"/>
              </a:rPr>
              <a:t>’’</a:t>
            </a:r>
            <a:r>
              <a:rPr lang="en-US" altLang="ja-JP">
                <a:latin typeface="Times New Roman" charset="0"/>
              </a:rPr>
              <a:t>=(p</a:t>
            </a:r>
            <a:r>
              <a:rPr lang="ja-JP" altLang="en-US">
                <a:latin typeface="Times New Roman" charset="0"/>
              </a:rPr>
              <a:t>’’</a:t>
            </a:r>
            <a:r>
              <a:rPr lang="en-US" altLang="ja-JP">
                <a:latin typeface="Times New Roman" charset="0"/>
              </a:rPr>
              <a:t>,m</a:t>
            </a:r>
            <a:r>
              <a:rPr lang="ja-JP" altLang="en-US">
                <a:latin typeface="Times New Roman" charset="0"/>
              </a:rPr>
              <a:t>’’</a:t>
            </a:r>
            <a:r>
              <a:rPr lang="en-US" altLang="ja-JP">
                <a:latin typeface="Times New Roman" charset="0"/>
              </a:rPr>
              <a:t>)</a:t>
            </a:r>
            <a:endParaRPr lang="en-US">
              <a:latin typeface="Times New Roman" charset="0"/>
            </a:endParaRPr>
          </a:p>
        </p:txBody>
      </p:sp>
      <p:sp>
        <p:nvSpPr>
          <p:cNvPr id="91145" name="Text Box 10"/>
          <p:cNvSpPr txBox="1">
            <a:spLocks noChangeArrowheads="1"/>
          </p:cNvSpPr>
          <p:nvPr/>
        </p:nvSpPr>
        <p:spPr bwMode="auto">
          <a:xfrm>
            <a:off x="3802828" y="1081476"/>
            <a:ext cx="227131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Configuration C</a:t>
            </a:r>
          </a:p>
        </p:txBody>
      </p:sp>
      <p:sp>
        <p:nvSpPr>
          <p:cNvPr id="91146" name="Text Box 11"/>
          <p:cNvSpPr txBox="1">
            <a:spLocks noChangeArrowheads="1"/>
          </p:cNvSpPr>
          <p:nvPr/>
        </p:nvSpPr>
        <p:spPr bwMode="auto">
          <a:xfrm>
            <a:off x="6724265" y="3032196"/>
            <a:ext cx="277761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Schedule s=(e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,e</a:t>
            </a:r>
            <a:r>
              <a:rPr lang="ja-JP" altLang="en-US">
                <a:latin typeface="Times New Roman" charset="0"/>
              </a:rPr>
              <a:t>’’</a:t>
            </a:r>
            <a:r>
              <a:rPr lang="en-US" altLang="ja-JP">
                <a:latin typeface="Times New Roman" charset="0"/>
              </a:rPr>
              <a:t>)</a:t>
            </a:r>
            <a:endParaRPr lang="en-US">
              <a:latin typeface="Times New Roman" charset="0"/>
            </a:endParaRPr>
          </a:p>
        </p:txBody>
      </p:sp>
      <p:sp>
        <p:nvSpPr>
          <p:cNvPr id="91147" name="Oval 12"/>
          <p:cNvSpPr>
            <a:spLocks noChangeArrowheads="1"/>
          </p:cNvSpPr>
          <p:nvPr/>
        </p:nvSpPr>
        <p:spPr bwMode="auto">
          <a:xfrm>
            <a:off x="9560042" y="168881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91148" name="Oval 13"/>
          <p:cNvSpPr>
            <a:spLocks noChangeArrowheads="1"/>
          </p:cNvSpPr>
          <p:nvPr/>
        </p:nvSpPr>
        <p:spPr bwMode="auto">
          <a:xfrm>
            <a:off x="9560042" y="372081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’’</a:t>
            </a:r>
            <a:endParaRPr lang="en-US"/>
          </a:p>
        </p:txBody>
      </p:sp>
      <p:sp>
        <p:nvSpPr>
          <p:cNvPr id="91149" name="Line 14"/>
          <p:cNvSpPr>
            <a:spLocks noChangeShapeType="1"/>
          </p:cNvSpPr>
          <p:nvPr/>
        </p:nvSpPr>
        <p:spPr bwMode="auto">
          <a:xfrm>
            <a:off x="10209250" y="2664178"/>
            <a:ext cx="0" cy="105664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50" name="Freeform 15"/>
          <p:cNvSpPr>
            <a:spLocks/>
          </p:cNvSpPr>
          <p:nvPr/>
        </p:nvSpPr>
        <p:spPr bwMode="auto">
          <a:xfrm>
            <a:off x="5015585" y="469618"/>
            <a:ext cx="3354242" cy="6258560"/>
          </a:xfrm>
          <a:custGeom>
            <a:avLst/>
            <a:gdLst>
              <a:gd name="T0" fmla="*/ 2147483647 w 1488"/>
              <a:gd name="T1" fmla="*/ 0 h 3696"/>
              <a:gd name="T2" fmla="*/ 2147483647 w 1488"/>
              <a:gd name="T3" fmla="*/ 2147483647 h 3696"/>
              <a:gd name="T4" fmla="*/ 2147483647 w 1488"/>
              <a:gd name="T5" fmla="*/ 2147483647 h 3696"/>
              <a:gd name="T6" fmla="*/ 2147483647 w 1488"/>
              <a:gd name="T7" fmla="*/ 2147483647 h 3696"/>
              <a:gd name="T8" fmla="*/ 0 w 1488"/>
              <a:gd name="T9" fmla="*/ 2147483647 h 36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8"/>
              <a:gd name="T16" fmla="*/ 0 h 3696"/>
              <a:gd name="T17" fmla="*/ 1488 w 1488"/>
              <a:gd name="T18" fmla="*/ 3696 h 36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8" h="3696">
                <a:moveTo>
                  <a:pt x="1488" y="0"/>
                </a:moveTo>
                <a:cubicBezTo>
                  <a:pt x="1136" y="460"/>
                  <a:pt x="784" y="920"/>
                  <a:pt x="672" y="1248"/>
                </a:cubicBezTo>
                <a:cubicBezTo>
                  <a:pt x="560" y="1576"/>
                  <a:pt x="784" y="1760"/>
                  <a:pt x="816" y="1968"/>
                </a:cubicBezTo>
                <a:cubicBezTo>
                  <a:pt x="848" y="2176"/>
                  <a:pt x="1000" y="2208"/>
                  <a:pt x="864" y="2496"/>
                </a:cubicBezTo>
                <a:cubicBezTo>
                  <a:pt x="728" y="2784"/>
                  <a:pt x="144" y="3496"/>
                  <a:pt x="0" y="36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51" name="Line 16"/>
          <p:cNvSpPr>
            <a:spLocks noChangeShapeType="1"/>
          </p:cNvSpPr>
          <p:nvPr/>
        </p:nvSpPr>
        <p:spPr bwMode="auto">
          <a:xfrm>
            <a:off x="4582779" y="6159218"/>
            <a:ext cx="1947624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52" name="Text Box 17"/>
          <p:cNvSpPr txBox="1">
            <a:spLocks noChangeArrowheads="1"/>
          </p:cNvSpPr>
          <p:nvPr/>
        </p:nvSpPr>
        <p:spPr bwMode="auto">
          <a:xfrm>
            <a:off x="4474578" y="6579165"/>
            <a:ext cx="1596054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FF"/>
                </a:solidFill>
                <a:latin typeface="Times New Roman" charset="0"/>
              </a:rPr>
              <a:t>Equivalent</a:t>
            </a:r>
          </a:p>
        </p:txBody>
      </p:sp>
      <p:sp>
        <p:nvSpPr>
          <p:cNvPr id="18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027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Oval 3"/>
          <p:cNvSpPr>
            <a:spLocks noChangeArrowheads="1"/>
          </p:cNvSpPr>
          <p:nvPr/>
        </p:nvSpPr>
        <p:spPr bwMode="auto">
          <a:xfrm>
            <a:off x="5714385" y="2668693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93186" name="Oval 4"/>
          <p:cNvSpPr>
            <a:spLocks noChangeArrowheads="1"/>
          </p:cNvSpPr>
          <p:nvPr/>
        </p:nvSpPr>
        <p:spPr bwMode="auto">
          <a:xfrm>
            <a:off x="4091365" y="4375573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</a:t>
            </a:r>
            <a:endParaRPr lang="en-US"/>
          </a:p>
        </p:txBody>
      </p:sp>
      <p:sp>
        <p:nvSpPr>
          <p:cNvPr id="93187" name="Oval 5"/>
          <p:cNvSpPr>
            <a:spLocks noChangeArrowheads="1"/>
          </p:cNvSpPr>
          <p:nvPr/>
        </p:nvSpPr>
        <p:spPr bwMode="auto">
          <a:xfrm>
            <a:off x="5714385" y="6163733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’’</a:t>
            </a:r>
            <a:endParaRPr lang="en-US"/>
          </a:p>
        </p:txBody>
      </p:sp>
      <p:sp>
        <p:nvSpPr>
          <p:cNvPr id="93188" name="Line 6"/>
          <p:cNvSpPr>
            <a:spLocks noChangeShapeType="1"/>
          </p:cNvSpPr>
          <p:nvPr/>
        </p:nvSpPr>
        <p:spPr bwMode="auto">
          <a:xfrm flipH="1">
            <a:off x="5065177" y="3562773"/>
            <a:ext cx="865611" cy="894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3189" name="Line 7"/>
          <p:cNvSpPr>
            <a:spLocks noChangeShapeType="1"/>
          </p:cNvSpPr>
          <p:nvPr/>
        </p:nvSpPr>
        <p:spPr bwMode="auto">
          <a:xfrm>
            <a:off x="5065177" y="5269653"/>
            <a:ext cx="865611" cy="9753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3190" name="Text Box 8"/>
          <p:cNvSpPr txBox="1">
            <a:spLocks noChangeArrowheads="1"/>
          </p:cNvSpPr>
          <p:nvPr/>
        </p:nvSpPr>
        <p:spPr bwMode="auto">
          <a:xfrm>
            <a:off x="4848774" y="3887894"/>
            <a:ext cx="174112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Schedule s1</a:t>
            </a:r>
          </a:p>
        </p:txBody>
      </p:sp>
      <p:sp>
        <p:nvSpPr>
          <p:cNvPr id="93191" name="Text Box 9"/>
          <p:cNvSpPr txBox="1">
            <a:spLocks noChangeArrowheads="1"/>
          </p:cNvSpPr>
          <p:nvPr/>
        </p:nvSpPr>
        <p:spPr bwMode="auto">
          <a:xfrm>
            <a:off x="4848774" y="5350934"/>
            <a:ext cx="174112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Schedule s2</a:t>
            </a:r>
          </a:p>
        </p:txBody>
      </p:sp>
      <p:sp>
        <p:nvSpPr>
          <p:cNvPr id="93192" name="Oval 10"/>
          <p:cNvSpPr>
            <a:spLocks noChangeArrowheads="1"/>
          </p:cNvSpPr>
          <p:nvPr/>
        </p:nvSpPr>
        <p:spPr bwMode="auto">
          <a:xfrm>
            <a:off x="9717835" y="4294293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endParaRPr lang="en-US"/>
          </a:p>
        </p:txBody>
      </p:sp>
      <p:sp>
        <p:nvSpPr>
          <p:cNvPr id="93193" name="Line 11"/>
          <p:cNvSpPr>
            <a:spLocks noChangeShapeType="1"/>
          </p:cNvSpPr>
          <p:nvPr/>
        </p:nvSpPr>
        <p:spPr bwMode="auto">
          <a:xfrm>
            <a:off x="6904600" y="3400213"/>
            <a:ext cx="2921437" cy="105664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3194" name="Line 12"/>
          <p:cNvSpPr>
            <a:spLocks noChangeShapeType="1"/>
          </p:cNvSpPr>
          <p:nvPr/>
        </p:nvSpPr>
        <p:spPr bwMode="auto">
          <a:xfrm flipH="1">
            <a:off x="7012801" y="5269653"/>
            <a:ext cx="3246041" cy="130048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3195" name="Text Box 13"/>
          <p:cNvSpPr txBox="1">
            <a:spLocks noChangeArrowheads="1"/>
          </p:cNvSpPr>
          <p:nvPr/>
        </p:nvSpPr>
        <p:spPr bwMode="auto">
          <a:xfrm>
            <a:off x="8288676" y="3364090"/>
            <a:ext cx="536018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s2</a:t>
            </a:r>
          </a:p>
        </p:txBody>
      </p:sp>
      <p:sp>
        <p:nvSpPr>
          <p:cNvPr id="93196" name="Text Box 14"/>
          <p:cNvSpPr txBox="1">
            <a:spLocks noChangeArrowheads="1"/>
          </p:cNvSpPr>
          <p:nvPr/>
        </p:nvSpPr>
        <p:spPr bwMode="auto">
          <a:xfrm>
            <a:off x="8288676" y="6046330"/>
            <a:ext cx="536018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s1</a:t>
            </a:r>
          </a:p>
        </p:txBody>
      </p:sp>
      <p:sp>
        <p:nvSpPr>
          <p:cNvPr id="93197" name="Text Box 15"/>
          <p:cNvSpPr txBox="1">
            <a:spLocks noChangeArrowheads="1"/>
          </p:cNvSpPr>
          <p:nvPr/>
        </p:nvSpPr>
        <p:spPr bwMode="auto">
          <a:xfrm>
            <a:off x="196116" y="4587804"/>
            <a:ext cx="3807335" cy="232099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>
                <a:latin typeface="Times New Roman" charset="0"/>
              </a:rPr>
              <a:t>s1 and s2 involve</a:t>
            </a:r>
          </a:p>
          <a:p>
            <a:r>
              <a:rPr lang="en-US" sz="2800" u="sng">
                <a:latin typeface="Times New Roman" charset="0"/>
              </a:rPr>
              <a:t>disjoint</a:t>
            </a:r>
            <a:r>
              <a:rPr lang="en-US" sz="2800">
                <a:latin typeface="Times New Roman" charset="0"/>
              </a:rPr>
              <a:t> sets of </a:t>
            </a:r>
          </a:p>
          <a:p>
            <a:r>
              <a:rPr lang="en-US" sz="2800" u="sng">
                <a:latin typeface="Times New Roman" charset="0"/>
              </a:rPr>
              <a:t>receiving</a:t>
            </a:r>
            <a:r>
              <a:rPr lang="en-US" sz="2800">
                <a:latin typeface="Times New Roman" charset="0"/>
              </a:rPr>
              <a:t> processes, </a:t>
            </a:r>
          </a:p>
          <a:p>
            <a:r>
              <a:rPr lang="en-US" sz="2800">
                <a:latin typeface="Times New Roman" charset="0"/>
              </a:rPr>
              <a:t>and are </a:t>
            </a:r>
            <a:r>
              <a:rPr lang="en-US" sz="2800" u="sng">
                <a:latin typeface="Times New Roman" charset="0"/>
              </a:rPr>
              <a:t>each</a:t>
            </a:r>
            <a:r>
              <a:rPr lang="en-US" sz="2800">
                <a:latin typeface="Times New Roman" charset="0"/>
              </a:rPr>
              <a:t> applicable</a:t>
            </a:r>
          </a:p>
          <a:p>
            <a:r>
              <a:rPr lang="en-US" sz="2800">
                <a:latin typeface="Times New Roman" charset="0"/>
              </a:rPr>
              <a:t>on C</a:t>
            </a:r>
          </a:p>
        </p:txBody>
      </p:sp>
      <p:sp>
        <p:nvSpPr>
          <p:cNvPr id="93198" name="Rectangle 16"/>
          <p:cNvSpPr>
            <a:spLocks noChangeArrowheads="1"/>
          </p:cNvSpPr>
          <p:nvPr/>
        </p:nvSpPr>
        <p:spPr bwMode="auto">
          <a:xfrm>
            <a:off x="4740573" y="1855893"/>
            <a:ext cx="4436256" cy="81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pPr marL="487158" indent="-487158"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</a:rPr>
              <a:t>Disjoint schedules are commutative </a:t>
            </a:r>
          </a:p>
        </p:txBody>
      </p:sp>
      <p:sp>
        <p:nvSpPr>
          <p:cNvPr id="17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1</a:t>
            </a:r>
          </a:p>
        </p:txBody>
      </p:sp>
      <p:sp>
        <p:nvSpPr>
          <p:cNvPr id="18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2710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57410" y="2248747"/>
            <a:ext cx="6167477" cy="471424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marL="866059" indent="-866059">
              <a:buNone/>
            </a:pPr>
            <a:r>
              <a:rPr lang="en-US" sz="4000">
                <a:latin typeface="Times New Roman" charset="0"/>
                <a:ea typeface="ＭＳ Ｐゴシック" charset="0"/>
                <a:cs typeface="Times New Roman" charset="0"/>
              </a:rPr>
              <a:t>Easier Consensus Problem: </a:t>
            </a:r>
            <a:r>
              <a:rPr lang="en-US" sz="400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some</a:t>
            </a:r>
            <a:r>
              <a:rPr lang="en-US" sz="4000">
                <a:latin typeface="Times New Roman" charset="0"/>
                <a:ea typeface="ＭＳ Ｐゴシック" charset="0"/>
                <a:cs typeface="Times New Roman" charset="0"/>
              </a:rPr>
              <a:t> process eventually sets yp to be 0 or 1</a:t>
            </a:r>
          </a:p>
          <a:p>
            <a:pPr marL="866059" indent="-866059">
              <a:buNone/>
            </a:pPr>
            <a:r>
              <a:rPr lang="en-US" sz="4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Only one process crashes</a:t>
            </a:r>
            <a:r>
              <a:rPr lang="en-US" sz="4000">
                <a:latin typeface="Times New Roman" charset="0"/>
                <a:ea typeface="ＭＳ Ｐゴシック" charset="0"/>
                <a:cs typeface="Times New Roman" charset="0"/>
              </a:rPr>
              <a:t> – we’</a:t>
            </a:r>
            <a:r>
              <a:rPr lang="en-US" altLang="ja-JP" sz="4000">
                <a:latin typeface="Times New Roman" charset="0"/>
                <a:ea typeface="ＭＳ Ｐゴシック" charset="0"/>
                <a:cs typeface="Times New Roman" charset="0"/>
              </a:rPr>
              <a:t>re free to choose which one</a:t>
            </a:r>
            <a:endParaRPr lang="en-US" sz="400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Easier Consensus Problem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3924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57409" y="2140374"/>
            <a:ext cx="7790498" cy="4827129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Let </a:t>
            </a:r>
            <a:r>
              <a:rPr lang="en-US" altLang="en-US" dirty="0" err="1">
                <a:latin typeface="Times New Roman" pitchFamily="18" charset="0"/>
                <a:ea typeface="ＭＳ Ｐゴシック" pitchFamily="34" charset="-128"/>
              </a:rPr>
              <a:t>config</a:t>
            </a: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. C have a set of decision values V </a:t>
            </a:r>
            <a:r>
              <a:rPr lang="en-US" altLang="en-US" u="sng" dirty="0">
                <a:latin typeface="Times New Roman" pitchFamily="18" charset="0"/>
                <a:ea typeface="ＭＳ Ｐゴシック" pitchFamily="34" charset="-128"/>
              </a:rPr>
              <a:t>reachable</a:t>
            </a: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 from it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If |V| = 2, </a:t>
            </a:r>
            <a:r>
              <a:rPr lang="en-US" altLang="en-US" dirty="0" err="1">
                <a:latin typeface="Times New Roman" pitchFamily="18" charset="0"/>
                <a:ea typeface="ＭＳ Ｐゴシック" pitchFamily="34" charset="-128"/>
              </a:rPr>
              <a:t>config</a:t>
            </a: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. C is bivalent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If |V| = 1, </a:t>
            </a:r>
            <a:r>
              <a:rPr lang="en-US" altLang="en-US" dirty="0" err="1">
                <a:latin typeface="Times New Roman" pitchFamily="18" charset="0"/>
                <a:ea typeface="ＭＳ Ｐゴシック" pitchFamily="34" charset="-128"/>
              </a:rPr>
              <a:t>config</a:t>
            </a: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. C is 0-valent or 1-valent, as is the case</a:t>
            </a:r>
          </a:p>
          <a:p>
            <a:pPr lvl="1" eaLnBrk="1" hangingPunct="1">
              <a:lnSpc>
                <a:spcPct val="110000"/>
              </a:lnSpc>
              <a:defRPr/>
            </a:pPr>
            <a:endParaRPr lang="en-US" altLang="en-US" dirty="0">
              <a:latin typeface="Times New Roman" pitchFamily="18" charset="0"/>
              <a:ea typeface="ＭＳ Ｐゴシック" pitchFamily="34" charset="-128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</a:rPr>
              <a:t>Bivalent</a:t>
            </a: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 means 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</a:rPr>
              <a:t>outcome is unpredictable</a:t>
            </a:r>
            <a:r>
              <a:rPr lang="en-US" altLang="en-US" dirty="0">
                <a:latin typeface="Times New Roman" pitchFamily="18" charset="0"/>
                <a:ea typeface="ＭＳ Ｐゴシック" pitchFamily="34" charset="-128"/>
              </a:rPr>
              <a:t> 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Easier Consensus Problem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325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2032000"/>
            <a:ext cx="7249491" cy="527416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marL="866059" indent="-866059">
              <a:buFontTx/>
              <a:buAutoNum type="arabicPeriod"/>
            </a:pPr>
            <a:r>
              <a:rPr lang="en-US" sz="4100">
                <a:latin typeface="Times New Roman" charset="0"/>
                <a:ea typeface="ＭＳ Ｐゴシック" charset="0"/>
                <a:cs typeface="ＭＳ Ｐゴシック" charset="0"/>
              </a:rPr>
              <a:t>There exists an initial configuration that is bivalent</a:t>
            </a:r>
          </a:p>
          <a:p>
            <a:pPr marL="866059" indent="-866059">
              <a:buFontTx/>
              <a:buAutoNum type="arabicPeriod"/>
            </a:pPr>
            <a:endParaRPr lang="en-US" sz="41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866059" indent="-866059">
              <a:buFontTx/>
              <a:buAutoNum type="arabicPeriod"/>
            </a:pPr>
            <a:r>
              <a:rPr lang="en-US" sz="4100">
                <a:latin typeface="Times New Roman" charset="0"/>
                <a:ea typeface="ＭＳ Ｐゴシック" charset="0"/>
                <a:cs typeface="ＭＳ Ｐゴシック" charset="0"/>
              </a:rPr>
              <a:t>Starting from a bivalent config., there is always another bivalent config. that is reachable</a:t>
            </a:r>
          </a:p>
          <a:p>
            <a:pPr marL="866059" indent="-866059">
              <a:buFontTx/>
              <a:buAutoNum type="arabicPeriod"/>
            </a:pPr>
            <a:endParaRPr lang="en-US" sz="41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the FLP proof shows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8967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4395680" y="636693"/>
            <a:ext cx="7465894" cy="650240"/>
          </a:xfr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34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Some initial configuration is bivalent</a:t>
            </a:r>
          </a:p>
        </p:txBody>
      </p:sp>
      <p:sp>
        <p:nvSpPr>
          <p:cNvPr id="101378" name="Text Box 5"/>
          <p:cNvSpPr txBox="1">
            <a:spLocks noChangeArrowheads="1"/>
          </p:cNvSpPr>
          <p:nvPr/>
        </p:nvSpPr>
        <p:spPr bwMode="auto">
          <a:xfrm>
            <a:off x="324605" y="1815253"/>
            <a:ext cx="8559498" cy="1608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Suppose all initial configurations were either 0-valent or 1-valent.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If there are N processes, there are </a:t>
            </a:r>
            <a:r>
              <a:rPr lang="en-US" i="1">
                <a:latin typeface="Times New Roman" charset="0"/>
              </a:rPr>
              <a:t>2</a:t>
            </a:r>
            <a:r>
              <a:rPr lang="en-US" i="1" baseline="30000">
                <a:latin typeface="Times New Roman" charset="0"/>
              </a:rPr>
              <a:t>N</a:t>
            </a:r>
            <a:r>
              <a:rPr lang="en-US" baseline="30000">
                <a:latin typeface="Times New Roman" charset="0"/>
              </a:rPr>
              <a:t> </a:t>
            </a:r>
            <a:r>
              <a:rPr lang="en-US">
                <a:latin typeface="Times New Roman" charset="0"/>
              </a:rPr>
              <a:t>possible initial configurations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Place all configurations side-by-side (in a lattice), where adjacent</a:t>
            </a:r>
          </a:p>
          <a:p>
            <a:r>
              <a:rPr lang="en-US">
                <a:latin typeface="Times New Roman" charset="0"/>
              </a:rPr>
              <a:t>   configurations differ in initial xp value for </a:t>
            </a:r>
            <a:r>
              <a:rPr lang="en-US" u="sng">
                <a:latin typeface="Times New Roman" charset="0"/>
              </a:rPr>
              <a:t>exactly one</a:t>
            </a:r>
            <a:r>
              <a:rPr lang="en-US">
                <a:latin typeface="Times New Roman" charset="0"/>
              </a:rPr>
              <a:t> process.</a:t>
            </a:r>
          </a:p>
        </p:txBody>
      </p:sp>
      <p:sp>
        <p:nvSpPr>
          <p:cNvPr id="101379" name="Oval 6"/>
          <p:cNvSpPr>
            <a:spLocks noChangeArrowheads="1"/>
          </p:cNvSpPr>
          <p:nvPr/>
        </p:nvSpPr>
        <p:spPr bwMode="auto">
          <a:xfrm>
            <a:off x="865611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0" name="Oval 7"/>
          <p:cNvSpPr>
            <a:spLocks noChangeArrowheads="1"/>
          </p:cNvSpPr>
          <p:nvPr/>
        </p:nvSpPr>
        <p:spPr bwMode="auto">
          <a:xfrm>
            <a:off x="2055826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1" name="Oval 8"/>
          <p:cNvSpPr>
            <a:spLocks noChangeArrowheads="1"/>
          </p:cNvSpPr>
          <p:nvPr/>
        </p:nvSpPr>
        <p:spPr bwMode="auto">
          <a:xfrm>
            <a:off x="3354242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2" name="Oval 9"/>
          <p:cNvSpPr>
            <a:spLocks noChangeArrowheads="1"/>
          </p:cNvSpPr>
          <p:nvPr/>
        </p:nvSpPr>
        <p:spPr bwMode="auto">
          <a:xfrm>
            <a:off x="4436256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3" name="Oval 10"/>
          <p:cNvSpPr>
            <a:spLocks noChangeArrowheads="1"/>
          </p:cNvSpPr>
          <p:nvPr/>
        </p:nvSpPr>
        <p:spPr bwMode="auto">
          <a:xfrm>
            <a:off x="5518269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4" name="Oval 11"/>
          <p:cNvSpPr>
            <a:spLocks noChangeArrowheads="1"/>
          </p:cNvSpPr>
          <p:nvPr/>
        </p:nvSpPr>
        <p:spPr bwMode="auto">
          <a:xfrm>
            <a:off x="6708484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5" name="Text Box 12"/>
          <p:cNvSpPr txBox="1">
            <a:spLocks noChangeArrowheads="1"/>
          </p:cNvSpPr>
          <p:nvPr/>
        </p:nvSpPr>
        <p:spPr bwMode="auto">
          <a:xfrm>
            <a:off x="843069" y="4594578"/>
            <a:ext cx="472511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  1         1          0        1        0         1</a:t>
            </a:r>
          </a:p>
        </p:txBody>
      </p:sp>
      <p:sp>
        <p:nvSpPr>
          <p:cNvPr id="101386" name="Text Box 13"/>
          <p:cNvSpPr txBox="1">
            <a:spLocks noChangeArrowheads="1"/>
          </p:cNvSpPr>
          <p:nvPr/>
        </p:nvSpPr>
        <p:spPr bwMode="auto">
          <a:xfrm>
            <a:off x="410263" y="6141156"/>
            <a:ext cx="5020068" cy="1239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There has to be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some</a:t>
            </a:r>
            <a:r>
              <a:rPr lang="en-US">
                <a:latin typeface="Times New Roman" charset="0"/>
              </a:rPr>
              <a:t> adjacent pair of </a:t>
            </a:r>
          </a:p>
          <a:p>
            <a:r>
              <a:rPr lang="en-US">
                <a:latin typeface="Times New Roman" charset="0"/>
              </a:rPr>
              <a:t>       1-valent and 0-valent configs.</a:t>
            </a:r>
          </a:p>
          <a:p>
            <a:pPr>
              <a:buFontTx/>
              <a:buChar char="•"/>
            </a:pPr>
            <a:endParaRPr lang="en-US">
              <a:latin typeface="Times New Roman" charset="0"/>
            </a:endParaRPr>
          </a:p>
        </p:txBody>
      </p:sp>
      <p:sp>
        <p:nvSpPr>
          <p:cNvPr id="101387" name="Oval 14"/>
          <p:cNvSpPr>
            <a:spLocks noChangeArrowheads="1"/>
          </p:cNvSpPr>
          <p:nvPr/>
        </p:nvSpPr>
        <p:spPr bwMode="auto">
          <a:xfrm>
            <a:off x="3029638" y="4470400"/>
            <a:ext cx="2488631" cy="154432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2</a:t>
            </a:r>
          </a:p>
        </p:txBody>
      </p:sp>
      <p:sp>
        <p:nvSpPr>
          <p:cNvPr id="1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9021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Oval 5"/>
          <p:cNvSpPr>
            <a:spLocks noChangeArrowheads="1"/>
          </p:cNvSpPr>
          <p:nvPr/>
        </p:nvSpPr>
        <p:spPr bwMode="auto">
          <a:xfrm>
            <a:off x="865611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26" name="Oval 6"/>
          <p:cNvSpPr>
            <a:spLocks noChangeArrowheads="1"/>
          </p:cNvSpPr>
          <p:nvPr/>
        </p:nvSpPr>
        <p:spPr bwMode="auto">
          <a:xfrm>
            <a:off x="2055826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27" name="Oval 7"/>
          <p:cNvSpPr>
            <a:spLocks noChangeArrowheads="1"/>
          </p:cNvSpPr>
          <p:nvPr/>
        </p:nvSpPr>
        <p:spPr bwMode="auto">
          <a:xfrm>
            <a:off x="3354242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28" name="Oval 8"/>
          <p:cNvSpPr>
            <a:spLocks noChangeArrowheads="1"/>
          </p:cNvSpPr>
          <p:nvPr/>
        </p:nvSpPr>
        <p:spPr bwMode="auto">
          <a:xfrm>
            <a:off x="4436256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29" name="Oval 9"/>
          <p:cNvSpPr>
            <a:spLocks noChangeArrowheads="1"/>
          </p:cNvSpPr>
          <p:nvPr/>
        </p:nvSpPr>
        <p:spPr bwMode="auto">
          <a:xfrm>
            <a:off x="5518269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30" name="Oval 10"/>
          <p:cNvSpPr>
            <a:spLocks noChangeArrowheads="1"/>
          </p:cNvSpPr>
          <p:nvPr/>
        </p:nvSpPr>
        <p:spPr bwMode="auto">
          <a:xfrm>
            <a:off x="6708484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31" name="Text Box 11"/>
          <p:cNvSpPr txBox="1">
            <a:spLocks noChangeArrowheads="1"/>
          </p:cNvSpPr>
          <p:nvPr/>
        </p:nvSpPr>
        <p:spPr bwMode="auto">
          <a:xfrm>
            <a:off x="843069" y="4594578"/>
            <a:ext cx="472511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  1         1          0        1        0         1</a:t>
            </a:r>
          </a:p>
        </p:txBody>
      </p:sp>
      <p:sp>
        <p:nvSpPr>
          <p:cNvPr id="103432" name="Text Box 12"/>
          <p:cNvSpPr txBox="1">
            <a:spLocks noChangeArrowheads="1"/>
          </p:cNvSpPr>
          <p:nvPr/>
        </p:nvSpPr>
        <p:spPr bwMode="auto">
          <a:xfrm>
            <a:off x="229929" y="1923627"/>
            <a:ext cx="9136580" cy="1608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There has to be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some</a:t>
            </a:r>
            <a:r>
              <a:rPr lang="en-US">
                <a:latin typeface="Times New Roman" charset="0"/>
              </a:rPr>
              <a:t> adjacent pair of 1-valent and 0-valent configs.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Let the process p, that has a different state across these two configs., be</a:t>
            </a:r>
          </a:p>
          <a:p>
            <a:r>
              <a:rPr lang="en-US">
                <a:latin typeface="Times New Roman" charset="0"/>
              </a:rPr>
              <a:t>   the process that has crashed (i.e., is silent throughout)</a:t>
            </a:r>
          </a:p>
          <a:p>
            <a:pPr>
              <a:buFontTx/>
              <a:buChar char="•"/>
            </a:pPr>
            <a:endParaRPr lang="en-US">
              <a:latin typeface="Times New Roman" charset="0"/>
            </a:endParaRPr>
          </a:p>
        </p:txBody>
      </p:sp>
      <p:sp>
        <p:nvSpPr>
          <p:cNvPr id="103433" name="Oval 13"/>
          <p:cNvSpPr>
            <a:spLocks noChangeArrowheads="1"/>
          </p:cNvSpPr>
          <p:nvPr/>
        </p:nvSpPr>
        <p:spPr bwMode="auto">
          <a:xfrm>
            <a:off x="3029638" y="4470400"/>
            <a:ext cx="2488631" cy="154432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34" name="Freeform 14"/>
          <p:cNvSpPr>
            <a:spLocks/>
          </p:cNvSpPr>
          <p:nvPr/>
        </p:nvSpPr>
        <p:spPr bwMode="auto">
          <a:xfrm>
            <a:off x="3354242" y="5527040"/>
            <a:ext cx="324604" cy="113792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03435" name="Freeform 15"/>
          <p:cNvSpPr>
            <a:spLocks/>
          </p:cNvSpPr>
          <p:nvPr/>
        </p:nvSpPr>
        <p:spPr bwMode="auto">
          <a:xfrm>
            <a:off x="4544457" y="5527040"/>
            <a:ext cx="324604" cy="113792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03436" name="Text Box 16"/>
          <p:cNvSpPr txBox="1">
            <a:spLocks noChangeArrowheads="1"/>
          </p:cNvSpPr>
          <p:nvPr/>
        </p:nvSpPr>
        <p:spPr bwMode="auto">
          <a:xfrm>
            <a:off x="7682297" y="3725334"/>
            <a:ext cx="4977262" cy="319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>
                <a:latin typeface="Times New Roman" charset="0"/>
              </a:rPr>
              <a:t>Both initial configs. will lead to the same config. for the same sequence of events</a:t>
            </a:r>
          </a:p>
          <a:p>
            <a:endParaRPr lang="en-US" sz="2800">
              <a:latin typeface="Times New Roman" charset="0"/>
            </a:endParaRPr>
          </a:p>
          <a:p>
            <a:r>
              <a:rPr lang="en-US" sz="2800">
                <a:solidFill>
                  <a:schemeClr val="accent2"/>
                </a:solidFill>
                <a:latin typeface="Times New Roman" charset="0"/>
              </a:rPr>
              <a:t>Therefore, both these initial configs. are </a:t>
            </a:r>
            <a:r>
              <a:rPr lang="en-US" sz="2800" u="sng">
                <a:solidFill>
                  <a:schemeClr val="accent2"/>
                </a:solidFill>
                <a:latin typeface="Times New Roman" charset="0"/>
              </a:rPr>
              <a:t>bivalent</a:t>
            </a:r>
            <a:r>
              <a:rPr lang="en-US" sz="2800">
                <a:solidFill>
                  <a:schemeClr val="accent2"/>
                </a:solidFill>
                <a:latin typeface="Times New Roman" charset="0"/>
              </a:rPr>
              <a:t> when there is such a failure</a:t>
            </a:r>
          </a:p>
        </p:txBody>
      </p:sp>
      <p:sp>
        <p:nvSpPr>
          <p:cNvPr id="16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2</a:t>
            </a:r>
          </a:p>
        </p:txBody>
      </p:sp>
      <p:sp>
        <p:nvSpPr>
          <p:cNvPr id="103438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4395680" y="636693"/>
            <a:ext cx="7465894" cy="650240"/>
          </a:xfr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34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Some initial configuration is bivalent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3669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1026"/>
          <p:cNvSpPr txBox="1">
            <a:spLocks noChangeArrowheads="1"/>
          </p:cNvSpPr>
          <p:nvPr/>
        </p:nvSpPr>
        <p:spPr bwMode="auto">
          <a:xfrm>
            <a:off x="757409" y="406400"/>
            <a:ext cx="11685747" cy="1110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700">
                <a:solidFill>
                  <a:schemeClr val="bg1"/>
                </a:solidFill>
                <a:latin typeface="Whitney-BlackSC" charset="0"/>
              </a:rPr>
              <a:t>What we’ll show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49208" y="2032000"/>
            <a:ext cx="7249491" cy="527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marL="866059" indent="-866059" eaLnBrk="1" hangingPunct="1">
              <a:buFontTx/>
              <a:buAutoNum type="arabicPeriod"/>
              <a:defRPr/>
            </a:pPr>
            <a:r>
              <a:rPr lang="en-US" sz="4100" dirty="0">
                <a:solidFill>
                  <a:schemeClr val="bg1">
                    <a:lumMod val="50000"/>
                  </a:schemeClr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There exists an initial configuration that is bivalent</a:t>
            </a:r>
          </a:p>
          <a:p>
            <a:pPr marL="866059" indent="-866059" eaLnBrk="1" hangingPunct="1">
              <a:buFontTx/>
              <a:buAutoNum type="arabicPeriod"/>
              <a:defRPr/>
            </a:pPr>
            <a:endParaRPr lang="en-US" sz="41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866059" indent="-866059" eaLnBrk="1" hangingPunct="1">
              <a:buFontTx/>
              <a:buAutoNum type="arabicPeriod"/>
              <a:defRPr/>
            </a:pPr>
            <a:r>
              <a:rPr lang="en-US" sz="4100" dirty="0">
                <a:latin typeface="Times New Roman" charset="0"/>
                <a:ea typeface="ＭＳ Ｐゴシック" charset="0"/>
                <a:cs typeface="ＭＳ Ｐゴシック" charset="0"/>
              </a:rPr>
              <a:t>Starting from a bivalent </a:t>
            </a:r>
            <a:r>
              <a:rPr lang="en-US" sz="4100" dirty="0" err="1">
                <a:latin typeface="Times New Roman" charset="0"/>
                <a:ea typeface="ＭＳ Ｐゴシック" charset="0"/>
                <a:cs typeface="ＭＳ Ｐゴシック" charset="0"/>
              </a:rPr>
              <a:t>config</a:t>
            </a:r>
            <a:r>
              <a:rPr lang="en-US" sz="4100" dirty="0">
                <a:latin typeface="Times New Roman" charset="0"/>
                <a:ea typeface="ＭＳ Ｐゴシック" charset="0"/>
                <a:cs typeface="ＭＳ Ｐゴシック" charset="0"/>
              </a:rPr>
              <a:t>., there is always another bivalent </a:t>
            </a:r>
            <a:r>
              <a:rPr lang="en-US" sz="4100" dirty="0" err="1">
                <a:latin typeface="Times New Roman" charset="0"/>
                <a:ea typeface="ＭＳ Ｐゴシック" charset="0"/>
                <a:cs typeface="ＭＳ Ｐゴシック" charset="0"/>
              </a:rPr>
              <a:t>config</a:t>
            </a:r>
            <a:r>
              <a:rPr lang="en-US" sz="4100" dirty="0">
                <a:latin typeface="Times New Roman" charset="0"/>
                <a:ea typeface="ＭＳ Ｐゴシック" charset="0"/>
                <a:cs typeface="ＭＳ Ｐゴシック" charset="0"/>
              </a:rPr>
              <a:t>. that is reachable</a:t>
            </a:r>
          </a:p>
          <a:p>
            <a:pPr marL="866059" indent="-866059" eaLnBrk="1" hangingPunct="1">
              <a:buFontTx/>
              <a:buAutoNum type="arabicPeriod"/>
              <a:defRPr/>
            </a:pPr>
            <a:endParaRPr lang="en-US" sz="41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085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65611" y="379307"/>
            <a:ext cx="11685747" cy="1219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>
                <a:solidFill>
                  <a:schemeClr val="bg1"/>
                </a:solidFill>
                <a:latin typeface="Whitney-BlackSC" charset="0"/>
                <a:ea typeface="ＭＳ Ｐゴシック" charset="0"/>
                <a:cs typeface="ＭＳ Ｐゴシック" charset="0"/>
              </a:rPr>
              <a:t>Give it a thought</a:t>
            </a:r>
          </a:p>
        </p:txBody>
      </p:sp>
      <p:sp>
        <p:nvSpPr>
          <p:cNvPr id="18434" name="Rectangle 1027"/>
          <p:cNvSpPr>
            <a:spLocks noGrp="1" noChangeArrowheads="1"/>
          </p:cNvSpPr>
          <p:nvPr>
            <p:ph idx="1"/>
          </p:nvPr>
        </p:nvSpPr>
        <p:spPr>
          <a:xfrm>
            <a:off x="324604" y="2032000"/>
            <a:ext cx="7574095" cy="4985173"/>
          </a:xfrm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/>
          </a:bodyPr>
          <a:lstStyle/>
          <a:p>
            <a:pPr lvl="1" eaLnBrk="1" hangingPunct="1">
              <a:buFontTx/>
              <a:buNone/>
              <a:defRPr/>
            </a:pPr>
            <a:r>
              <a:rPr lang="en-US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Have you ever wondered why distributed server vendors always only offer solutions that promise five-9</a:t>
            </a:r>
            <a:r>
              <a:rPr lang="ja-JP" altLang="en-US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s reliability, seven-9</a:t>
            </a:r>
            <a:r>
              <a:rPr lang="ja-JP" altLang="en-US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s reliability, but never 100%  reliable?</a:t>
            </a:r>
          </a:p>
          <a:p>
            <a:pPr lvl="1" eaLnBrk="1" hangingPunct="1">
              <a:buFontTx/>
              <a:buNone/>
              <a:defRPr/>
            </a:pPr>
            <a:endParaRPr lang="en-US" sz="2800" dirty="0">
              <a:solidFill>
                <a:schemeClr val="tx2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 eaLnBrk="1" hangingPunct="1">
              <a:buFontTx/>
              <a:buNone/>
              <a:defRPr/>
            </a:pPr>
            <a:r>
              <a:rPr lang="en-US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The fault does not lie with the companies themselves, or the worthlessness of humanity.</a:t>
            </a:r>
          </a:p>
          <a:p>
            <a:pPr lvl="1" eaLnBrk="1" hangingPunct="1">
              <a:buFontTx/>
              <a:buNone/>
              <a:defRPr/>
            </a:pPr>
            <a:endParaRPr lang="en-US" sz="2800" dirty="0">
              <a:solidFill>
                <a:schemeClr val="tx2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 eaLnBrk="1" hangingPunct="1">
              <a:buFontTx/>
              <a:buNone/>
              <a:defRPr/>
            </a:pPr>
            <a:r>
              <a:rPr lang="en-US" sz="28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The fault lies in the </a:t>
            </a:r>
            <a:r>
              <a:rPr lang="en-US" sz="2800" u="sng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impossibility of consensus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6130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  <p:sp>
        <p:nvSpPr>
          <p:cNvPr id="107522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3787047" y="447041"/>
            <a:ext cx="8656109" cy="1070187"/>
          </a:xfr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Starting from a bivalent config., there is always another bivalent config. that is reachable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758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val 4"/>
          <p:cNvSpPr>
            <a:spLocks noChangeArrowheads="1"/>
          </p:cNvSpPr>
          <p:nvPr/>
        </p:nvSpPr>
        <p:spPr bwMode="auto">
          <a:xfrm>
            <a:off x="2894386" y="3007360"/>
            <a:ext cx="649208" cy="406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0" name="Freeform 5"/>
          <p:cNvSpPr>
            <a:spLocks/>
          </p:cNvSpPr>
          <p:nvPr/>
        </p:nvSpPr>
        <p:spPr bwMode="auto">
          <a:xfrm rot="2037484">
            <a:off x="1514819" y="3002844"/>
            <a:ext cx="757410" cy="203200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09571" name="Freeform 6"/>
          <p:cNvSpPr>
            <a:spLocks/>
          </p:cNvSpPr>
          <p:nvPr/>
        </p:nvSpPr>
        <p:spPr bwMode="auto">
          <a:xfrm rot="-1578320">
            <a:off x="3029638" y="3413760"/>
            <a:ext cx="1082014" cy="178816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09572" name="Text Box 7"/>
          <p:cNvSpPr txBox="1">
            <a:spLocks noChangeArrowheads="1"/>
          </p:cNvSpPr>
          <p:nvPr/>
        </p:nvSpPr>
        <p:spPr bwMode="auto">
          <a:xfrm>
            <a:off x="3895249" y="2790614"/>
            <a:ext cx="3283966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A bivalent initial config.</a:t>
            </a:r>
          </a:p>
        </p:txBody>
      </p:sp>
      <p:sp>
        <p:nvSpPr>
          <p:cNvPr id="109573" name="Text Box 8"/>
          <p:cNvSpPr txBox="1">
            <a:spLocks noChangeArrowheads="1"/>
          </p:cNvSpPr>
          <p:nvPr/>
        </p:nvSpPr>
        <p:spPr bwMode="auto">
          <a:xfrm>
            <a:off x="6836974" y="3197014"/>
            <a:ext cx="4262248" cy="86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let e=(p,m) be some event</a:t>
            </a:r>
          </a:p>
          <a:p>
            <a:r>
              <a:rPr lang="en-US">
                <a:latin typeface="Times New Roman" charset="0"/>
              </a:rPr>
              <a:t>   applicable to the initial config.</a:t>
            </a:r>
          </a:p>
        </p:txBody>
      </p:sp>
      <p:sp>
        <p:nvSpPr>
          <p:cNvPr id="56328" name="Text Box 9"/>
          <p:cNvSpPr txBox="1">
            <a:spLocks noChangeArrowheads="1"/>
          </p:cNvSpPr>
          <p:nvPr/>
        </p:nvSpPr>
        <p:spPr bwMode="auto">
          <a:xfrm>
            <a:off x="5791028" y="4172374"/>
            <a:ext cx="6868531" cy="1180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3400" dirty="0">
                <a:latin typeface="Times New Roman" pitchFamily="18" charset="0"/>
              </a:rPr>
              <a:t>Let </a:t>
            </a:r>
            <a:r>
              <a:rPr lang="en-US" altLang="en-US" sz="3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C</a:t>
            </a:r>
            <a:r>
              <a:rPr lang="en-US" altLang="en-US" sz="3400" dirty="0">
                <a:latin typeface="Times New Roman" pitchFamily="18" charset="0"/>
              </a:rPr>
              <a:t> be the set of </a:t>
            </a:r>
            <a:r>
              <a:rPr lang="en-US" altLang="en-US" sz="3400" dirty="0" err="1">
                <a:latin typeface="Times New Roman" pitchFamily="18" charset="0"/>
              </a:rPr>
              <a:t>configs</a:t>
            </a:r>
            <a:r>
              <a:rPr lang="en-US" altLang="en-US" sz="3400" dirty="0">
                <a:latin typeface="Times New Roman" pitchFamily="18" charset="0"/>
              </a:rPr>
              <a:t>. reachable </a:t>
            </a:r>
          </a:p>
          <a:p>
            <a:pPr>
              <a:defRPr/>
            </a:pPr>
            <a:r>
              <a:rPr lang="en-US" altLang="en-US" sz="3400" dirty="0">
                <a:latin typeface="Times New Roman" pitchFamily="18" charset="0"/>
              </a:rPr>
              <a:t>  </a:t>
            </a:r>
            <a:r>
              <a:rPr lang="en-US" altLang="en-US" sz="3400" b="1" dirty="0">
                <a:latin typeface="Times New Roman" pitchFamily="18" charset="0"/>
              </a:rPr>
              <a:t>without</a:t>
            </a:r>
            <a:r>
              <a:rPr lang="en-US" altLang="en-US" sz="3400" dirty="0">
                <a:latin typeface="Times New Roman" pitchFamily="18" charset="0"/>
              </a:rPr>
              <a:t> applying e</a:t>
            </a:r>
          </a:p>
        </p:txBody>
      </p:sp>
      <p:sp>
        <p:nvSpPr>
          <p:cNvPr id="109575" name="Oval 10"/>
          <p:cNvSpPr>
            <a:spLocks noChangeArrowheads="1"/>
          </p:cNvSpPr>
          <p:nvPr/>
        </p:nvSpPr>
        <p:spPr bwMode="auto">
          <a:xfrm>
            <a:off x="4111652" y="495808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6" name="Oval 11"/>
          <p:cNvSpPr>
            <a:spLocks noChangeArrowheads="1"/>
          </p:cNvSpPr>
          <p:nvPr/>
        </p:nvSpPr>
        <p:spPr bwMode="auto">
          <a:xfrm>
            <a:off x="1082014" y="503936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7" name="Oval 12"/>
          <p:cNvSpPr>
            <a:spLocks noChangeArrowheads="1"/>
          </p:cNvSpPr>
          <p:nvPr/>
        </p:nvSpPr>
        <p:spPr bwMode="auto">
          <a:xfrm>
            <a:off x="2164027" y="455168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8" name="Oval 13"/>
          <p:cNvSpPr>
            <a:spLocks noChangeArrowheads="1"/>
          </p:cNvSpPr>
          <p:nvPr/>
        </p:nvSpPr>
        <p:spPr bwMode="auto">
          <a:xfrm>
            <a:off x="2813235" y="503936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9" name="Oval 14"/>
          <p:cNvSpPr>
            <a:spLocks noChangeArrowheads="1"/>
          </p:cNvSpPr>
          <p:nvPr/>
        </p:nvSpPr>
        <p:spPr bwMode="auto">
          <a:xfrm>
            <a:off x="3029638" y="43078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80" name="AutoShape 15"/>
          <p:cNvSpPr>
            <a:spLocks noChangeArrowheads="1"/>
          </p:cNvSpPr>
          <p:nvPr/>
        </p:nvSpPr>
        <p:spPr bwMode="auto">
          <a:xfrm>
            <a:off x="541007" y="2682240"/>
            <a:ext cx="5193665" cy="292608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81" name="Line 30"/>
          <p:cNvSpPr>
            <a:spLocks noChangeShapeType="1"/>
          </p:cNvSpPr>
          <p:nvPr/>
        </p:nvSpPr>
        <p:spPr bwMode="auto">
          <a:xfrm flipH="1">
            <a:off x="2705034" y="4551680"/>
            <a:ext cx="324604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6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635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Oval 4"/>
          <p:cNvSpPr>
            <a:spLocks noChangeArrowheads="1"/>
          </p:cNvSpPr>
          <p:nvPr/>
        </p:nvSpPr>
        <p:spPr bwMode="auto">
          <a:xfrm>
            <a:off x="2894386" y="3034453"/>
            <a:ext cx="649208" cy="406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18" name="Freeform 5"/>
          <p:cNvSpPr>
            <a:spLocks/>
          </p:cNvSpPr>
          <p:nvPr/>
        </p:nvSpPr>
        <p:spPr bwMode="auto">
          <a:xfrm rot="2037484">
            <a:off x="1514819" y="3029938"/>
            <a:ext cx="757410" cy="203200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19" name="Freeform 6"/>
          <p:cNvSpPr>
            <a:spLocks/>
          </p:cNvSpPr>
          <p:nvPr/>
        </p:nvSpPr>
        <p:spPr bwMode="auto">
          <a:xfrm rot="-1578320">
            <a:off x="3029638" y="3440853"/>
            <a:ext cx="1082014" cy="178816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20" name="Text Box 7"/>
          <p:cNvSpPr txBox="1">
            <a:spLocks noChangeArrowheads="1"/>
          </p:cNvSpPr>
          <p:nvPr/>
        </p:nvSpPr>
        <p:spPr bwMode="auto">
          <a:xfrm>
            <a:off x="3895249" y="2828996"/>
            <a:ext cx="3283966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A bivalent initial config.</a:t>
            </a:r>
          </a:p>
        </p:txBody>
      </p:sp>
      <p:sp>
        <p:nvSpPr>
          <p:cNvPr id="57351" name="Text Box 9"/>
          <p:cNvSpPr txBox="1">
            <a:spLocks noChangeArrowheads="1"/>
          </p:cNvSpPr>
          <p:nvPr/>
        </p:nvSpPr>
        <p:spPr bwMode="auto">
          <a:xfrm>
            <a:off x="5734673" y="4210756"/>
            <a:ext cx="6868533" cy="1180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3400" dirty="0">
                <a:latin typeface="Times New Roman" pitchFamily="18" charset="0"/>
              </a:rPr>
              <a:t>Let </a:t>
            </a:r>
            <a:r>
              <a:rPr lang="en-US" altLang="en-US" sz="3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C</a:t>
            </a:r>
            <a:r>
              <a:rPr lang="en-US" altLang="en-US" sz="3400" dirty="0">
                <a:latin typeface="Times New Roman" pitchFamily="18" charset="0"/>
              </a:rPr>
              <a:t> be the set of </a:t>
            </a:r>
            <a:r>
              <a:rPr lang="en-US" altLang="en-US" sz="3400" dirty="0" err="1">
                <a:latin typeface="Times New Roman" pitchFamily="18" charset="0"/>
              </a:rPr>
              <a:t>configs</a:t>
            </a:r>
            <a:r>
              <a:rPr lang="en-US" altLang="en-US" sz="3400" dirty="0">
                <a:latin typeface="Times New Roman" pitchFamily="18" charset="0"/>
              </a:rPr>
              <a:t>. reachable </a:t>
            </a:r>
          </a:p>
          <a:p>
            <a:pPr>
              <a:defRPr/>
            </a:pPr>
            <a:r>
              <a:rPr lang="en-US" altLang="en-US" sz="3400" dirty="0">
                <a:latin typeface="Times New Roman" pitchFamily="18" charset="0"/>
              </a:rPr>
              <a:t>  </a:t>
            </a:r>
            <a:r>
              <a:rPr lang="en-US" altLang="en-US" sz="3400" b="1" dirty="0">
                <a:latin typeface="Times New Roman" pitchFamily="18" charset="0"/>
              </a:rPr>
              <a:t>without</a:t>
            </a:r>
            <a:r>
              <a:rPr lang="en-US" altLang="en-US" sz="3400" dirty="0">
                <a:latin typeface="Times New Roman" pitchFamily="18" charset="0"/>
              </a:rPr>
              <a:t> applying e</a:t>
            </a:r>
          </a:p>
        </p:txBody>
      </p:sp>
      <p:sp>
        <p:nvSpPr>
          <p:cNvPr id="111622" name="Oval 10"/>
          <p:cNvSpPr>
            <a:spLocks noChangeArrowheads="1"/>
          </p:cNvSpPr>
          <p:nvPr/>
        </p:nvSpPr>
        <p:spPr bwMode="auto">
          <a:xfrm>
            <a:off x="4111652" y="498517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3" name="Oval 11"/>
          <p:cNvSpPr>
            <a:spLocks noChangeArrowheads="1"/>
          </p:cNvSpPr>
          <p:nvPr/>
        </p:nvSpPr>
        <p:spPr bwMode="auto">
          <a:xfrm>
            <a:off x="1082014" y="506645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4" name="Oval 12"/>
          <p:cNvSpPr>
            <a:spLocks noChangeArrowheads="1"/>
          </p:cNvSpPr>
          <p:nvPr/>
        </p:nvSpPr>
        <p:spPr bwMode="auto">
          <a:xfrm>
            <a:off x="2164027" y="457877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5" name="Oval 13"/>
          <p:cNvSpPr>
            <a:spLocks noChangeArrowheads="1"/>
          </p:cNvSpPr>
          <p:nvPr/>
        </p:nvSpPr>
        <p:spPr bwMode="auto">
          <a:xfrm>
            <a:off x="2813235" y="506645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6" name="Oval 14"/>
          <p:cNvSpPr>
            <a:spLocks noChangeArrowheads="1"/>
          </p:cNvSpPr>
          <p:nvPr/>
        </p:nvSpPr>
        <p:spPr bwMode="auto">
          <a:xfrm>
            <a:off x="3029638" y="433493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7" name="AutoShape 15"/>
          <p:cNvSpPr>
            <a:spLocks noChangeArrowheads="1"/>
          </p:cNvSpPr>
          <p:nvPr/>
        </p:nvSpPr>
        <p:spPr bwMode="auto">
          <a:xfrm>
            <a:off x="541007" y="2693530"/>
            <a:ext cx="5193665" cy="292608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8" name="Oval 16"/>
          <p:cNvSpPr>
            <a:spLocks noChangeArrowheads="1"/>
          </p:cNvSpPr>
          <p:nvPr/>
        </p:nvSpPr>
        <p:spPr bwMode="auto">
          <a:xfrm>
            <a:off x="541007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9" name="Oval 17"/>
          <p:cNvSpPr>
            <a:spLocks noChangeArrowheads="1"/>
          </p:cNvSpPr>
          <p:nvPr/>
        </p:nvSpPr>
        <p:spPr bwMode="auto">
          <a:xfrm>
            <a:off x="1298416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30" name="Oval 18"/>
          <p:cNvSpPr>
            <a:spLocks noChangeArrowheads="1"/>
          </p:cNvSpPr>
          <p:nvPr/>
        </p:nvSpPr>
        <p:spPr bwMode="auto">
          <a:xfrm>
            <a:off x="2380430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31" name="Oval 19"/>
          <p:cNvSpPr>
            <a:spLocks noChangeArrowheads="1"/>
          </p:cNvSpPr>
          <p:nvPr/>
        </p:nvSpPr>
        <p:spPr bwMode="auto">
          <a:xfrm>
            <a:off x="4219853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32" name="Oval 20"/>
          <p:cNvSpPr>
            <a:spLocks noChangeArrowheads="1"/>
          </p:cNvSpPr>
          <p:nvPr/>
        </p:nvSpPr>
        <p:spPr bwMode="auto">
          <a:xfrm>
            <a:off x="5410068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33" name="Line 21"/>
          <p:cNvSpPr>
            <a:spLocks noChangeShapeType="1"/>
          </p:cNvSpPr>
          <p:nvPr/>
        </p:nvSpPr>
        <p:spPr bwMode="auto">
          <a:xfrm flipH="1">
            <a:off x="757409" y="5472853"/>
            <a:ext cx="541007" cy="4876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4" name="Line 22"/>
          <p:cNvSpPr>
            <a:spLocks noChangeShapeType="1"/>
          </p:cNvSpPr>
          <p:nvPr/>
        </p:nvSpPr>
        <p:spPr bwMode="auto">
          <a:xfrm flipH="1">
            <a:off x="1731222" y="4985173"/>
            <a:ext cx="649208" cy="9753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5" name="Line 23"/>
          <p:cNvSpPr>
            <a:spLocks noChangeShapeType="1"/>
          </p:cNvSpPr>
          <p:nvPr/>
        </p:nvSpPr>
        <p:spPr bwMode="auto">
          <a:xfrm>
            <a:off x="3462443" y="4741333"/>
            <a:ext cx="865611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6" name="Line 24"/>
          <p:cNvSpPr>
            <a:spLocks noChangeShapeType="1"/>
          </p:cNvSpPr>
          <p:nvPr/>
        </p:nvSpPr>
        <p:spPr bwMode="auto">
          <a:xfrm>
            <a:off x="4652658" y="5310293"/>
            <a:ext cx="865611" cy="650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7" name="Line 25"/>
          <p:cNvSpPr>
            <a:spLocks noChangeShapeType="1"/>
          </p:cNvSpPr>
          <p:nvPr/>
        </p:nvSpPr>
        <p:spPr bwMode="auto">
          <a:xfrm flipH="1">
            <a:off x="2813235" y="5472853"/>
            <a:ext cx="216403" cy="4876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8" name="Text Box 26"/>
          <p:cNvSpPr txBox="1">
            <a:spLocks noChangeArrowheads="1"/>
          </p:cNvSpPr>
          <p:nvPr/>
        </p:nvSpPr>
        <p:spPr bwMode="auto">
          <a:xfrm>
            <a:off x="951270" y="5434472"/>
            <a:ext cx="3561486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 e       e       e           e        e</a:t>
            </a:r>
          </a:p>
        </p:txBody>
      </p:sp>
      <p:sp>
        <p:nvSpPr>
          <p:cNvPr id="111639" name="Text Box 27"/>
          <p:cNvSpPr txBox="1">
            <a:spLocks noChangeArrowheads="1"/>
          </p:cNvSpPr>
          <p:nvPr/>
        </p:nvSpPr>
        <p:spPr bwMode="auto">
          <a:xfrm>
            <a:off x="5951075" y="5635413"/>
            <a:ext cx="4340395" cy="1239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Let </a:t>
            </a:r>
            <a:r>
              <a:rPr lang="en-US" b="1" i="1">
                <a:solidFill>
                  <a:schemeClr val="accent2"/>
                </a:solidFill>
                <a:latin typeface="Times New Roman" charset="0"/>
              </a:rPr>
              <a:t>D</a:t>
            </a:r>
            <a:r>
              <a:rPr lang="en-US">
                <a:latin typeface="Times New Roman" charset="0"/>
              </a:rPr>
              <a:t> be the set of configs. </a:t>
            </a:r>
          </a:p>
          <a:p>
            <a:r>
              <a:rPr lang="en-US">
                <a:latin typeface="Times New Roman" charset="0"/>
              </a:rPr>
              <a:t>  obtained by </a:t>
            </a:r>
            <a:r>
              <a:rPr lang="en-US" b="1">
                <a:latin typeface="Times New Roman" charset="0"/>
              </a:rPr>
              <a:t>applying e</a:t>
            </a:r>
            <a:r>
              <a:rPr lang="en-US">
                <a:latin typeface="Times New Roman" charset="0"/>
              </a:rPr>
              <a:t> to some </a:t>
            </a:r>
          </a:p>
          <a:p>
            <a:r>
              <a:rPr lang="en-US">
                <a:latin typeface="Times New Roman" charset="0"/>
              </a:rPr>
              <a:t>  config. in </a:t>
            </a:r>
            <a:r>
              <a:rPr lang="en-US" b="1" i="1">
                <a:latin typeface="Times New Roman" charset="0"/>
              </a:rPr>
              <a:t>C</a:t>
            </a:r>
          </a:p>
        </p:txBody>
      </p:sp>
      <p:sp>
        <p:nvSpPr>
          <p:cNvPr id="111640" name="Line 29"/>
          <p:cNvSpPr>
            <a:spLocks noChangeShapeType="1"/>
          </p:cNvSpPr>
          <p:nvPr/>
        </p:nvSpPr>
        <p:spPr bwMode="auto">
          <a:xfrm flipH="1">
            <a:off x="2705034" y="4578773"/>
            <a:ext cx="324604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41" name="Text Box 30"/>
          <p:cNvSpPr txBox="1">
            <a:spLocks noChangeArrowheads="1"/>
          </p:cNvSpPr>
          <p:nvPr/>
        </p:nvSpPr>
        <p:spPr bwMode="auto">
          <a:xfrm>
            <a:off x="6839228" y="3235396"/>
            <a:ext cx="4262248" cy="86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let e=(p,m) be some event</a:t>
            </a:r>
          </a:p>
          <a:p>
            <a:r>
              <a:rPr lang="en-US">
                <a:latin typeface="Times New Roman" charset="0"/>
              </a:rPr>
              <a:t>   applicable to the initial config.</a:t>
            </a:r>
          </a:p>
        </p:txBody>
      </p:sp>
      <p:sp>
        <p:nvSpPr>
          <p:cNvPr id="28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  <p:sp>
        <p:nvSpPr>
          <p:cNvPr id="29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672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665" name="Group 36"/>
          <p:cNvGrpSpPr>
            <a:grpSpLocks/>
          </p:cNvGrpSpPr>
          <p:nvPr/>
        </p:nvGrpSpPr>
        <p:grpSpPr bwMode="auto">
          <a:xfrm>
            <a:off x="2813235" y="2354864"/>
            <a:ext cx="7432503" cy="4371248"/>
            <a:chOff x="1392" y="1150"/>
            <a:chExt cx="3307" cy="2632"/>
          </a:xfrm>
        </p:grpSpPr>
        <p:grpSp>
          <p:nvGrpSpPr>
            <p:cNvPr id="113668" name="Group 34"/>
            <p:cNvGrpSpPr>
              <a:grpSpLocks/>
            </p:cNvGrpSpPr>
            <p:nvPr/>
          </p:nvGrpSpPr>
          <p:grpSpPr bwMode="auto">
            <a:xfrm>
              <a:off x="1392" y="1150"/>
              <a:ext cx="2880" cy="2632"/>
              <a:chOff x="576" y="1582"/>
              <a:chExt cx="2880" cy="2632"/>
            </a:xfrm>
          </p:grpSpPr>
          <p:sp>
            <p:nvSpPr>
              <p:cNvPr id="113670" name="Text Box 27"/>
              <p:cNvSpPr txBox="1">
                <a:spLocks noChangeArrowheads="1"/>
              </p:cNvSpPr>
              <p:nvPr/>
            </p:nvSpPr>
            <p:spPr bwMode="auto">
              <a:xfrm>
                <a:off x="1920" y="3936"/>
                <a:ext cx="226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i="1">
                    <a:solidFill>
                      <a:schemeClr val="accent2"/>
                    </a:solidFill>
                    <a:latin typeface="Times New Roman" charset="0"/>
                  </a:rPr>
                  <a:t>D</a:t>
                </a:r>
                <a:endParaRPr lang="en-US" b="1" i="1">
                  <a:latin typeface="Times New Roman" charset="0"/>
                </a:endParaRPr>
              </a:p>
            </p:txBody>
          </p:sp>
          <p:grpSp>
            <p:nvGrpSpPr>
              <p:cNvPr id="113671" name="Group 33"/>
              <p:cNvGrpSpPr>
                <a:grpSpLocks/>
              </p:cNvGrpSpPr>
              <p:nvPr/>
            </p:nvGrpSpPr>
            <p:grpSpPr bwMode="auto">
              <a:xfrm>
                <a:off x="576" y="1582"/>
                <a:ext cx="2880" cy="2354"/>
                <a:chOff x="192" y="1582"/>
                <a:chExt cx="2880" cy="2354"/>
              </a:xfrm>
            </p:grpSpPr>
            <p:sp>
              <p:nvSpPr>
                <p:cNvPr id="113672" name="Oval 4"/>
                <p:cNvSpPr>
                  <a:spLocks noChangeArrowheads="1"/>
                </p:cNvSpPr>
                <p:nvPr/>
              </p:nvSpPr>
              <p:spPr bwMode="auto">
                <a:xfrm>
                  <a:off x="1476" y="1776"/>
                  <a:ext cx="288" cy="24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3" name="Freeform 5"/>
                <p:cNvSpPr>
                  <a:spLocks/>
                </p:cNvSpPr>
                <p:nvPr/>
              </p:nvSpPr>
              <p:spPr bwMode="auto">
                <a:xfrm rot="2189000">
                  <a:off x="876" y="1719"/>
                  <a:ext cx="381" cy="1278"/>
                </a:xfrm>
                <a:custGeom>
                  <a:avLst/>
                  <a:gdLst>
                    <a:gd name="T0" fmla="*/ 11251441 w 144"/>
                    <a:gd name="T1" fmla="*/ 0 h 672"/>
                    <a:gd name="T2" fmla="*/ 0 w 144"/>
                    <a:gd name="T3" fmla="*/ 409403 h 672"/>
                    <a:gd name="T4" fmla="*/ 11251441 w 144"/>
                    <a:gd name="T5" fmla="*/ 818222 h 672"/>
                    <a:gd name="T6" fmla="*/ 0 w 144"/>
                    <a:gd name="T7" fmla="*/ 1124524 h 672"/>
                    <a:gd name="T8" fmla="*/ 11251441 w 144"/>
                    <a:gd name="T9" fmla="*/ 1431204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74" name="Freeform 6"/>
                <p:cNvSpPr>
                  <a:spLocks/>
                </p:cNvSpPr>
                <p:nvPr/>
              </p:nvSpPr>
              <p:spPr bwMode="auto">
                <a:xfrm rot="-1578320">
                  <a:off x="1536" y="2016"/>
                  <a:ext cx="480" cy="1056"/>
                </a:xfrm>
                <a:custGeom>
                  <a:avLst/>
                  <a:gdLst>
                    <a:gd name="T0" fmla="*/ 903168777 w 144"/>
                    <a:gd name="T1" fmla="*/ 0 h 672"/>
                    <a:gd name="T2" fmla="*/ 0 w 144"/>
                    <a:gd name="T3" fmla="*/ 68499 h 672"/>
                    <a:gd name="T4" fmla="*/ 903168777 w 144"/>
                    <a:gd name="T5" fmla="*/ 136787 h 672"/>
                    <a:gd name="T6" fmla="*/ 0 w 144"/>
                    <a:gd name="T7" fmla="*/ 188133 h 672"/>
                    <a:gd name="T8" fmla="*/ 903168777 w 144"/>
                    <a:gd name="T9" fmla="*/ 239398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8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302" y="2448"/>
                  <a:ext cx="240" cy="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>
                    <a:defRPr/>
                  </a:pPr>
                  <a:r>
                    <a:rPr lang="en-US" altLang="en-US" sz="3400" b="1" i="1" dirty="0">
                      <a:solidFill>
                        <a:schemeClr val="accent1">
                          <a:lumMod val="50000"/>
                        </a:schemeClr>
                      </a:solidFill>
                      <a:latin typeface="Times New Roman" pitchFamily="18" charset="0"/>
                    </a:rPr>
                    <a:t>C</a:t>
                  </a:r>
                  <a:endParaRPr lang="en-US" altLang="en-US" sz="3400" dirty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3676" name="Oval 10"/>
                <p:cNvSpPr>
                  <a:spLocks noChangeArrowheads="1"/>
                </p:cNvSpPr>
                <p:nvPr/>
              </p:nvSpPr>
              <p:spPr bwMode="auto">
                <a:xfrm>
                  <a:off x="2016" y="292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7" name="Oval 11"/>
                <p:cNvSpPr>
                  <a:spLocks noChangeArrowheads="1"/>
                </p:cNvSpPr>
                <p:nvPr/>
              </p:nvSpPr>
              <p:spPr bwMode="auto">
                <a:xfrm>
                  <a:off x="672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8" name="Oval 12"/>
                <p:cNvSpPr>
                  <a:spLocks noChangeArrowheads="1"/>
                </p:cNvSpPr>
                <p:nvPr/>
              </p:nvSpPr>
              <p:spPr bwMode="auto">
                <a:xfrm>
                  <a:off x="1152" y="268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9" name="Oval 13"/>
                <p:cNvSpPr>
                  <a:spLocks noChangeArrowheads="1"/>
                </p:cNvSpPr>
                <p:nvPr/>
              </p:nvSpPr>
              <p:spPr bwMode="auto">
                <a:xfrm>
                  <a:off x="1440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0" name="Oval 14"/>
                <p:cNvSpPr>
                  <a:spLocks noChangeArrowheads="1"/>
                </p:cNvSpPr>
                <p:nvPr/>
              </p:nvSpPr>
              <p:spPr bwMode="auto">
                <a:xfrm>
                  <a:off x="1536" y="2544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1" name="AutoShape 15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2304" cy="1728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2" name="Oval 16"/>
                <p:cNvSpPr>
                  <a:spLocks noChangeArrowheads="1"/>
                </p:cNvSpPr>
                <p:nvPr/>
              </p:nvSpPr>
              <p:spPr bwMode="auto">
                <a:xfrm>
                  <a:off x="336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3" name="Oval 17"/>
                <p:cNvSpPr>
                  <a:spLocks noChangeArrowheads="1"/>
                </p:cNvSpPr>
                <p:nvPr/>
              </p:nvSpPr>
              <p:spPr bwMode="auto">
                <a:xfrm>
                  <a:off x="76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4" name="Oval 18"/>
                <p:cNvSpPr>
                  <a:spLocks noChangeArrowheads="1"/>
                </p:cNvSpPr>
                <p:nvPr/>
              </p:nvSpPr>
              <p:spPr bwMode="auto">
                <a:xfrm>
                  <a:off x="124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5" name="Oval 19"/>
                <p:cNvSpPr>
                  <a:spLocks noChangeArrowheads="1"/>
                </p:cNvSpPr>
                <p:nvPr/>
              </p:nvSpPr>
              <p:spPr bwMode="auto">
                <a:xfrm>
                  <a:off x="2064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6" name="Oval 20"/>
                <p:cNvSpPr>
                  <a:spLocks noChangeArrowheads="1"/>
                </p:cNvSpPr>
                <p:nvPr/>
              </p:nvSpPr>
              <p:spPr bwMode="auto">
                <a:xfrm>
                  <a:off x="2592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7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528" y="3216"/>
                  <a:ext cx="24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88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960" y="2928"/>
                  <a:ext cx="288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89" name="Line 23"/>
                <p:cNvSpPr>
                  <a:spLocks noChangeShapeType="1"/>
                </p:cNvSpPr>
                <p:nvPr/>
              </p:nvSpPr>
              <p:spPr bwMode="auto">
                <a:xfrm>
                  <a:off x="1728" y="2784"/>
                  <a:ext cx="384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90" name="Line 24"/>
                <p:cNvSpPr>
                  <a:spLocks noChangeShapeType="1"/>
                </p:cNvSpPr>
                <p:nvPr/>
              </p:nvSpPr>
              <p:spPr bwMode="auto">
                <a:xfrm>
                  <a:off x="2256" y="3120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91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1440" y="3216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9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614" y="3194"/>
                  <a:ext cx="1550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latin typeface="Times New Roman" charset="0"/>
                    </a:rPr>
                    <a:t> e       e       e           e        e</a:t>
                  </a:r>
                </a:p>
              </p:txBody>
            </p:sp>
            <p:sp>
              <p:nvSpPr>
                <p:cNvPr id="113693" name="Oval 31"/>
                <p:cNvSpPr>
                  <a:spLocks noChangeArrowheads="1"/>
                </p:cNvSpPr>
                <p:nvPr/>
              </p:nvSpPr>
              <p:spPr bwMode="auto">
                <a:xfrm>
                  <a:off x="192" y="3360"/>
                  <a:ext cx="2880" cy="576"/>
                </a:xfrm>
                <a:prstGeom prst="ellipse">
                  <a:avLst/>
                </a:prstGeom>
                <a:noFill/>
                <a:ln w="2857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94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737" y="1582"/>
                  <a:ext cx="576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FF0000"/>
                      </a:solidFill>
                      <a:latin typeface="Times New Roman" charset="0"/>
                    </a:rPr>
                    <a:t>bivalent</a:t>
                  </a:r>
                </a:p>
              </p:txBody>
            </p:sp>
          </p:grpSp>
        </p:grpSp>
        <p:sp>
          <p:nvSpPr>
            <p:cNvPr id="113669" name="Text Box 35"/>
            <p:cNvSpPr txBox="1">
              <a:spLocks noChangeArrowheads="1"/>
            </p:cNvSpPr>
            <p:nvPr/>
          </p:nvSpPr>
          <p:spPr bwMode="auto">
            <a:xfrm>
              <a:off x="3734" y="1994"/>
              <a:ext cx="965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imes New Roman" charset="0"/>
                </a:rPr>
                <a:t> [don</a:t>
              </a:r>
              <a:r>
                <a:rPr lang="ja-JP" altLang="en-US">
                  <a:latin typeface="Times New Roman" charset="0"/>
                </a:rPr>
                <a:t>’</a:t>
              </a:r>
              <a:r>
                <a:rPr lang="en-US" altLang="ja-JP">
                  <a:latin typeface="Times New Roman" charset="0"/>
                </a:rPr>
                <a:t>t apply </a:t>
              </a:r>
            </a:p>
            <a:p>
              <a:r>
                <a:rPr lang="en-US">
                  <a:latin typeface="Times New Roman" charset="0"/>
                </a:rPr>
                <a:t>  event e=(p,m)]</a:t>
              </a:r>
            </a:p>
          </p:txBody>
        </p:sp>
      </p:grpSp>
      <p:sp>
        <p:nvSpPr>
          <p:cNvPr id="113666" name="Line 37"/>
          <p:cNvSpPr>
            <a:spLocks noChangeShapeType="1"/>
          </p:cNvSpPr>
          <p:nvPr/>
        </p:nvSpPr>
        <p:spPr bwMode="auto">
          <a:xfrm flipH="1">
            <a:off x="5570117" y="4190436"/>
            <a:ext cx="324604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32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  <p:sp>
        <p:nvSpPr>
          <p:cNvPr id="33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4143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1"/>
          <p:cNvSpPr>
            <a:spLocks noChangeArrowheads="1"/>
          </p:cNvSpPr>
          <p:nvPr/>
        </p:nvSpPr>
        <p:spPr bwMode="auto">
          <a:xfrm>
            <a:off x="-541007" y="-304800"/>
            <a:ext cx="13957975" cy="2474526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16403" y="487680"/>
            <a:ext cx="7465894" cy="682752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4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Claim.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 Set D contains a bivalent config.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4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Proof.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  By contradiction. That is, suppose </a:t>
            </a:r>
            <a:r>
              <a:rPr lang="en-US" sz="3400" b="1" i="1">
                <a:latin typeface="Times New Roman" charset="0"/>
                <a:ea typeface="ＭＳ Ｐゴシック" charset="0"/>
                <a:cs typeface="Times New Roman" charset="0"/>
              </a:rPr>
              <a:t>D 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has only 0- and 1- valent states (and no bivalent ones)</a:t>
            </a:r>
          </a:p>
          <a:p>
            <a:pPr eaLnBrk="1" hangingPunct="1">
              <a:lnSpc>
                <a:spcPct val="90000"/>
              </a:lnSpc>
            </a:pP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There are states D0 and D1 in </a:t>
            </a:r>
            <a:r>
              <a:rPr lang="en-US" sz="3400" b="1" i="1">
                <a:latin typeface="Times New Roman" charset="0"/>
                <a:ea typeface="ＭＳ Ｐゴシック" charset="0"/>
                <a:cs typeface="Times New Roman" charset="0"/>
              </a:rPr>
              <a:t>D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, and C0 and C1 in </a:t>
            </a:r>
            <a:r>
              <a:rPr lang="en-US" sz="3400" b="1" i="1">
                <a:latin typeface="Times New Roman" charset="0"/>
                <a:ea typeface="ＭＳ Ｐゴシック" charset="0"/>
                <a:cs typeface="Times New Roman" charset="0"/>
              </a:rPr>
              <a:t>C 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 such that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400"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D0 is 0-valent, D1 is 1-valent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D0=C0 foll. by e=(p,m)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D1=C1 foll. by e=(p,m)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And C1 = C0 followed by some event e</a:t>
            </a:r>
            <a:r>
              <a:rPr lang="ja-JP" altLang="en-US" sz="28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’</a:t>
            </a:r>
            <a:r>
              <a:rPr lang="en-US" altLang="ja-JP" sz="2800">
                <a:latin typeface="Times New Roman" charset="0"/>
                <a:ea typeface="ＭＳ Ｐゴシック" charset="0"/>
                <a:cs typeface="Times New Roman" charset="0"/>
              </a:rPr>
              <a:t>=(p</a:t>
            </a:r>
            <a:r>
              <a:rPr lang="ja-JP" altLang="en-US" sz="2800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>
                <a:latin typeface="Times New Roman" charset="0"/>
                <a:ea typeface="ＭＳ Ｐゴシック" charset="0"/>
                <a:cs typeface="Times New Roman" charset="0"/>
              </a:rPr>
              <a:t>,m</a:t>
            </a:r>
            <a:r>
              <a:rPr lang="ja-JP" altLang="en-US" sz="2800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>
                <a:latin typeface="Times New Roman" charset="0"/>
                <a:ea typeface="ＭＳ Ｐゴシック" charset="0"/>
                <a:cs typeface="Times New Roman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4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	(why?)</a:t>
            </a:r>
          </a:p>
        </p:txBody>
      </p:sp>
      <p:grpSp>
        <p:nvGrpSpPr>
          <p:cNvPr id="115715" name="Group 3"/>
          <p:cNvGrpSpPr>
            <a:grpSpLocks/>
          </p:cNvGrpSpPr>
          <p:nvPr/>
        </p:nvGrpSpPr>
        <p:grpSpPr bwMode="auto">
          <a:xfrm>
            <a:off x="5734672" y="1873955"/>
            <a:ext cx="6558893" cy="3913895"/>
            <a:chOff x="1392" y="1117"/>
            <a:chExt cx="3500" cy="2706"/>
          </a:xfrm>
        </p:grpSpPr>
        <p:grpSp>
          <p:nvGrpSpPr>
            <p:cNvPr id="115716" name="Group 4"/>
            <p:cNvGrpSpPr>
              <a:grpSpLocks/>
            </p:cNvGrpSpPr>
            <p:nvPr/>
          </p:nvGrpSpPr>
          <p:grpSpPr bwMode="auto">
            <a:xfrm>
              <a:off x="1392" y="1117"/>
              <a:ext cx="2880" cy="2706"/>
              <a:chOff x="576" y="1549"/>
              <a:chExt cx="2880" cy="2706"/>
            </a:xfrm>
          </p:grpSpPr>
          <p:sp>
            <p:nvSpPr>
              <p:cNvPr id="115718" name="Text Box 5"/>
              <p:cNvSpPr txBox="1">
                <a:spLocks noChangeArrowheads="1"/>
              </p:cNvSpPr>
              <p:nvPr/>
            </p:nvSpPr>
            <p:spPr bwMode="auto">
              <a:xfrm>
                <a:off x="1919" y="3936"/>
                <a:ext cx="271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i="1">
                    <a:solidFill>
                      <a:schemeClr val="accent2"/>
                    </a:solidFill>
                    <a:latin typeface="Times New Roman" charset="0"/>
                  </a:rPr>
                  <a:t>D</a:t>
                </a:r>
                <a:endParaRPr lang="en-US" b="1" i="1">
                  <a:latin typeface="Times New Roman" charset="0"/>
                </a:endParaRPr>
              </a:p>
            </p:txBody>
          </p:sp>
          <p:grpSp>
            <p:nvGrpSpPr>
              <p:cNvPr id="115719" name="Group 6"/>
              <p:cNvGrpSpPr>
                <a:grpSpLocks/>
              </p:cNvGrpSpPr>
              <p:nvPr/>
            </p:nvGrpSpPr>
            <p:grpSpPr bwMode="auto">
              <a:xfrm>
                <a:off x="576" y="1549"/>
                <a:ext cx="2880" cy="2387"/>
                <a:chOff x="192" y="1549"/>
                <a:chExt cx="2880" cy="2387"/>
              </a:xfrm>
            </p:grpSpPr>
            <p:sp>
              <p:nvSpPr>
                <p:cNvPr id="115720" name="Oval 7"/>
                <p:cNvSpPr>
                  <a:spLocks noChangeArrowheads="1"/>
                </p:cNvSpPr>
                <p:nvPr/>
              </p:nvSpPr>
              <p:spPr bwMode="auto">
                <a:xfrm>
                  <a:off x="1430" y="1776"/>
                  <a:ext cx="334" cy="262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1" name="Freeform 8"/>
                <p:cNvSpPr>
                  <a:spLocks/>
                </p:cNvSpPr>
                <p:nvPr/>
              </p:nvSpPr>
              <p:spPr bwMode="auto">
                <a:xfrm rot="2037484">
                  <a:off x="864" y="1773"/>
                  <a:ext cx="336" cy="1200"/>
                </a:xfrm>
                <a:custGeom>
                  <a:avLst/>
                  <a:gdLst>
                    <a:gd name="T0" fmla="*/ 8750579 w 144"/>
                    <a:gd name="T1" fmla="*/ 0 h 672"/>
                    <a:gd name="T2" fmla="*/ 0 w 144"/>
                    <a:gd name="T3" fmla="*/ 360954 h 672"/>
                    <a:gd name="T4" fmla="*/ 8750579 w 144"/>
                    <a:gd name="T5" fmla="*/ 721393 h 672"/>
                    <a:gd name="T6" fmla="*/ 0 w 144"/>
                    <a:gd name="T7" fmla="*/ 991448 h 672"/>
                    <a:gd name="T8" fmla="*/ 8750579 w 144"/>
                    <a:gd name="T9" fmla="*/ 1261834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22" name="Freeform 9"/>
                <p:cNvSpPr>
                  <a:spLocks/>
                </p:cNvSpPr>
                <p:nvPr/>
              </p:nvSpPr>
              <p:spPr bwMode="auto">
                <a:xfrm rot="-1578320">
                  <a:off x="1536" y="2016"/>
                  <a:ext cx="480" cy="1056"/>
                </a:xfrm>
                <a:custGeom>
                  <a:avLst/>
                  <a:gdLst>
                    <a:gd name="T0" fmla="*/ 903168777 w 144"/>
                    <a:gd name="T1" fmla="*/ 0 h 672"/>
                    <a:gd name="T2" fmla="*/ 0 w 144"/>
                    <a:gd name="T3" fmla="*/ 68499 h 672"/>
                    <a:gd name="T4" fmla="*/ 903168777 w 144"/>
                    <a:gd name="T5" fmla="*/ 136787 h 672"/>
                    <a:gd name="T6" fmla="*/ 0 w 144"/>
                    <a:gd name="T7" fmla="*/ 188133 h 672"/>
                    <a:gd name="T8" fmla="*/ 903168777 w 144"/>
                    <a:gd name="T9" fmla="*/ 239398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23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304" y="2448"/>
                  <a:ext cx="227" cy="3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chemeClr val="accent1"/>
                      </a:solidFill>
                      <a:latin typeface="Times New Roman" charset="0"/>
                    </a:rPr>
                    <a:t>C</a:t>
                  </a: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115724" name="Oval 11"/>
                <p:cNvSpPr>
                  <a:spLocks noChangeArrowheads="1"/>
                </p:cNvSpPr>
                <p:nvPr/>
              </p:nvSpPr>
              <p:spPr bwMode="auto">
                <a:xfrm>
                  <a:off x="2016" y="292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5" name="Oval 12"/>
                <p:cNvSpPr>
                  <a:spLocks noChangeArrowheads="1"/>
                </p:cNvSpPr>
                <p:nvPr/>
              </p:nvSpPr>
              <p:spPr bwMode="auto">
                <a:xfrm>
                  <a:off x="672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6" name="Oval 13"/>
                <p:cNvSpPr>
                  <a:spLocks noChangeArrowheads="1"/>
                </p:cNvSpPr>
                <p:nvPr/>
              </p:nvSpPr>
              <p:spPr bwMode="auto">
                <a:xfrm>
                  <a:off x="1152" y="268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7" name="Oval 14"/>
                <p:cNvSpPr>
                  <a:spLocks noChangeArrowheads="1"/>
                </p:cNvSpPr>
                <p:nvPr/>
              </p:nvSpPr>
              <p:spPr bwMode="auto">
                <a:xfrm>
                  <a:off x="1440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8" name="Oval 15"/>
                <p:cNvSpPr>
                  <a:spLocks noChangeArrowheads="1"/>
                </p:cNvSpPr>
                <p:nvPr/>
              </p:nvSpPr>
              <p:spPr bwMode="auto">
                <a:xfrm>
                  <a:off x="1536" y="2544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9" name="AutoShape 16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2304" cy="1728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0" name="Oval 17"/>
                <p:cNvSpPr>
                  <a:spLocks noChangeArrowheads="1"/>
                </p:cNvSpPr>
                <p:nvPr/>
              </p:nvSpPr>
              <p:spPr bwMode="auto">
                <a:xfrm>
                  <a:off x="336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1" name="Oval 18"/>
                <p:cNvSpPr>
                  <a:spLocks noChangeArrowheads="1"/>
                </p:cNvSpPr>
                <p:nvPr/>
              </p:nvSpPr>
              <p:spPr bwMode="auto">
                <a:xfrm>
                  <a:off x="76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2" name="Oval 19"/>
                <p:cNvSpPr>
                  <a:spLocks noChangeArrowheads="1"/>
                </p:cNvSpPr>
                <p:nvPr/>
              </p:nvSpPr>
              <p:spPr bwMode="auto">
                <a:xfrm>
                  <a:off x="124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3" name="Oval 20"/>
                <p:cNvSpPr>
                  <a:spLocks noChangeArrowheads="1"/>
                </p:cNvSpPr>
                <p:nvPr/>
              </p:nvSpPr>
              <p:spPr bwMode="auto">
                <a:xfrm>
                  <a:off x="2064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4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5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528" y="3216"/>
                  <a:ext cx="24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36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960" y="2928"/>
                  <a:ext cx="288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37" name="Line 24"/>
                <p:cNvSpPr>
                  <a:spLocks noChangeShapeType="1"/>
                </p:cNvSpPr>
                <p:nvPr/>
              </p:nvSpPr>
              <p:spPr bwMode="auto">
                <a:xfrm>
                  <a:off x="1728" y="2784"/>
                  <a:ext cx="384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38" name="Line 25"/>
                <p:cNvSpPr>
                  <a:spLocks noChangeShapeType="1"/>
                </p:cNvSpPr>
                <p:nvPr/>
              </p:nvSpPr>
              <p:spPr bwMode="auto">
                <a:xfrm>
                  <a:off x="2256" y="3120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39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1440" y="3216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4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614" y="3194"/>
                  <a:ext cx="1859" cy="3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latin typeface="Times New Roman" charset="0"/>
                    </a:rPr>
                    <a:t> e       e       e           e        e</a:t>
                  </a:r>
                </a:p>
              </p:txBody>
            </p:sp>
            <p:sp>
              <p:nvSpPr>
                <p:cNvPr id="115741" name="Oval 28"/>
                <p:cNvSpPr>
                  <a:spLocks noChangeArrowheads="1"/>
                </p:cNvSpPr>
                <p:nvPr/>
              </p:nvSpPr>
              <p:spPr bwMode="auto">
                <a:xfrm>
                  <a:off x="192" y="3360"/>
                  <a:ext cx="2880" cy="576"/>
                </a:xfrm>
                <a:prstGeom prst="ellipse">
                  <a:avLst/>
                </a:prstGeom>
                <a:noFill/>
                <a:ln w="2857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42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776" y="1549"/>
                  <a:ext cx="691" cy="3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FF0000"/>
                      </a:solidFill>
                      <a:latin typeface="Times New Roman" charset="0"/>
                    </a:rPr>
                    <a:t>bivalent</a:t>
                  </a:r>
                </a:p>
              </p:txBody>
            </p:sp>
          </p:grpSp>
        </p:grpSp>
        <p:sp>
          <p:nvSpPr>
            <p:cNvPr id="115717" name="Text Box 30"/>
            <p:cNvSpPr txBox="1">
              <a:spLocks noChangeArrowheads="1"/>
            </p:cNvSpPr>
            <p:nvPr/>
          </p:nvSpPr>
          <p:spPr bwMode="auto">
            <a:xfrm>
              <a:off x="3734" y="1995"/>
              <a:ext cx="1158" cy="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imes New Roman" charset="0"/>
                </a:rPr>
                <a:t> [don</a:t>
              </a:r>
              <a:r>
                <a:rPr lang="ja-JP" altLang="en-US">
                  <a:latin typeface="Times New Roman" charset="0"/>
                </a:rPr>
                <a:t>’</a:t>
              </a:r>
              <a:r>
                <a:rPr lang="en-US" altLang="ja-JP">
                  <a:latin typeface="Times New Roman" charset="0"/>
                </a:rPr>
                <a:t>t apply </a:t>
              </a:r>
            </a:p>
            <a:p>
              <a:r>
                <a:rPr lang="en-US">
                  <a:latin typeface="Times New Roman" charset="0"/>
                </a:rPr>
                <a:t>  event e=(p,m)]</a:t>
              </a:r>
            </a:p>
          </p:txBody>
        </p:sp>
      </p:grpSp>
      <p:sp>
        <p:nvSpPr>
          <p:cNvPr id="32" name="Slide Number Placeholder 1"/>
          <p:cNvSpPr txBox="1">
            <a:spLocks/>
          </p:cNvSpPr>
          <p:nvPr/>
        </p:nvSpPr>
        <p:spPr>
          <a:xfrm>
            <a:off x="11902281" y="67818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8244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1"/>
          <p:cNvSpPr>
            <a:spLocks noChangeArrowheads="1"/>
          </p:cNvSpPr>
          <p:nvPr/>
        </p:nvSpPr>
        <p:spPr bwMode="auto">
          <a:xfrm>
            <a:off x="-541007" y="-304800"/>
            <a:ext cx="13957975" cy="2474526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62" name="Rectangle 4"/>
          <p:cNvSpPr>
            <a:spLocks noChangeArrowheads="1"/>
          </p:cNvSpPr>
          <p:nvPr/>
        </p:nvSpPr>
        <p:spPr bwMode="auto">
          <a:xfrm>
            <a:off x="324604" y="487680"/>
            <a:ext cx="6383880" cy="438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pPr marL="487158" indent="-487158">
              <a:lnSpc>
                <a:spcPct val="90000"/>
              </a:lnSpc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Times New Roman" charset="0"/>
                <a:cs typeface="Times New Roman" charset="0"/>
              </a:rPr>
              <a:t>Proof.</a:t>
            </a:r>
            <a:r>
              <a:rPr lang="en-US">
                <a:latin typeface="Times New Roman" charset="0"/>
                <a:cs typeface="Times New Roman" charset="0"/>
              </a:rPr>
              <a:t> (contd.)</a:t>
            </a:r>
          </a:p>
          <a:p>
            <a:pPr marL="487158" indent="-487158">
              <a:lnSpc>
                <a:spcPct val="90000"/>
              </a:lnSpc>
              <a:spcBef>
                <a:spcPct val="20000"/>
              </a:spcBef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Times New Roman" charset="0"/>
                <a:cs typeface="Times New Roman" charset="0"/>
              </a:rPr>
              <a:t>Case I: p</a:t>
            </a:r>
            <a:r>
              <a:rPr lang="ja-JP" altLang="en-US">
                <a:latin typeface="Times New Roman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cs typeface="Times New Roman" charset="0"/>
              </a:rPr>
              <a:t> is not p</a:t>
            </a: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Times New Roman" charset="0"/>
                <a:cs typeface="Times New Roman" charset="0"/>
              </a:rPr>
              <a:t>Case II: p</a:t>
            </a:r>
            <a:r>
              <a:rPr lang="ja-JP" altLang="en-US">
                <a:latin typeface="Times New Roman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cs typeface="Times New Roman" charset="0"/>
              </a:rPr>
              <a:t> same as p</a:t>
            </a:r>
            <a:endParaRPr lang="en-US" altLang="ja-JP" sz="2800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Times New Roman" charset="0"/>
              <a:cs typeface="Times New Roman" charset="0"/>
            </a:endParaRPr>
          </a:p>
        </p:txBody>
      </p:sp>
      <p:grpSp>
        <p:nvGrpSpPr>
          <p:cNvPr id="117763" name="Group 5"/>
          <p:cNvGrpSpPr>
            <a:grpSpLocks/>
          </p:cNvGrpSpPr>
          <p:nvPr/>
        </p:nvGrpSpPr>
        <p:grpSpPr bwMode="auto">
          <a:xfrm>
            <a:off x="3029639" y="3727592"/>
            <a:ext cx="6048795" cy="3562683"/>
            <a:chOff x="1392" y="1062"/>
            <a:chExt cx="3652" cy="2806"/>
          </a:xfrm>
        </p:grpSpPr>
        <p:grpSp>
          <p:nvGrpSpPr>
            <p:cNvPr id="117779" name="Group 6"/>
            <p:cNvGrpSpPr>
              <a:grpSpLocks/>
            </p:cNvGrpSpPr>
            <p:nvPr/>
          </p:nvGrpSpPr>
          <p:grpSpPr bwMode="auto">
            <a:xfrm>
              <a:off x="1392" y="1062"/>
              <a:ext cx="2880" cy="2806"/>
              <a:chOff x="576" y="1494"/>
              <a:chExt cx="2880" cy="2806"/>
            </a:xfrm>
          </p:grpSpPr>
          <p:sp>
            <p:nvSpPr>
              <p:cNvPr id="117781" name="Text Box 7"/>
              <p:cNvSpPr txBox="1">
                <a:spLocks noChangeArrowheads="1"/>
              </p:cNvSpPr>
              <p:nvPr/>
            </p:nvSpPr>
            <p:spPr bwMode="auto">
              <a:xfrm>
                <a:off x="1919" y="3936"/>
                <a:ext cx="307" cy="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i="1">
                    <a:solidFill>
                      <a:schemeClr val="accent2"/>
                    </a:solidFill>
                    <a:latin typeface="Times New Roman" charset="0"/>
                  </a:rPr>
                  <a:t>D</a:t>
                </a:r>
                <a:endParaRPr lang="en-US" b="1" i="1">
                  <a:latin typeface="Times New Roman" charset="0"/>
                </a:endParaRPr>
              </a:p>
            </p:txBody>
          </p:sp>
          <p:grpSp>
            <p:nvGrpSpPr>
              <p:cNvPr id="117782" name="Group 8"/>
              <p:cNvGrpSpPr>
                <a:grpSpLocks/>
              </p:cNvGrpSpPr>
              <p:nvPr/>
            </p:nvGrpSpPr>
            <p:grpSpPr bwMode="auto">
              <a:xfrm>
                <a:off x="576" y="1494"/>
                <a:ext cx="2880" cy="2442"/>
                <a:chOff x="192" y="1494"/>
                <a:chExt cx="2880" cy="2442"/>
              </a:xfrm>
            </p:grpSpPr>
            <p:sp>
              <p:nvSpPr>
                <p:cNvPr id="117783" name="Oval 9"/>
                <p:cNvSpPr>
                  <a:spLocks noChangeArrowheads="1"/>
                </p:cNvSpPr>
                <p:nvPr/>
              </p:nvSpPr>
              <p:spPr bwMode="auto">
                <a:xfrm>
                  <a:off x="1476" y="1776"/>
                  <a:ext cx="288" cy="24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84" name="Freeform 10"/>
                <p:cNvSpPr>
                  <a:spLocks/>
                </p:cNvSpPr>
                <p:nvPr/>
              </p:nvSpPr>
              <p:spPr bwMode="auto">
                <a:xfrm rot="2037484">
                  <a:off x="864" y="1773"/>
                  <a:ext cx="336" cy="1200"/>
                </a:xfrm>
                <a:custGeom>
                  <a:avLst/>
                  <a:gdLst>
                    <a:gd name="T0" fmla="*/ 8750579 w 144"/>
                    <a:gd name="T1" fmla="*/ 0 h 672"/>
                    <a:gd name="T2" fmla="*/ 0 w 144"/>
                    <a:gd name="T3" fmla="*/ 360954 h 672"/>
                    <a:gd name="T4" fmla="*/ 8750579 w 144"/>
                    <a:gd name="T5" fmla="*/ 721393 h 672"/>
                    <a:gd name="T6" fmla="*/ 0 w 144"/>
                    <a:gd name="T7" fmla="*/ 991448 h 672"/>
                    <a:gd name="T8" fmla="*/ 8750579 w 144"/>
                    <a:gd name="T9" fmla="*/ 1261834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785" name="Freeform 11"/>
                <p:cNvSpPr>
                  <a:spLocks/>
                </p:cNvSpPr>
                <p:nvPr/>
              </p:nvSpPr>
              <p:spPr bwMode="auto">
                <a:xfrm rot="-1578320">
                  <a:off x="1536" y="2016"/>
                  <a:ext cx="480" cy="1056"/>
                </a:xfrm>
                <a:custGeom>
                  <a:avLst/>
                  <a:gdLst>
                    <a:gd name="T0" fmla="*/ 903168777 w 144"/>
                    <a:gd name="T1" fmla="*/ 0 h 672"/>
                    <a:gd name="T2" fmla="*/ 0 w 144"/>
                    <a:gd name="T3" fmla="*/ 68499 h 672"/>
                    <a:gd name="T4" fmla="*/ 903168777 w 144"/>
                    <a:gd name="T5" fmla="*/ 136787 h 672"/>
                    <a:gd name="T6" fmla="*/ 0 w 144"/>
                    <a:gd name="T7" fmla="*/ 188133 h 672"/>
                    <a:gd name="T8" fmla="*/ 903168777 w 144"/>
                    <a:gd name="T9" fmla="*/ 239398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304" y="2447"/>
                  <a:ext cx="325" cy="4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>
                    <a:defRPr/>
                  </a:pPr>
                  <a:r>
                    <a:rPr lang="en-US" altLang="en-US" sz="3400" b="1" i="1" dirty="0">
                      <a:solidFill>
                        <a:schemeClr val="accent1">
                          <a:lumMod val="50000"/>
                        </a:schemeClr>
                      </a:solidFill>
                      <a:latin typeface="Times New Roman" pitchFamily="18" charset="0"/>
                    </a:rPr>
                    <a:t>C</a:t>
                  </a:r>
                  <a:endParaRPr lang="en-US" altLang="en-US" sz="3400" dirty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7787" name="Oval 13"/>
                <p:cNvSpPr>
                  <a:spLocks noChangeArrowheads="1"/>
                </p:cNvSpPr>
                <p:nvPr/>
              </p:nvSpPr>
              <p:spPr bwMode="auto">
                <a:xfrm>
                  <a:off x="2016" y="292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88" name="Oval 14"/>
                <p:cNvSpPr>
                  <a:spLocks noChangeArrowheads="1"/>
                </p:cNvSpPr>
                <p:nvPr/>
              </p:nvSpPr>
              <p:spPr bwMode="auto">
                <a:xfrm>
                  <a:off x="672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89" name="Oval 15"/>
                <p:cNvSpPr>
                  <a:spLocks noChangeArrowheads="1"/>
                </p:cNvSpPr>
                <p:nvPr/>
              </p:nvSpPr>
              <p:spPr bwMode="auto">
                <a:xfrm>
                  <a:off x="1152" y="268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0" name="Oval 16"/>
                <p:cNvSpPr>
                  <a:spLocks noChangeArrowheads="1"/>
                </p:cNvSpPr>
                <p:nvPr/>
              </p:nvSpPr>
              <p:spPr bwMode="auto">
                <a:xfrm>
                  <a:off x="1440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1" name="Oval 17"/>
                <p:cNvSpPr>
                  <a:spLocks noChangeArrowheads="1"/>
                </p:cNvSpPr>
                <p:nvPr/>
              </p:nvSpPr>
              <p:spPr bwMode="auto">
                <a:xfrm>
                  <a:off x="1536" y="2544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2" name="AutoShape 18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2304" cy="1728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3" name="Oval 19"/>
                <p:cNvSpPr>
                  <a:spLocks noChangeArrowheads="1"/>
                </p:cNvSpPr>
                <p:nvPr/>
              </p:nvSpPr>
              <p:spPr bwMode="auto">
                <a:xfrm>
                  <a:off x="336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4" name="Oval 20"/>
                <p:cNvSpPr>
                  <a:spLocks noChangeArrowheads="1"/>
                </p:cNvSpPr>
                <p:nvPr/>
              </p:nvSpPr>
              <p:spPr bwMode="auto">
                <a:xfrm>
                  <a:off x="76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5" name="Oval 21"/>
                <p:cNvSpPr>
                  <a:spLocks noChangeArrowheads="1"/>
                </p:cNvSpPr>
                <p:nvPr/>
              </p:nvSpPr>
              <p:spPr bwMode="auto">
                <a:xfrm>
                  <a:off x="124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6" name="Oval 22"/>
                <p:cNvSpPr>
                  <a:spLocks noChangeArrowheads="1"/>
                </p:cNvSpPr>
                <p:nvPr/>
              </p:nvSpPr>
              <p:spPr bwMode="auto">
                <a:xfrm>
                  <a:off x="2064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7" name="Oval 23"/>
                <p:cNvSpPr>
                  <a:spLocks noChangeArrowheads="1"/>
                </p:cNvSpPr>
                <p:nvPr/>
              </p:nvSpPr>
              <p:spPr bwMode="auto">
                <a:xfrm>
                  <a:off x="2592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8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28" y="3216"/>
                  <a:ext cx="24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799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960" y="2928"/>
                  <a:ext cx="288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800" name="Line 26"/>
                <p:cNvSpPr>
                  <a:spLocks noChangeShapeType="1"/>
                </p:cNvSpPr>
                <p:nvPr/>
              </p:nvSpPr>
              <p:spPr bwMode="auto">
                <a:xfrm>
                  <a:off x="1728" y="2784"/>
                  <a:ext cx="384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801" name="Line 27"/>
                <p:cNvSpPr>
                  <a:spLocks noChangeShapeType="1"/>
                </p:cNvSpPr>
                <p:nvPr/>
              </p:nvSpPr>
              <p:spPr bwMode="auto">
                <a:xfrm>
                  <a:off x="2256" y="3120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802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1440" y="3216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80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614" y="3194"/>
                  <a:ext cx="2103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latin typeface="Times New Roman" charset="0"/>
                    </a:rPr>
                    <a:t> e       e       e           e        e</a:t>
                  </a:r>
                </a:p>
              </p:txBody>
            </p:sp>
            <p:sp>
              <p:nvSpPr>
                <p:cNvPr id="117804" name="Oval 30"/>
                <p:cNvSpPr>
                  <a:spLocks noChangeArrowheads="1"/>
                </p:cNvSpPr>
                <p:nvPr/>
              </p:nvSpPr>
              <p:spPr bwMode="auto">
                <a:xfrm>
                  <a:off x="192" y="3360"/>
                  <a:ext cx="2880" cy="576"/>
                </a:xfrm>
                <a:prstGeom prst="ellipse">
                  <a:avLst/>
                </a:prstGeom>
                <a:noFill/>
                <a:ln w="2857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805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764" y="1494"/>
                  <a:ext cx="781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FF0000"/>
                      </a:solidFill>
                      <a:latin typeface="Times New Roman" charset="0"/>
                    </a:rPr>
                    <a:t>bivalent</a:t>
                  </a:r>
                </a:p>
              </p:txBody>
            </p:sp>
          </p:grpSp>
        </p:grpSp>
        <p:sp>
          <p:nvSpPr>
            <p:cNvPr id="117780" name="Text Box 32"/>
            <p:cNvSpPr txBox="1">
              <a:spLocks noChangeArrowheads="1"/>
            </p:cNvSpPr>
            <p:nvPr/>
          </p:nvSpPr>
          <p:spPr bwMode="auto">
            <a:xfrm>
              <a:off x="3734" y="1995"/>
              <a:ext cx="1310" cy="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imes New Roman" charset="0"/>
                </a:rPr>
                <a:t> [don</a:t>
              </a:r>
              <a:r>
                <a:rPr lang="ja-JP" altLang="en-US">
                  <a:latin typeface="Times New Roman" charset="0"/>
                </a:rPr>
                <a:t>’</a:t>
              </a:r>
              <a:r>
                <a:rPr lang="en-US" altLang="ja-JP">
                  <a:latin typeface="Times New Roman" charset="0"/>
                </a:rPr>
                <a:t>t apply </a:t>
              </a:r>
            </a:p>
            <a:p>
              <a:r>
                <a:rPr lang="en-US">
                  <a:latin typeface="Times New Roman" charset="0"/>
                </a:rPr>
                <a:t>  event e=(p,m)]</a:t>
              </a:r>
            </a:p>
          </p:txBody>
        </p:sp>
      </p:grpSp>
      <p:sp>
        <p:nvSpPr>
          <p:cNvPr id="117764" name="Oval 33"/>
          <p:cNvSpPr>
            <a:spLocks noChangeArrowheads="1"/>
          </p:cNvSpPr>
          <p:nvPr/>
        </p:nvSpPr>
        <p:spPr bwMode="auto">
          <a:xfrm>
            <a:off x="8872511" y="40640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C0</a:t>
            </a:r>
          </a:p>
        </p:txBody>
      </p:sp>
      <p:sp>
        <p:nvSpPr>
          <p:cNvPr id="117765" name="Oval 34"/>
          <p:cNvSpPr>
            <a:spLocks noChangeArrowheads="1"/>
          </p:cNvSpPr>
          <p:nvPr/>
        </p:nvSpPr>
        <p:spPr bwMode="auto">
          <a:xfrm>
            <a:off x="8872511" y="22758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D1</a:t>
            </a:r>
          </a:p>
        </p:txBody>
      </p:sp>
      <p:sp>
        <p:nvSpPr>
          <p:cNvPr id="117766" name="Oval 35"/>
          <p:cNvSpPr>
            <a:spLocks noChangeArrowheads="1"/>
          </p:cNvSpPr>
          <p:nvPr/>
        </p:nvSpPr>
        <p:spPr bwMode="auto">
          <a:xfrm>
            <a:off x="6924887" y="138176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D0</a:t>
            </a:r>
          </a:p>
        </p:txBody>
      </p:sp>
      <p:sp>
        <p:nvSpPr>
          <p:cNvPr id="117767" name="Oval 36"/>
          <p:cNvSpPr>
            <a:spLocks noChangeArrowheads="1"/>
          </p:cNvSpPr>
          <p:nvPr/>
        </p:nvSpPr>
        <p:spPr bwMode="auto">
          <a:xfrm>
            <a:off x="10820136" y="138176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C1</a:t>
            </a:r>
          </a:p>
        </p:txBody>
      </p:sp>
      <p:sp>
        <p:nvSpPr>
          <p:cNvPr id="117768" name="Line 37"/>
          <p:cNvSpPr>
            <a:spLocks noChangeShapeType="1"/>
          </p:cNvSpPr>
          <p:nvPr/>
        </p:nvSpPr>
        <p:spPr bwMode="auto">
          <a:xfrm flipH="1">
            <a:off x="7574095" y="731520"/>
            <a:ext cx="1298416" cy="7315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69" name="Line 38"/>
          <p:cNvSpPr>
            <a:spLocks noChangeShapeType="1"/>
          </p:cNvSpPr>
          <p:nvPr/>
        </p:nvSpPr>
        <p:spPr bwMode="auto">
          <a:xfrm flipH="1">
            <a:off x="9521720" y="1706880"/>
            <a:ext cx="1298416" cy="7315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70" name="Line 39"/>
          <p:cNvSpPr>
            <a:spLocks noChangeShapeType="1"/>
          </p:cNvSpPr>
          <p:nvPr/>
        </p:nvSpPr>
        <p:spPr bwMode="auto">
          <a:xfrm>
            <a:off x="9413518" y="812800"/>
            <a:ext cx="1406618" cy="650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71" name="Line 40"/>
          <p:cNvSpPr>
            <a:spLocks noChangeShapeType="1"/>
          </p:cNvSpPr>
          <p:nvPr/>
        </p:nvSpPr>
        <p:spPr bwMode="auto">
          <a:xfrm>
            <a:off x="7465894" y="1706880"/>
            <a:ext cx="1406618" cy="65024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72" name="Text Box 46"/>
          <p:cNvSpPr txBox="1">
            <a:spLocks noChangeArrowheads="1"/>
          </p:cNvSpPr>
          <p:nvPr/>
        </p:nvSpPr>
        <p:spPr bwMode="auto">
          <a:xfrm>
            <a:off x="7767957" y="611858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7773" name="Text Box 47"/>
          <p:cNvSpPr txBox="1">
            <a:spLocks noChangeArrowheads="1"/>
          </p:cNvSpPr>
          <p:nvPr/>
        </p:nvSpPr>
        <p:spPr bwMode="auto">
          <a:xfrm>
            <a:off x="10040185" y="2074898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7774" name="Text Box 48"/>
          <p:cNvSpPr txBox="1">
            <a:spLocks noChangeArrowheads="1"/>
          </p:cNvSpPr>
          <p:nvPr/>
        </p:nvSpPr>
        <p:spPr bwMode="auto">
          <a:xfrm>
            <a:off x="7443352" y="2156178"/>
            <a:ext cx="55284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Times New Roman" charset="0"/>
              </a:rPr>
              <a:t>e</a:t>
            </a:r>
            <a:r>
              <a:rPr lang="ja-JP" altLang="en-US" b="1">
                <a:solidFill>
                  <a:srgbClr val="FF0000"/>
                </a:solidFill>
                <a:latin typeface="Times New Roman" charset="0"/>
              </a:rPr>
              <a:t>’</a:t>
            </a:r>
            <a:endParaRPr lang="en-US" b="1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117775" name="Text Box 49"/>
          <p:cNvSpPr txBox="1">
            <a:spLocks noChangeArrowheads="1"/>
          </p:cNvSpPr>
          <p:nvPr/>
        </p:nvSpPr>
        <p:spPr bwMode="auto">
          <a:xfrm>
            <a:off x="10040185" y="530578"/>
            <a:ext cx="55284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  <a:r>
              <a:rPr lang="ja-JP" altLang="en-US">
                <a:latin typeface="Times New Roman" charset="0"/>
              </a:rPr>
              <a:t>’</a:t>
            </a:r>
            <a:endParaRPr lang="en-US">
              <a:latin typeface="Times New Roman" charset="0"/>
            </a:endParaRPr>
          </a:p>
        </p:txBody>
      </p:sp>
      <p:sp>
        <p:nvSpPr>
          <p:cNvPr id="117776" name="Line 50"/>
          <p:cNvSpPr>
            <a:spLocks noChangeShapeType="1"/>
          </p:cNvSpPr>
          <p:nvPr/>
        </p:nvSpPr>
        <p:spPr bwMode="auto">
          <a:xfrm>
            <a:off x="4436256" y="1544320"/>
            <a:ext cx="162302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77" name="Text Box 51"/>
          <p:cNvSpPr txBox="1">
            <a:spLocks noChangeArrowheads="1"/>
          </p:cNvSpPr>
          <p:nvPr/>
        </p:nvSpPr>
        <p:spPr bwMode="auto">
          <a:xfrm>
            <a:off x="8223303" y="2763521"/>
            <a:ext cx="3220046" cy="8698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Why? (Lemma 1)</a:t>
            </a:r>
          </a:p>
          <a:p>
            <a:r>
              <a:rPr lang="en-US">
                <a:latin typeface="Times New Roman" charset="0"/>
              </a:rPr>
              <a:t>But D0 is then bivalent!</a:t>
            </a:r>
          </a:p>
        </p:txBody>
      </p:sp>
      <p:sp>
        <p:nvSpPr>
          <p:cNvPr id="117778" name="Line 52"/>
          <p:cNvSpPr>
            <a:spLocks noChangeShapeType="1"/>
          </p:cNvSpPr>
          <p:nvPr/>
        </p:nvSpPr>
        <p:spPr bwMode="auto">
          <a:xfrm flipH="1">
            <a:off x="5008821" y="5249334"/>
            <a:ext cx="216403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47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607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1"/>
          <p:cNvSpPr>
            <a:spLocks noChangeArrowheads="1"/>
          </p:cNvSpPr>
          <p:nvPr/>
        </p:nvSpPr>
        <p:spPr bwMode="auto">
          <a:xfrm>
            <a:off x="-541007" y="-304800"/>
            <a:ext cx="13957975" cy="2474526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324604" y="487680"/>
            <a:ext cx="6383880" cy="438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pPr marL="487158" indent="-487158">
              <a:lnSpc>
                <a:spcPct val="90000"/>
              </a:lnSpc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Times New Roman" charset="0"/>
                <a:cs typeface="Times New Roman" charset="0"/>
              </a:rPr>
              <a:t>Proof.</a:t>
            </a:r>
            <a:r>
              <a:rPr lang="en-US">
                <a:latin typeface="Times New Roman" charset="0"/>
                <a:cs typeface="Times New Roman" charset="0"/>
              </a:rPr>
              <a:t> (contd.)</a:t>
            </a:r>
          </a:p>
          <a:p>
            <a:pPr marL="487158" indent="-487158">
              <a:lnSpc>
                <a:spcPct val="90000"/>
              </a:lnSpc>
              <a:spcBef>
                <a:spcPct val="20000"/>
              </a:spcBef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Times New Roman" charset="0"/>
                <a:cs typeface="Times New Roman" charset="0"/>
              </a:rPr>
              <a:t>Case I: p</a:t>
            </a:r>
            <a:r>
              <a:rPr lang="ja-JP" altLang="en-US">
                <a:latin typeface="Times New Roman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cs typeface="Times New Roman" charset="0"/>
              </a:rPr>
              <a:t> is not p</a:t>
            </a: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Times New Roman" charset="0"/>
                <a:cs typeface="Times New Roman" charset="0"/>
              </a:rPr>
              <a:t>Case II: p</a:t>
            </a:r>
            <a:r>
              <a:rPr lang="ja-JP" altLang="en-US">
                <a:latin typeface="Times New Roman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cs typeface="Times New Roman" charset="0"/>
              </a:rPr>
              <a:t> same as p</a:t>
            </a:r>
            <a:endParaRPr lang="en-US" altLang="ja-JP" sz="2800">
              <a:latin typeface="Times New Roman" charset="0"/>
              <a:cs typeface="Times New Roman" charset="0"/>
            </a:endParaRPr>
          </a:p>
        </p:txBody>
      </p:sp>
      <p:grpSp>
        <p:nvGrpSpPr>
          <p:cNvPr id="119811" name="Group 3"/>
          <p:cNvGrpSpPr>
            <a:grpSpLocks/>
          </p:cNvGrpSpPr>
          <p:nvPr/>
        </p:nvGrpSpPr>
        <p:grpSpPr bwMode="auto">
          <a:xfrm>
            <a:off x="76643" y="3549227"/>
            <a:ext cx="6048795" cy="3562683"/>
            <a:chOff x="1392" y="1062"/>
            <a:chExt cx="3652" cy="2806"/>
          </a:xfrm>
        </p:grpSpPr>
        <p:grpSp>
          <p:nvGrpSpPr>
            <p:cNvPr id="119840" name="Group 4"/>
            <p:cNvGrpSpPr>
              <a:grpSpLocks/>
            </p:cNvGrpSpPr>
            <p:nvPr/>
          </p:nvGrpSpPr>
          <p:grpSpPr bwMode="auto">
            <a:xfrm>
              <a:off x="1392" y="1062"/>
              <a:ext cx="2880" cy="2806"/>
              <a:chOff x="576" y="1494"/>
              <a:chExt cx="2880" cy="2806"/>
            </a:xfrm>
          </p:grpSpPr>
          <p:sp>
            <p:nvSpPr>
              <p:cNvPr id="119842" name="Text Box 5"/>
              <p:cNvSpPr txBox="1">
                <a:spLocks noChangeArrowheads="1"/>
              </p:cNvSpPr>
              <p:nvPr/>
            </p:nvSpPr>
            <p:spPr bwMode="auto">
              <a:xfrm>
                <a:off x="1919" y="3936"/>
                <a:ext cx="307" cy="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i="1">
                    <a:solidFill>
                      <a:schemeClr val="accent2"/>
                    </a:solidFill>
                    <a:latin typeface="Times New Roman" charset="0"/>
                  </a:rPr>
                  <a:t>D</a:t>
                </a:r>
                <a:endParaRPr lang="en-US" b="1" i="1">
                  <a:latin typeface="Times New Roman" charset="0"/>
                </a:endParaRPr>
              </a:p>
            </p:txBody>
          </p:sp>
          <p:grpSp>
            <p:nvGrpSpPr>
              <p:cNvPr id="119843" name="Group 6"/>
              <p:cNvGrpSpPr>
                <a:grpSpLocks/>
              </p:cNvGrpSpPr>
              <p:nvPr/>
            </p:nvGrpSpPr>
            <p:grpSpPr bwMode="auto">
              <a:xfrm>
                <a:off x="576" y="1494"/>
                <a:ext cx="2880" cy="2442"/>
                <a:chOff x="192" y="1494"/>
                <a:chExt cx="2880" cy="2442"/>
              </a:xfrm>
            </p:grpSpPr>
            <p:sp>
              <p:nvSpPr>
                <p:cNvPr id="119844" name="Oval 7"/>
                <p:cNvSpPr>
                  <a:spLocks noChangeArrowheads="1"/>
                </p:cNvSpPr>
                <p:nvPr/>
              </p:nvSpPr>
              <p:spPr bwMode="auto">
                <a:xfrm>
                  <a:off x="1476" y="1776"/>
                  <a:ext cx="288" cy="24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45" name="Freeform 8"/>
                <p:cNvSpPr>
                  <a:spLocks/>
                </p:cNvSpPr>
                <p:nvPr/>
              </p:nvSpPr>
              <p:spPr bwMode="auto">
                <a:xfrm rot="2037484">
                  <a:off x="864" y="1773"/>
                  <a:ext cx="336" cy="1200"/>
                </a:xfrm>
                <a:custGeom>
                  <a:avLst/>
                  <a:gdLst>
                    <a:gd name="T0" fmla="*/ 8750579 w 144"/>
                    <a:gd name="T1" fmla="*/ 0 h 672"/>
                    <a:gd name="T2" fmla="*/ 0 w 144"/>
                    <a:gd name="T3" fmla="*/ 360954 h 672"/>
                    <a:gd name="T4" fmla="*/ 8750579 w 144"/>
                    <a:gd name="T5" fmla="*/ 721393 h 672"/>
                    <a:gd name="T6" fmla="*/ 0 w 144"/>
                    <a:gd name="T7" fmla="*/ 991448 h 672"/>
                    <a:gd name="T8" fmla="*/ 8750579 w 144"/>
                    <a:gd name="T9" fmla="*/ 1261834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46" name="Freeform 9"/>
                <p:cNvSpPr>
                  <a:spLocks/>
                </p:cNvSpPr>
                <p:nvPr/>
              </p:nvSpPr>
              <p:spPr bwMode="auto">
                <a:xfrm rot="-1578320">
                  <a:off x="1536" y="2016"/>
                  <a:ext cx="480" cy="1056"/>
                </a:xfrm>
                <a:custGeom>
                  <a:avLst/>
                  <a:gdLst>
                    <a:gd name="T0" fmla="*/ 903168777 w 144"/>
                    <a:gd name="T1" fmla="*/ 0 h 672"/>
                    <a:gd name="T2" fmla="*/ 0 w 144"/>
                    <a:gd name="T3" fmla="*/ 68499 h 672"/>
                    <a:gd name="T4" fmla="*/ 903168777 w 144"/>
                    <a:gd name="T5" fmla="*/ 136787 h 672"/>
                    <a:gd name="T6" fmla="*/ 0 w 144"/>
                    <a:gd name="T7" fmla="*/ 188133 h 672"/>
                    <a:gd name="T8" fmla="*/ 903168777 w 144"/>
                    <a:gd name="T9" fmla="*/ 239398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4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304" y="2448"/>
                  <a:ext cx="257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chemeClr val="accent1"/>
                      </a:solidFill>
                      <a:latin typeface="Times New Roman" charset="0"/>
                    </a:rPr>
                    <a:t>C</a:t>
                  </a: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119848" name="Oval 11"/>
                <p:cNvSpPr>
                  <a:spLocks noChangeArrowheads="1"/>
                </p:cNvSpPr>
                <p:nvPr/>
              </p:nvSpPr>
              <p:spPr bwMode="auto">
                <a:xfrm>
                  <a:off x="2016" y="292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49" name="Oval 12"/>
                <p:cNvSpPr>
                  <a:spLocks noChangeArrowheads="1"/>
                </p:cNvSpPr>
                <p:nvPr/>
              </p:nvSpPr>
              <p:spPr bwMode="auto">
                <a:xfrm>
                  <a:off x="672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0" name="Oval 13"/>
                <p:cNvSpPr>
                  <a:spLocks noChangeArrowheads="1"/>
                </p:cNvSpPr>
                <p:nvPr/>
              </p:nvSpPr>
              <p:spPr bwMode="auto">
                <a:xfrm>
                  <a:off x="1152" y="268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1" name="Oval 14"/>
                <p:cNvSpPr>
                  <a:spLocks noChangeArrowheads="1"/>
                </p:cNvSpPr>
                <p:nvPr/>
              </p:nvSpPr>
              <p:spPr bwMode="auto">
                <a:xfrm>
                  <a:off x="1440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2" name="Oval 15"/>
                <p:cNvSpPr>
                  <a:spLocks noChangeArrowheads="1"/>
                </p:cNvSpPr>
                <p:nvPr/>
              </p:nvSpPr>
              <p:spPr bwMode="auto">
                <a:xfrm>
                  <a:off x="1536" y="2544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3" name="AutoShape 16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2304" cy="1728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4" name="Oval 17"/>
                <p:cNvSpPr>
                  <a:spLocks noChangeArrowheads="1"/>
                </p:cNvSpPr>
                <p:nvPr/>
              </p:nvSpPr>
              <p:spPr bwMode="auto">
                <a:xfrm>
                  <a:off x="336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5" name="Oval 18"/>
                <p:cNvSpPr>
                  <a:spLocks noChangeArrowheads="1"/>
                </p:cNvSpPr>
                <p:nvPr/>
              </p:nvSpPr>
              <p:spPr bwMode="auto">
                <a:xfrm>
                  <a:off x="76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6" name="Oval 19"/>
                <p:cNvSpPr>
                  <a:spLocks noChangeArrowheads="1"/>
                </p:cNvSpPr>
                <p:nvPr/>
              </p:nvSpPr>
              <p:spPr bwMode="auto">
                <a:xfrm>
                  <a:off x="124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7" name="Oval 20"/>
                <p:cNvSpPr>
                  <a:spLocks noChangeArrowheads="1"/>
                </p:cNvSpPr>
                <p:nvPr/>
              </p:nvSpPr>
              <p:spPr bwMode="auto">
                <a:xfrm>
                  <a:off x="2064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8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9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528" y="3216"/>
                  <a:ext cx="24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0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960" y="2928"/>
                  <a:ext cx="288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1" name="Line 24"/>
                <p:cNvSpPr>
                  <a:spLocks noChangeShapeType="1"/>
                </p:cNvSpPr>
                <p:nvPr/>
              </p:nvSpPr>
              <p:spPr bwMode="auto">
                <a:xfrm>
                  <a:off x="1728" y="2784"/>
                  <a:ext cx="384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2" name="Line 25"/>
                <p:cNvSpPr>
                  <a:spLocks noChangeShapeType="1"/>
                </p:cNvSpPr>
                <p:nvPr/>
              </p:nvSpPr>
              <p:spPr bwMode="auto">
                <a:xfrm>
                  <a:off x="2256" y="3120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3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1440" y="3216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4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614" y="3194"/>
                  <a:ext cx="2103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latin typeface="Times New Roman" charset="0"/>
                    </a:rPr>
                    <a:t> e       e       e           e        e</a:t>
                  </a:r>
                </a:p>
              </p:txBody>
            </p:sp>
            <p:sp>
              <p:nvSpPr>
                <p:cNvPr id="119865" name="Oval 28"/>
                <p:cNvSpPr>
                  <a:spLocks noChangeArrowheads="1"/>
                </p:cNvSpPr>
                <p:nvPr/>
              </p:nvSpPr>
              <p:spPr bwMode="auto">
                <a:xfrm>
                  <a:off x="192" y="3360"/>
                  <a:ext cx="2880" cy="576"/>
                </a:xfrm>
                <a:prstGeom prst="ellipse">
                  <a:avLst/>
                </a:prstGeom>
                <a:noFill/>
                <a:ln w="2857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66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776" y="1494"/>
                  <a:ext cx="781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FF0000"/>
                      </a:solidFill>
                      <a:latin typeface="Times New Roman" charset="0"/>
                    </a:rPr>
                    <a:t>bivalent</a:t>
                  </a:r>
                </a:p>
              </p:txBody>
            </p:sp>
          </p:grpSp>
        </p:grpSp>
        <p:sp>
          <p:nvSpPr>
            <p:cNvPr id="119841" name="Text Box 30"/>
            <p:cNvSpPr txBox="1">
              <a:spLocks noChangeArrowheads="1"/>
            </p:cNvSpPr>
            <p:nvPr/>
          </p:nvSpPr>
          <p:spPr bwMode="auto">
            <a:xfrm>
              <a:off x="3734" y="1995"/>
              <a:ext cx="1310" cy="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imes New Roman" charset="0"/>
                </a:rPr>
                <a:t> [don</a:t>
              </a:r>
              <a:r>
                <a:rPr lang="ja-JP" altLang="en-US">
                  <a:latin typeface="Times New Roman" charset="0"/>
                </a:rPr>
                <a:t>’</a:t>
              </a:r>
              <a:r>
                <a:rPr lang="en-US" altLang="ja-JP">
                  <a:latin typeface="Times New Roman" charset="0"/>
                </a:rPr>
                <a:t>t apply </a:t>
              </a:r>
            </a:p>
            <a:p>
              <a:r>
                <a:rPr lang="en-US">
                  <a:latin typeface="Times New Roman" charset="0"/>
                </a:rPr>
                <a:t>  event e=(p,m)]</a:t>
              </a:r>
            </a:p>
          </p:txBody>
        </p:sp>
      </p:grpSp>
      <p:sp>
        <p:nvSpPr>
          <p:cNvPr id="119812" name="Line 43"/>
          <p:cNvSpPr>
            <a:spLocks noChangeShapeType="1"/>
          </p:cNvSpPr>
          <p:nvPr/>
        </p:nvSpPr>
        <p:spPr bwMode="auto">
          <a:xfrm>
            <a:off x="4869061" y="2438400"/>
            <a:ext cx="162302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13" name="Oval 45"/>
          <p:cNvSpPr>
            <a:spLocks noChangeArrowheads="1"/>
          </p:cNvSpPr>
          <p:nvPr/>
        </p:nvSpPr>
        <p:spPr bwMode="auto">
          <a:xfrm>
            <a:off x="7682297" y="40640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C0</a:t>
            </a:r>
          </a:p>
        </p:txBody>
      </p:sp>
      <p:sp>
        <p:nvSpPr>
          <p:cNvPr id="119814" name="Oval 46"/>
          <p:cNvSpPr>
            <a:spLocks noChangeArrowheads="1"/>
          </p:cNvSpPr>
          <p:nvPr/>
        </p:nvSpPr>
        <p:spPr bwMode="auto">
          <a:xfrm>
            <a:off x="11469344" y="22758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D1</a:t>
            </a:r>
          </a:p>
        </p:txBody>
      </p:sp>
      <p:sp>
        <p:nvSpPr>
          <p:cNvPr id="119815" name="Oval 47"/>
          <p:cNvSpPr>
            <a:spLocks noChangeArrowheads="1"/>
          </p:cNvSpPr>
          <p:nvPr/>
        </p:nvSpPr>
        <p:spPr bwMode="auto">
          <a:xfrm>
            <a:off x="6708484" y="162560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D0</a:t>
            </a:r>
          </a:p>
        </p:txBody>
      </p:sp>
      <p:sp>
        <p:nvSpPr>
          <p:cNvPr id="119816" name="Oval 48"/>
          <p:cNvSpPr>
            <a:spLocks noChangeArrowheads="1"/>
          </p:cNvSpPr>
          <p:nvPr/>
        </p:nvSpPr>
        <p:spPr bwMode="auto">
          <a:xfrm>
            <a:off x="9629921" y="130048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C1</a:t>
            </a:r>
          </a:p>
        </p:txBody>
      </p:sp>
      <p:sp>
        <p:nvSpPr>
          <p:cNvPr id="119817" name="Line 49"/>
          <p:cNvSpPr>
            <a:spLocks noChangeShapeType="1"/>
          </p:cNvSpPr>
          <p:nvPr/>
        </p:nvSpPr>
        <p:spPr bwMode="auto">
          <a:xfrm flipH="1">
            <a:off x="7249491" y="812800"/>
            <a:ext cx="649208" cy="81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18" name="Line 51"/>
          <p:cNvSpPr>
            <a:spLocks noChangeShapeType="1"/>
          </p:cNvSpPr>
          <p:nvPr/>
        </p:nvSpPr>
        <p:spPr bwMode="auto">
          <a:xfrm>
            <a:off x="8331504" y="731520"/>
            <a:ext cx="1406618" cy="650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19" name="Line 52"/>
          <p:cNvSpPr>
            <a:spLocks noChangeShapeType="1"/>
          </p:cNvSpPr>
          <p:nvPr/>
        </p:nvSpPr>
        <p:spPr bwMode="auto">
          <a:xfrm>
            <a:off x="8439706" y="3413760"/>
            <a:ext cx="1514819" cy="7315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20" name="Text Box 53"/>
          <p:cNvSpPr txBox="1">
            <a:spLocks noChangeArrowheads="1"/>
          </p:cNvSpPr>
          <p:nvPr/>
        </p:nvSpPr>
        <p:spPr bwMode="auto">
          <a:xfrm>
            <a:off x="7249492" y="731521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9821" name="Text Box 56"/>
          <p:cNvSpPr txBox="1">
            <a:spLocks noChangeArrowheads="1"/>
          </p:cNvSpPr>
          <p:nvPr/>
        </p:nvSpPr>
        <p:spPr bwMode="auto">
          <a:xfrm>
            <a:off x="9088915" y="568961"/>
            <a:ext cx="55284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  <a:r>
              <a:rPr lang="ja-JP" altLang="en-US">
                <a:latin typeface="Times New Roman" charset="0"/>
              </a:rPr>
              <a:t>’</a:t>
            </a:r>
            <a:endParaRPr lang="en-US">
              <a:latin typeface="Times New Roman" charset="0"/>
            </a:endParaRPr>
          </a:p>
        </p:txBody>
      </p:sp>
      <p:sp>
        <p:nvSpPr>
          <p:cNvPr id="119822" name="Oval 57"/>
          <p:cNvSpPr>
            <a:spLocks noChangeArrowheads="1"/>
          </p:cNvSpPr>
          <p:nvPr/>
        </p:nvSpPr>
        <p:spPr bwMode="auto">
          <a:xfrm>
            <a:off x="7790498" y="3088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19823" name="Oval 58"/>
          <p:cNvSpPr>
            <a:spLocks noChangeArrowheads="1"/>
          </p:cNvSpPr>
          <p:nvPr/>
        </p:nvSpPr>
        <p:spPr bwMode="auto">
          <a:xfrm>
            <a:off x="6816686" y="43078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E0</a:t>
            </a:r>
          </a:p>
        </p:txBody>
      </p:sp>
      <p:sp>
        <p:nvSpPr>
          <p:cNvPr id="119824" name="Line 59"/>
          <p:cNvSpPr>
            <a:spLocks noChangeShapeType="1"/>
          </p:cNvSpPr>
          <p:nvPr/>
        </p:nvSpPr>
        <p:spPr bwMode="auto">
          <a:xfrm flipH="1">
            <a:off x="7249491" y="3495040"/>
            <a:ext cx="649208" cy="81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25" name="Text Box 60"/>
          <p:cNvSpPr txBox="1">
            <a:spLocks noChangeArrowheads="1"/>
          </p:cNvSpPr>
          <p:nvPr/>
        </p:nvSpPr>
        <p:spPr bwMode="auto">
          <a:xfrm>
            <a:off x="7249492" y="3413761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9826" name="Line 61"/>
          <p:cNvSpPr>
            <a:spLocks noChangeShapeType="1"/>
          </p:cNvSpPr>
          <p:nvPr/>
        </p:nvSpPr>
        <p:spPr bwMode="auto">
          <a:xfrm>
            <a:off x="8006901" y="812800"/>
            <a:ext cx="0" cy="2275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27" name="Line 62"/>
          <p:cNvSpPr>
            <a:spLocks noChangeShapeType="1"/>
          </p:cNvSpPr>
          <p:nvPr/>
        </p:nvSpPr>
        <p:spPr bwMode="auto">
          <a:xfrm>
            <a:off x="7033088" y="2032000"/>
            <a:ext cx="0" cy="2275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28" name="Text Box 63"/>
          <p:cNvSpPr txBox="1">
            <a:spLocks noChangeArrowheads="1"/>
          </p:cNvSpPr>
          <p:nvPr/>
        </p:nvSpPr>
        <p:spPr bwMode="auto">
          <a:xfrm>
            <a:off x="5842874" y="2844801"/>
            <a:ext cx="94628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sch. s</a:t>
            </a:r>
          </a:p>
        </p:txBody>
      </p:sp>
      <p:sp>
        <p:nvSpPr>
          <p:cNvPr id="119829" name="Text Box 64"/>
          <p:cNvSpPr txBox="1">
            <a:spLocks noChangeArrowheads="1"/>
          </p:cNvSpPr>
          <p:nvPr/>
        </p:nvSpPr>
        <p:spPr bwMode="auto">
          <a:xfrm>
            <a:off x="8006901" y="1788161"/>
            <a:ext cx="94628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sch. s</a:t>
            </a:r>
          </a:p>
        </p:txBody>
      </p:sp>
      <p:sp>
        <p:nvSpPr>
          <p:cNvPr id="119830" name="Line 65"/>
          <p:cNvSpPr>
            <a:spLocks noChangeShapeType="1"/>
          </p:cNvSpPr>
          <p:nvPr/>
        </p:nvSpPr>
        <p:spPr bwMode="auto">
          <a:xfrm>
            <a:off x="10279129" y="1625600"/>
            <a:ext cx="1406618" cy="650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31" name="Line 66"/>
          <p:cNvSpPr>
            <a:spLocks noChangeShapeType="1"/>
          </p:cNvSpPr>
          <p:nvPr/>
        </p:nvSpPr>
        <p:spPr bwMode="auto">
          <a:xfrm flipH="1">
            <a:off x="10495532" y="2682240"/>
            <a:ext cx="1190215" cy="1463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32" name="Oval 67"/>
          <p:cNvSpPr>
            <a:spLocks noChangeArrowheads="1"/>
          </p:cNvSpPr>
          <p:nvPr/>
        </p:nvSpPr>
        <p:spPr bwMode="auto">
          <a:xfrm>
            <a:off x="9954525" y="406400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E1</a:t>
            </a:r>
          </a:p>
        </p:txBody>
      </p:sp>
      <p:sp>
        <p:nvSpPr>
          <p:cNvPr id="119833" name="Text Box 68"/>
          <p:cNvSpPr txBox="1">
            <a:spLocks noChangeArrowheads="1"/>
          </p:cNvSpPr>
          <p:nvPr/>
        </p:nvSpPr>
        <p:spPr bwMode="auto">
          <a:xfrm>
            <a:off x="9920713" y="2926081"/>
            <a:ext cx="94628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sch. s</a:t>
            </a:r>
          </a:p>
        </p:txBody>
      </p:sp>
      <p:sp>
        <p:nvSpPr>
          <p:cNvPr id="119834" name="Text Box 69"/>
          <p:cNvSpPr txBox="1">
            <a:spLocks noChangeArrowheads="1"/>
          </p:cNvSpPr>
          <p:nvPr/>
        </p:nvSpPr>
        <p:spPr bwMode="auto">
          <a:xfrm>
            <a:off x="8331506" y="3820161"/>
            <a:ext cx="971384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(e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,e)</a:t>
            </a:r>
            <a:endParaRPr lang="en-US">
              <a:latin typeface="Times New Roman" charset="0"/>
            </a:endParaRPr>
          </a:p>
        </p:txBody>
      </p:sp>
      <p:sp>
        <p:nvSpPr>
          <p:cNvPr id="119835" name="Text Box 70"/>
          <p:cNvSpPr txBox="1">
            <a:spLocks noChangeArrowheads="1"/>
          </p:cNvSpPr>
          <p:nvPr/>
        </p:nvSpPr>
        <p:spPr bwMode="auto">
          <a:xfrm>
            <a:off x="10799850" y="1381761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9836" name="Text Box 71"/>
          <p:cNvSpPr txBox="1">
            <a:spLocks noChangeArrowheads="1"/>
          </p:cNvSpPr>
          <p:nvPr/>
        </p:nvSpPr>
        <p:spPr bwMode="auto">
          <a:xfrm>
            <a:off x="8223304" y="4876800"/>
            <a:ext cx="3211881" cy="1608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sch. s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 finite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 </a:t>
            </a:r>
            <a:r>
              <a:rPr lang="en-US" b="1">
                <a:latin typeface="Times New Roman" charset="0"/>
              </a:rPr>
              <a:t>deciding run</a:t>
            </a:r>
            <a:r>
              <a:rPr lang="en-US">
                <a:latin typeface="Times New Roman" charset="0"/>
              </a:rPr>
              <a:t> from C0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 </a:t>
            </a:r>
            <a:r>
              <a:rPr lang="en-US" i="1">
                <a:latin typeface="Times New Roman" charset="0"/>
              </a:rPr>
              <a:t>p takes no steps</a:t>
            </a:r>
          </a:p>
        </p:txBody>
      </p:sp>
      <p:sp>
        <p:nvSpPr>
          <p:cNvPr id="119837" name="Freeform 72"/>
          <p:cNvSpPr>
            <a:spLocks/>
          </p:cNvSpPr>
          <p:nvPr/>
        </p:nvSpPr>
        <p:spPr bwMode="auto">
          <a:xfrm>
            <a:off x="8439706" y="2275840"/>
            <a:ext cx="1406618" cy="2844800"/>
          </a:xfrm>
          <a:custGeom>
            <a:avLst/>
            <a:gdLst>
              <a:gd name="T0" fmla="*/ 0 w 624"/>
              <a:gd name="T1" fmla="*/ 0 h 1680"/>
              <a:gd name="T2" fmla="*/ 2147483647 w 624"/>
              <a:gd name="T3" fmla="*/ 2147483647 h 1680"/>
              <a:gd name="T4" fmla="*/ 2147483647 w 624"/>
              <a:gd name="T5" fmla="*/ 2147483647 h 1680"/>
              <a:gd name="T6" fmla="*/ 2147483647 w 624"/>
              <a:gd name="T7" fmla="*/ 2147483647 h 1680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1680"/>
              <a:gd name="T14" fmla="*/ 624 w 624"/>
              <a:gd name="T15" fmla="*/ 1680 h 16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1680">
                <a:moveTo>
                  <a:pt x="0" y="0"/>
                </a:moveTo>
                <a:cubicBezTo>
                  <a:pt x="216" y="280"/>
                  <a:pt x="432" y="560"/>
                  <a:pt x="528" y="816"/>
                </a:cubicBezTo>
                <a:cubicBezTo>
                  <a:pt x="624" y="1072"/>
                  <a:pt x="592" y="1392"/>
                  <a:pt x="576" y="1536"/>
                </a:cubicBezTo>
                <a:cubicBezTo>
                  <a:pt x="560" y="1680"/>
                  <a:pt x="496" y="1680"/>
                  <a:pt x="432" y="168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38" name="Text Box 73"/>
          <p:cNvSpPr txBox="1">
            <a:spLocks noChangeArrowheads="1"/>
          </p:cNvSpPr>
          <p:nvPr/>
        </p:nvSpPr>
        <p:spPr bwMode="auto">
          <a:xfrm>
            <a:off x="4452036" y="6646899"/>
            <a:ext cx="3865944" cy="6118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100">
                <a:latin typeface="Times New Roman" charset="0"/>
              </a:rPr>
              <a:t>But A is then bivalent!</a:t>
            </a:r>
          </a:p>
        </p:txBody>
      </p:sp>
      <p:sp>
        <p:nvSpPr>
          <p:cNvPr id="119839" name="Line 74"/>
          <p:cNvSpPr>
            <a:spLocks noChangeShapeType="1"/>
          </p:cNvSpPr>
          <p:nvPr/>
        </p:nvSpPr>
        <p:spPr bwMode="auto">
          <a:xfrm flipH="1">
            <a:off x="1994963" y="5271912"/>
            <a:ext cx="216403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60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9453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787047" y="447041"/>
            <a:ext cx="8656109" cy="10701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en-US" sz="3000" b="1" ker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rPr>
              <a:t>Starting from a bivalent config., there is always another bivalent config. that is reachable</a:t>
            </a:r>
            <a:endParaRPr lang="en-US" altLang="en-US" sz="3000" b="1" kern="0" dirty="0">
              <a:solidFill>
                <a:schemeClr val="bg1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1917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007" y="2032001"/>
            <a:ext cx="8439706" cy="482712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Lemma 2: There exists an initial configuration that is bivalent</a:t>
            </a:r>
          </a:p>
          <a:p>
            <a:pPr eaLnBrk="1" hangingPunct="1"/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Lemma 3: Starting from a bivalent config., there is always another bivalent config. that is reachable</a:t>
            </a:r>
          </a:p>
          <a:p>
            <a:pPr eaLnBrk="1" hangingPunct="1"/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Theorem (Impossibility of Consensus): </a:t>
            </a:r>
            <a:r>
              <a:rPr lang="en-US" sz="280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There is always a run of events in an asynchronous distributed system such that the group of processes never reach consensus (i.e., stays bivalent all the time)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Putting it all Together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7741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Optional Exercises/Questions to Test your Own Knowledge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49208" y="2235200"/>
            <a:ext cx="11634073" cy="457676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Is the consensus problem the same as majority voting? If not, what are the differences?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a trivial solution to consensus?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Why is consensus solvable for synchronous systems?.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. A synchronous consensus algorithm with N=5 processes has only 2 rounds, but can have up to 2 failures. Show how this algorithm fails to solve consensus.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Why does the FLP proof treat the network as a giant “buffer”?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a commutative schedule?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the lattice of states and why is it important in the FLP proof?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does FLP show that given a bivalent state, one can reach another bivalent state?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 FLP’s last lemma, why is it ok to prevent process p from taking any steps for a while, or event e from occurring for a while?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2130881" y="6477000"/>
            <a:ext cx="533400" cy="5334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114CECF8-010E-F041-9C75-EBE094CC61E3}" type="slidenum">
              <a:rPr lang="en-US"/>
              <a:pPr algn="r"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586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032000"/>
            <a:ext cx="6924887" cy="509354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group of servers attempting: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sure that all of them receive the same updates in the same order as each other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keep their own local lists where they know about each other, and when anyone leaves or fails, everyone is updated simultaneously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 a leader among them, and let everyone in the group know about it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mutually exclusive (one process at a time only) access to a critical resource like a file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is common to all of these?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777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923627"/>
            <a:ext cx="7682296" cy="5960533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itchFamily="18" charset="0"/>
                <a:ea typeface="ＭＳ Ｐゴシック" pitchFamily="34" charset="-128"/>
              </a:rPr>
              <a:t>Consensus Problem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itchFamily="18" charset="0"/>
                <a:ea typeface="ＭＳ Ｐゴシック" pitchFamily="34" charset="-128"/>
              </a:rPr>
              <a:t>Agreement in distributed systems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itchFamily="18" charset="0"/>
                <a:ea typeface="ＭＳ Ｐゴシック" pitchFamily="34" charset="-128"/>
              </a:rPr>
              <a:t>Solution exists in synchronous system model (e.g., supercomputer)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itchFamily="18" charset="0"/>
                <a:ea typeface="ＭＳ Ｐゴシック" pitchFamily="34" charset="-128"/>
              </a:rPr>
              <a:t>Impossible to solve in an asynchronous system (e.g., Internet, Web)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altLang="en-US" sz="2800" dirty="0">
                <a:latin typeface="Times New Roman" pitchFamily="18" charset="0"/>
                <a:ea typeface="ＭＳ Ｐゴシック" pitchFamily="34" charset="-128"/>
              </a:rPr>
              <a:t>Key idea: with even one (adversarial) crash-stop process failure, there are always sequences of events for the system to decide any which way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altLang="en-US" sz="2800" dirty="0">
                <a:latin typeface="Times New Roman" pitchFamily="18" charset="0"/>
                <a:ea typeface="ＭＳ Ｐゴシック" pitchFamily="34" charset="-128"/>
              </a:rPr>
              <a:t>Holds true regardless of whatever algorithm you choose!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itchFamily="18" charset="0"/>
                <a:ea typeface="ＭＳ Ｐゴシック" pitchFamily="34" charset="-128"/>
              </a:rPr>
              <a:t>FLP impossibility proof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itchFamily="18" charset="0"/>
                <a:ea typeface="ＭＳ Ｐゴシック" pitchFamily="34" charset="-128"/>
              </a:rPr>
              <a:t>One of the most fundamental results in distributed systems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Summary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469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>
            <a:extLst>
              <a:ext uri="{FF2B5EF4-FFF2-40B4-BE49-F238E27FC236}">
                <a16:creationId xmlns:a16="http://schemas.microsoft.com/office/drawing/2014/main" id="{B71A0DA8-249F-80DA-DF85-9BC51BD6B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611" y="2467385"/>
            <a:ext cx="11036538" cy="121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890" tIns="63444" rIns="126890" bIns="63444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6106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altLang="en-US" sz="6106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altLang="en-US" sz="6106" dirty="0">
                <a:solidFill>
                  <a:schemeClr val="tx2"/>
                </a:solidFill>
              </a:rPr>
              <a:t>Fall 2022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5DA22E89-FCC9-6324-B2F7-AA1110BC5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7624" y="4820765"/>
            <a:ext cx="9088914" cy="1866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890" tIns="63444" rIns="126890" bIns="63444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834"/>
              <a:t>Indranil Gupta (Indy)</a:t>
            </a:r>
          </a:p>
          <a:p>
            <a:pPr algn="ctr">
              <a:spcBef>
                <a:spcPct val="20000"/>
              </a:spcBef>
            </a:pPr>
            <a:r>
              <a:rPr lang="en-US" altLang="en-US" sz="3834" i="1"/>
              <a:t>Lecture 13-B: Paxos</a:t>
            </a:r>
            <a:endParaRPr lang="en-US" altLang="en-US" sz="3834" i="1">
              <a:solidFill>
                <a:srgbClr val="17375E"/>
              </a:solidFill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4F3AD1C-80A1-3EAA-F522-20C5BD1FE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8122" y="6637646"/>
            <a:ext cx="3167855" cy="660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692"/>
              <a:t>All slides © IG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>
            <a:extLst>
              <a:ext uri="{FF2B5EF4-FFF2-40B4-BE49-F238E27FC236}">
                <a16:creationId xmlns:a16="http://schemas.microsoft.com/office/drawing/2014/main" id="{F237048F-A99D-CF27-F017-BF6BB215C8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49208" y="1709975"/>
            <a:ext cx="8439706" cy="54912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842" tIns="64921" rIns="129842" bIns="64921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en-US" sz="2840">
                <a:latin typeface="Times New Roman" panose="02020603050405020304" pitchFamily="18" charset="0"/>
                <a:ea typeface="ＭＳ Ｐゴシック" panose="020B0600070205080204" pitchFamily="34" charset="-128"/>
              </a:rPr>
              <a:t>Formal problem statement</a:t>
            </a:r>
          </a:p>
          <a:p>
            <a:pPr marL="0" indent="0">
              <a:lnSpc>
                <a:spcPct val="120000"/>
              </a:lnSpc>
            </a:pPr>
            <a:r>
              <a:rPr lang="en-US" altLang="en-US" sz="2840">
                <a:latin typeface="Times New Roman" panose="02020603050405020304" pitchFamily="18" charset="0"/>
                <a:ea typeface="ＭＳ Ｐゴシック" panose="020B0600070205080204" pitchFamily="34" charset="-128"/>
              </a:rPr>
              <a:t>N processes</a:t>
            </a:r>
          </a:p>
          <a:p>
            <a:pPr marL="0" indent="0">
              <a:lnSpc>
                <a:spcPct val="120000"/>
              </a:lnSpc>
            </a:pPr>
            <a:r>
              <a:rPr lang="en-US" altLang="en-US" sz="284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Each process p has </a:t>
            </a:r>
          </a:p>
          <a:p>
            <a:pPr marL="649224" lvl="1" indent="0">
              <a:lnSpc>
                <a:spcPct val="120000"/>
              </a:lnSpc>
              <a:buNone/>
            </a:pPr>
            <a:r>
              <a:rPr lang="en-US" altLang="en-US" sz="2556">
                <a:latin typeface="Times New Roman" panose="02020603050405020304" pitchFamily="18" charset="0"/>
                <a:ea typeface="ＭＳ Ｐゴシック" panose="020B0600070205080204" pitchFamily="34" charset="-128"/>
              </a:rPr>
              <a:t>input variable xp : initially either 0 or 1</a:t>
            </a:r>
          </a:p>
          <a:p>
            <a:pPr marL="649224" lvl="1" indent="0">
              <a:lnSpc>
                <a:spcPct val="120000"/>
              </a:lnSpc>
              <a:buNone/>
            </a:pPr>
            <a:r>
              <a:rPr lang="en-US" altLang="en-US" sz="2556">
                <a:latin typeface="Times New Roman" panose="02020603050405020304" pitchFamily="18" charset="0"/>
                <a:ea typeface="ＭＳ Ｐゴシック" panose="020B0600070205080204" pitchFamily="34" charset="-128"/>
              </a:rPr>
              <a:t>output variable yp : initially b (can be changed only once)</a:t>
            </a:r>
          </a:p>
          <a:p>
            <a:pPr marL="0" indent="0">
              <a:lnSpc>
                <a:spcPct val="120000"/>
              </a:lnSpc>
            </a:pPr>
            <a:r>
              <a:rPr lang="en-US" altLang="en-US" sz="2840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Consensus problem</a:t>
            </a:r>
            <a:r>
              <a:rPr lang="en-US" altLang="en-US" sz="2840">
                <a:latin typeface="Times New Roman" panose="02020603050405020304" pitchFamily="18" charset="0"/>
                <a:ea typeface="ＭＳ Ｐゴシック" panose="020B0600070205080204" pitchFamily="34" charset="-128"/>
              </a:rPr>
              <a:t>: design a protocol so that at the end, either:</a:t>
            </a:r>
          </a:p>
          <a:p>
            <a:pPr marL="649224" lvl="1" indent="0">
              <a:lnSpc>
                <a:spcPct val="120000"/>
              </a:lnSpc>
              <a:buFontTx/>
              <a:buAutoNum type="arabicPeriod"/>
            </a:pPr>
            <a:r>
              <a:rPr lang="en-US" altLang="en-US" sz="2556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All processes set their output variables to 0 (all-0’s)</a:t>
            </a:r>
          </a:p>
          <a:p>
            <a:pPr marL="649224" lvl="1" indent="0">
              <a:lnSpc>
                <a:spcPct val="120000"/>
              </a:lnSpc>
              <a:buFontTx/>
              <a:buAutoNum type="arabicPeriod"/>
            </a:pPr>
            <a:r>
              <a:rPr lang="en-US" altLang="en-US" sz="2556">
                <a:latin typeface="Times New Roman" panose="02020603050405020304" pitchFamily="18" charset="0"/>
                <a:ea typeface="ＭＳ Ｐゴシック" panose="020B0600070205080204" pitchFamily="34" charset="-128"/>
              </a:rPr>
              <a:t> Or All processes set their output variables to 1 (all-1’s)</a:t>
            </a:r>
          </a:p>
          <a:p>
            <a:pPr marL="649224" lvl="1" indent="0">
              <a:lnSpc>
                <a:spcPct val="120000"/>
              </a:lnSpc>
              <a:buNone/>
            </a:pPr>
            <a:r>
              <a:rPr lang="en-US" altLang="en-US" sz="2556">
                <a:latin typeface="Times New Roman" panose="02020603050405020304" pitchFamily="18" charset="0"/>
                <a:ea typeface="ＭＳ Ｐゴシック" panose="020B0600070205080204" pitchFamily="34" charset="-128"/>
              </a:rPr>
              <a:t>	</a:t>
            </a:r>
            <a:endParaRPr lang="en-US" altLang="en-US" sz="2272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" name="Rectangle 1026">
            <a:extLst>
              <a:ext uri="{FF2B5EF4-FFF2-40B4-BE49-F238E27FC236}">
                <a16:creationId xmlns:a16="http://schemas.microsoft.com/office/drawing/2014/main" id="{56B829AA-CD90-CCA6-3FCC-96AEE3B02583}"/>
              </a:ext>
            </a:extLst>
          </p:cNvPr>
          <p:cNvSpPr txBox="1">
            <a:spLocks noChangeArrowheads="1"/>
          </p:cNvSpPr>
          <p:nvPr/>
        </p:nvSpPr>
        <p:spPr>
          <a:xfrm>
            <a:off x="757409" y="411559"/>
            <a:ext cx="11685746" cy="121726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68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is Consensus?</a:t>
            </a:r>
          </a:p>
        </p:txBody>
      </p:sp>
      <p:sp>
        <p:nvSpPr>
          <p:cNvPr id="19459" name="Slide Number Placeholder 1">
            <a:extLst>
              <a:ext uri="{FF2B5EF4-FFF2-40B4-BE49-F238E27FC236}">
                <a16:creationId xmlns:a16="http://schemas.microsoft.com/office/drawing/2014/main" id="{013F12CD-E35C-A02B-AE9B-5500040F75AF}"/>
              </a:ext>
            </a:extLst>
          </p:cNvPr>
          <p:cNvSpPr txBox="1">
            <a:spLocks/>
          </p:cNvSpPr>
          <p:nvPr/>
        </p:nvSpPr>
        <p:spPr bwMode="auto">
          <a:xfrm>
            <a:off x="11361142" y="6470835"/>
            <a:ext cx="1406618" cy="64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B04FF4D8-06A5-2340-B4D0-64A9E0E862B9}" type="slidenum">
              <a:rPr lang="en-US" altLang="en-US" sz="3692">
                <a:latin typeface="Calibri" panose="020F0502020204030204" pitchFamily="34" charset="0"/>
              </a:rPr>
              <a:pPr algn="ctr" eaLnBrk="1" hangingPunct="1"/>
              <a:t>42</a:t>
            </a:fld>
            <a:endParaRPr lang="en-US" altLang="en-US" sz="3692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2">
            <a:extLst>
              <a:ext uri="{FF2B5EF4-FFF2-40B4-BE49-F238E27FC236}">
                <a16:creationId xmlns:a16="http://schemas.microsoft.com/office/drawing/2014/main" id="{282D0B23-F733-1127-CBC0-3F6A5E062711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57409" y="1926378"/>
            <a:ext cx="8764310" cy="5193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842" tIns="64921" rIns="129842" bIns="64921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r>
              <a:rPr lang="en-US" altLang="en-US" sz="284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Every process contributes a value</a:t>
            </a:r>
          </a:p>
          <a:p>
            <a:r>
              <a:rPr lang="en-US" altLang="en-US" sz="2840" i="1">
                <a:solidFill>
                  <a:srgbClr val="CC66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Goal is to have all processes decide same (some) value</a:t>
            </a:r>
          </a:p>
          <a:p>
            <a:pPr lvl="1"/>
            <a:r>
              <a:rPr lang="en-US" altLang="en-US" sz="2272">
                <a:latin typeface="Times New Roman" panose="02020603050405020304" pitchFamily="18" charset="0"/>
                <a:ea typeface="ＭＳ Ｐゴシック" panose="020B0600070205080204" pitchFamily="34" charset="-128"/>
              </a:rPr>
              <a:t>Decision once made can’t be changed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84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There might be other constraints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556">
                <a:latin typeface="Times New Roman" panose="02020603050405020304" pitchFamily="18" charset="0"/>
                <a:ea typeface="ＭＳ Ｐゴシック" panose="020B0600070205080204" pitchFamily="34" charset="-128"/>
              </a:rPr>
              <a:t>Validity = if everyone proposes same value, then that’s what’s decided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556">
                <a:latin typeface="Times New Roman" panose="02020603050405020304" pitchFamily="18" charset="0"/>
                <a:ea typeface="ＭＳ Ｐゴシック" panose="020B0600070205080204" pitchFamily="34" charset="-128"/>
              </a:rPr>
              <a:t>Integrity = decided value must have been proposed by some process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556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Non-triviality = there is at least one initial system state that leads to each of the all-0’s or all-1’s outcomes</a:t>
            </a:r>
            <a:endParaRPr lang="en-US" altLang="en-US" sz="284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en-US" sz="2840" i="1">
                <a:solidFill>
                  <a:srgbClr val="CC66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4" name="Rectangle 1026">
            <a:extLst>
              <a:ext uri="{FF2B5EF4-FFF2-40B4-BE49-F238E27FC236}">
                <a16:creationId xmlns:a16="http://schemas.microsoft.com/office/drawing/2014/main" id="{3C6A6E7C-8DBE-0DB5-B67C-BCF364E426FC}"/>
              </a:ext>
            </a:extLst>
          </p:cNvPr>
          <p:cNvSpPr txBox="1">
            <a:spLocks noChangeArrowheads="1"/>
          </p:cNvSpPr>
          <p:nvPr/>
        </p:nvSpPr>
        <p:spPr>
          <a:xfrm>
            <a:off x="757409" y="411559"/>
            <a:ext cx="11685746" cy="121726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68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is Consensus? (2)</a:t>
            </a:r>
          </a:p>
        </p:txBody>
      </p:sp>
      <p:sp>
        <p:nvSpPr>
          <p:cNvPr id="21507" name="Slide Number Placeholder 1">
            <a:extLst>
              <a:ext uri="{FF2B5EF4-FFF2-40B4-BE49-F238E27FC236}">
                <a16:creationId xmlns:a16="http://schemas.microsoft.com/office/drawing/2014/main" id="{F1302267-325E-27E7-E643-B4F80168E3FB}"/>
              </a:ext>
            </a:extLst>
          </p:cNvPr>
          <p:cNvSpPr txBox="1">
            <a:spLocks/>
          </p:cNvSpPr>
          <p:nvPr/>
        </p:nvSpPr>
        <p:spPr bwMode="auto">
          <a:xfrm>
            <a:off x="11361142" y="6470835"/>
            <a:ext cx="1406618" cy="64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328668AA-9EED-0941-8E5B-BA80F0886CB0}" type="slidenum">
              <a:rPr lang="en-US" altLang="en-US" sz="3692">
                <a:latin typeface="Calibri" panose="020F0502020204030204" pitchFamily="34" charset="0"/>
              </a:rPr>
              <a:pPr algn="ctr" eaLnBrk="1" hangingPunct="1"/>
              <a:t>43</a:t>
            </a:fld>
            <a:endParaRPr lang="en-US" altLang="en-US" sz="3692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DE3862EC-881D-BEAB-9BAB-0D30C1AB62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49208" y="1926378"/>
            <a:ext cx="7682296" cy="5085464"/>
          </a:xfrm>
        </p:spPr>
        <p:txBody>
          <a:bodyPr vert="horz" wrap="square" lIns="129842" tIns="64921" rIns="129842" bIns="64921" numCol="1" rtlCol="0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865632" indent="-865632">
              <a:lnSpc>
                <a:spcPct val="120000"/>
              </a:lnSpc>
              <a:defRPr/>
            </a:pPr>
            <a:r>
              <a:rPr lang="en-US" altLang="en-US" sz="3976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Many problems in distributed systems are </a:t>
            </a:r>
            <a:r>
              <a:rPr lang="en-US" altLang="en-US" sz="3976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equivalent to </a:t>
            </a:r>
            <a:r>
              <a:rPr lang="en-US" altLang="en-US" sz="3976" i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(or harder than)</a:t>
            </a:r>
            <a:r>
              <a:rPr lang="en-US" altLang="en-US" sz="3976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3976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consensus!</a:t>
            </a:r>
          </a:p>
          <a:p>
            <a:pPr marL="1406652" lvl="1" indent="-757428">
              <a:lnSpc>
                <a:spcPct val="120000"/>
              </a:lnSpc>
              <a:defRPr/>
            </a:pPr>
            <a:r>
              <a:rPr lang="en-US" altLang="en-US" sz="3408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Perfect Failure Detection</a:t>
            </a:r>
          </a:p>
          <a:p>
            <a:pPr marL="1406652" lvl="1" indent="-757428">
              <a:lnSpc>
                <a:spcPct val="120000"/>
              </a:lnSpc>
              <a:defRPr/>
            </a:pPr>
            <a:r>
              <a:rPr lang="en-US" altLang="en-US" sz="3408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Leader election (select exactly one leader, and every alive process knows about it)</a:t>
            </a:r>
          </a:p>
          <a:p>
            <a:pPr marL="1406652" lvl="1" indent="-757428">
              <a:lnSpc>
                <a:spcPct val="120000"/>
              </a:lnSpc>
              <a:defRPr/>
            </a:pPr>
            <a:r>
              <a:rPr lang="en-US" altLang="en-US" sz="3408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Agreement (harder than consensus)</a:t>
            </a:r>
          </a:p>
          <a:p>
            <a:pPr marL="865632" indent="-865632">
              <a:lnSpc>
                <a:spcPct val="120000"/>
              </a:lnSpc>
              <a:defRPr/>
            </a:pPr>
            <a:endParaRPr lang="en-US" altLang="en-US" sz="3408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865632" indent="-865632">
              <a:lnSpc>
                <a:spcPct val="120000"/>
              </a:lnSpc>
              <a:defRPr/>
            </a:pPr>
            <a:r>
              <a:rPr lang="en-US" altLang="en-US" sz="3976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So consensus is a very important problem, and solving it would be really useful!</a:t>
            </a:r>
          </a:p>
          <a:p>
            <a:pPr marL="865632" indent="-865632">
              <a:lnSpc>
                <a:spcPct val="120000"/>
              </a:lnSpc>
              <a:defRPr/>
            </a:pPr>
            <a:endParaRPr lang="en-US" altLang="en-US" sz="3976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865632" indent="-865632">
              <a:lnSpc>
                <a:spcPct val="120000"/>
              </a:lnSpc>
              <a:defRPr/>
            </a:pPr>
            <a:r>
              <a:rPr lang="en-US" altLang="en-US" sz="3976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Consensus is </a:t>
            </a:r>
          </a:p>
          <a:p>
            <a:pPr marL="1433703" lvl="1" indent="-865632">
              <a:lnSpc>
                <a:spcPct val="120000"/>
              </a:lnSpc>
              <a:defRPr/>
            </a:pPr>
            <a:r>
              <a:rPr lang="en-US" altLang="en-US" sz="3408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Possible to solve in synchronous systems</a:t>
            </a:r>
          </a:p>
          <a:p>
            <a:pPr marL="1433703" lvl="1" indent="-865632">
              <a:lnSpc>
                <a:spcPct val="120000"/>
              </a:lnSpc>
              <a:defRPr/>
            </a:pPr>
            <a:r>
              <a:rPr lang="en-US" altLang="en-US" sz="3408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Impossible to solve in asynchronous systems</a:t>
            </a:r>
          </a:p>
        </p:txBody>
      </p:sp>
      <p:sp>
        <p:nvSpPr>
          <p:cNvPr id="4" name="Rectangle 1026">
            <a:extLst>
              <a:ext uri="{FF2B5EF4-FFF2-40B4-BE49-F238E27FC236}">
                <a16:creationId xmlns:a16="http://schemas.microsoft.com/office/drawing/2014/main" id="{496A3318-6A48-0CFA-F3D7-E82ED19A92B9}"/>
              </a:ext>
            </a:extLst>
          </p:cNvPr>
          <p:cNvSpPr txBox="1">
            <a:spLocks noChangeArrowheads="1"/>
          </p:cNvSpPr>
          <p:nvPr/>
        </p:nvSpPr>
        <p:spPr>
          <a:xfrm>
            <a:off x="757409" y="411559"/>
            <a:ext cx="11685746" cy="121726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68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Why is it Important?</a:t>
            </a:r>
          </a:p>
        </p:txBody>
      </p:sp>
      <p:sp>
        <p:nvSpPr>
          <p:cNvPr id="23555" name="Slide Number Placeholder 1">
            <a:extLst>
              <a:ext uri="{FF2B5EF4-FFF2-40B4-BE49-F238E27FC236}">
                <a16:creationId xmlns:a16="http://schemas.microsoft.com/office/drawing/2014/main" id="{6E06A7E3-9902-8578-2DF5-83BE2B9BCE7D}"/>
              </a:ext>
            </a:extLst>
          </p:cNvPr>
          <p:cNvSpPr txBox="1">
            <a:spLocks/>
          </p:cNvSpPr>
          <p:nvPr/>
        </p:nvSpPr>
        <p:spPr bwMode="auto">
          <a:xfrm>
            <a:off x="11361142" y="6470835"/>
            <a:ext cx="1406618" cy="64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B7052127-9E56-A04C-8778-C6E28A39A089}" type="slidenum">
              <a:rPr lang="en-US" altLang="en-US" sz="3692">
                <a:latin typeface="Calibri" panose="020F0502020204030204" pitchFamily="34" charset="0"/>
              </a:rPr>
              <a:pPr algn="ctr" eaLnBrk="1" hangingPunct="1"/>
              <a:t>44</a:t>
            </a:fld>
            <a:endParaRPr lang="en-US" altLang="en-US" sz="3692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>
            <a:extLst>
              <a:ext uri="{FF2B5EF4-FFF2-40B4-BE49-F238E27FC236}">
                <a16:creationId xmlns:a16="http://schemas.microsoft.com/office/drawing/2014/main" id="{33D25795-E970-4830-77DD-7B2D01F179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32805" y="2034580"/>
            <a:ext cx="8439706" cy="486906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842" tIns="64921" rIns="129842" bIns="64921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en-US" sz="2556">
                <a:latin typeface="Times New Roman" panose="02020603050405020304" pitchFamily="18" charset="0"/>
                <a:ea typeface="ＭＳ Ｐゴシック" panose="020B0600070205080204" pitchFamily="34" charset="-128"/>
              </a:rPr>
              <a:t>Yes, we can!</a:t>
            </a:r>
          </a:p>
          <a:p>
            <a:pPr>
              <a:lnSpc>
                <a:spcPct val="120000"/>
              </a:lnSpc>
            </a:pPr>
            <a:r>
              <a:rPr lang="en-US" altLang="en-US" sz="2556">
                <a:latin typeface="Times New Roman" panose="02020603050405020304" pitchFamily="18" charset="0"/>
                <a:ea typeface="ＭＳ Ｐゴシック" panose="020B0600070205080204" pitchFamily="34" charset="-128"/>
              </a:rPr>
              <a:t>(Whut?)</a:t>
            </a:r>
            <a:endParaRPr lang="en-US" altLang="en-US" sz="2272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5602" name="Rectangle 1026">
            <a:extLst>
              <a:ext uri="{FF2B5EF4-FFF2-40B4-BE49-F238E27FC236}">
                <a16:creationId xmlns:a16="http://schemas.microsoft.com/office/drawing/2014/main" id="{91470ACA-0D8A-6A7F-74B6-71FC1953B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409" y="411559"/>
            <a:ext cx="11685746" cy="1109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680">
                <a:solidFill>
                  <a:schemeClr val="bg1"/>
                </a:solidFill>
                <a:latin typeface="Whitney-BlackSC" pitchFamily="1" charset="0"/>
              </a:rPr>
              <a:t>Can’t we just solve Consensus?</a:t>
            </a:r>
          </a:p>
        </p:txBody>
      </p:sp>
      <p:sp>
        <p:nvSpPr>
          <p:cNvPr id="25603" name="Slide Number Placeholder 1">
            <a:extLst>
              <a:ext uri="{FF2B5EF4-FFF2-40B4-BE49-F238E27FC236}">
                <a16:creationId xmlns:a16="http://schemas.microsoft.com/office/drawing/2014/main" id="{7BC9C106-5EE3-2F83-956C-03ACE1F7A19B}"/>
              </a:ext>
            </a:extLst>
          </p:cNvPr>
          <p:cNvSpPr txBox="1">
            <a:spLocks/>
          </p:cNvSpPr>
          <p:nvPr/>
        </p:nvSpPr>
        <p:spPr bwMode="auto">
          <a:xfrm>
            <a:off x="11361142" y="6470835"/>
            <a:ext cx="1406618" cy="64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B1770714-5A69-CB47-9C50-941993EEEB89}" type="slidenum">
              <a:rPr lang="en-US" altLang="en-US" sz="3692">
                <a:latin typeface="Calibri" panose="020F0502020204030204" pitchFamily="34" charset="0"/>
              </a:rPr>
              <a:pPr algn="ctr" eaLnBrk="1" hangingPunct="1"/>
              <a:t>45</a:t>
            </a:fld>
            <a:endParaRPr lang="en-US" altLang="en-US" sz="3692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>
            <a:extLst>
              <a:ext uri="{FF2B5EF4-FFF2-40B4-BE49-F238E27FC236}">
                <a16:creationId xmlns:a16="http://schemas.microsoft.com/office/drawing/2014/main" id="{245B7655-65F1-D6AB-1174-5D79C0A939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32805" y="1430784"/>
            <a:ext cx="8006900" cy="527481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842" tIns="64921" rIns="129842" bIns="64921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indent="0">
              <a:buNone/>
            </a:pPr>
            <a:endParaRPr lang="en-US" altLang="en-US" sz="3408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0" indent="0"/>
            <a:r>
              <a:rPr lang="en-US" altLang="en-US" sz="3408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Paxos</a:t>
            </a:r>
            <a:r>
              <a:rPr lang="en-US" altLang="en-US" sz="3408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algorithm</a:t>
            </a:r>
          </a:p>
          <a:p>
            <a:pPr lvl="1"/>
            <a:r>
              <a:rPr lang="en-US" altLang="en-US" sz="284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Most popular “consensus-solving” algorithm</a:t>
            </a:r>
          </a:p>
          <a:p>
            <a:pPr lvl="1"/>
            <a:r>
              <a:rPr lang="en-US" altLang="en-US" sz="284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Does not solve consensus problem (which would be impossible, because we already proved that)</a:t>
            </a:r>
          </a:p>
          <a:p>
            <a:pPr lvl="1"/>
            <a:r>
              <a:rPr lang="en-US" altLang="en-US" sz="284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But provides </a:t>
            </a:r>
            <a:r>
              <a:rPr lang="en-US" altLang="en-US" sz="2840" u="sng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safety</a:t>
            </a:r>
            <a:r>
              <a:rPr lang="en-US" altLang="en-US" sz="284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and </a:t>
            </a:r>
            <a:r>
              <a:rPr lang="en-US" altLang="en-US" sz="2840" u="sng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eventual liveness</a:t>
            </a:r>
          </a:p>
          <a:p>
            <a:pPr lvl="1"/>
            <a:r>
              <a:rPr lang="en-US" altLang="en-US" sz="284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 lot of systems use it</a:t>
            </a:r>
          </a:p>
          <a:p>
            <a:pPr lvl="2"/>
            <a:r>
              <a:rPr lang="en-US" altLang="en-US" sz="2556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Zookeeper (Yahoo!), Google Chubby, and many other companies</a:t>
            </a:r>
          </a:p>
          <a:p>
            <a:pPr lvl="2"/>
            <a:endParaRPr lang="en-US" altLang="en-US" sz="2556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marL="0" indent="0"/>
            <a:r>
              <a:rPr lang="en-US" altLang="en-US" sz="3408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Paxos</a:t>
            </a:r>
            <a:r>
              <a:rPr lang="en-US" altLang="en-US" sz="3408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invented by? (take a guess)</a:t>
            </a:r>
          </a:p>
        </p:txBody>
      </p:sp>
      <p:sp>
        <p:nvSpPr>
          <p:cNvPr id="4" name="Rectangle 1026">
            <a:extLst>
              <a:ext uri="{FF2B5EF4-FFF2-40B4-BE49-F238E27FC236}">
                <a16:creationId xmlns:a16="http://schemas.microsoft.com/office/drawing/2014/main" id="{45F32754-6ECF-5260-3A72-F4C52997EB2E}"/>
              </a:ext>
            </a:extLst>
          </p:cNvPr>
          <p:cNvSpPr txBox="1">
            <a:spLocks noChangeArrowheads="1"/>
          </p:cNvSpPr>
          <p:nvPr/>
        </p:nvSpPr>
        <p:spPr>
          <a:xfrm>
            <a:off x="757409" y="411559"/>
            <a:ext cx="11685746" cy="110906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396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Yes we Can!</a:t>
            </a:r>
          </a:p>
        </p:txBody>
      </p:sp>
      <p:sp>
        <p:nvSpPr>
          <p:cNvPr id="27651" name="Slide Number Placeholder 1">
            <a:extLst>
              <a:ext uri="{FF2B5EF4-FFF2-40B4-BE49-F238E27FC236}">
                <a16:creationId xmlns:a16="http://schemas.microsoft.com/office/drawing/2014/main" id="{B8DF9342-7932-129B-7F7D-0EE359ECD57F}"/>
              </a:ext>
            </a:extLst>
          </p:cNvPr>
          <p:cNvSpPr txBox="1">
            <a:spLocks/>
          </p:cNvSpPr>
          <p:nvPr/>
        </p:nvSpPr>
        <p:spPr bwMode="auto">
          <a:xfrm>
            <a:off x="11361142" y="6470835"/>
            <a:ext cx="1406618" cy="64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C0A1EBAC-2AF9-724B-8022-50879302F36E}" type="slidenum">
              <a:rPr lang="en-US" altLang="en-US" sz="3692">
                <a:latin typeface="Calibri" panose="020F0502020204030204" pitchFamily="34" charset="0"/>
              </a:rPr>
              <a:pPr algn="ctr" eaLnBrk="1" hangingPunct="1"/>
              <a:t>46</a:t>
            </a:fld>
            <a:endParaRPr lang="en-US" altLang="en-US" sz="3692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>
            <a:extLst>
              <a:ext uri="{FF2B5EF4-FFF2-40B4-BE49-F238E27FC236}">
                <a16:creationId xmlns:a16="http://schemas.microsoft.com/office/drawing/2014/main" id="{789AFDEA-4E5A-8251-2375-0860BC49A5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32805" y="2034580"/>
            <a:ext cx="9305316" cy="5301866"/>
          </a:xfrm>
        </p:spPr>
        <p:txBody>
          <a:bodyPr vert="horz" wrap="square" lIns="129842" tIns="64921" rIns="129842" bIns="64921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 sz="2840" dirty="0" err="1">
                <a:latin typeface="Times New Roman" charset="0"/>
                <a:ea typeface="ＭＳ Ｐゴシック" charset="0"/>
                <a:cs typeface="Times New Roman" charset="0"/>
              </a:rPr>
              <a:t>Paxos</a:t>
            </a:r>
            <a:r>
              <a:rPr lang="en-US" sz="2840" dirty="0">
                <a:latin typeface="Times New Roman" charset="0"/>
                <a:ea typeface="ＭＳ Ｐゴシック" charset="0"/>
                <a:cs typeface="Times New Roman" charset="0"/>
              </a:rPr>
              <a:t> invented by Leslie </a:t>
            </a:r>
            <a:r>
              <a:rPr lang="en-US" sz="2840" dirty="0" err="1">
                <a:latin typeface="Times New Roman" charset="0"/>
                <a:ea typeface="ＭＳ Ｐゴシック" charset="0"/>
                <a:cs typeface="Times New Roman" charset="0"/>
              </a:rPr>
              <a:t>Lamport</a:t>
            </a:r>
            <a:endParaRPr lang="en-US" sz="2840" dirty="0">
              <a:latin typeface="Times New Roman" charset="0"/>
              <a:ea typeface="ＭＳ Ｐゴシック" charset="0"/>
              <a:cs typeface="Times New Roman" charset="0"/>
            </a:endParaRPr>
          </a:p>
          <a:p>
            <a:pPr marL="649224" lvl="1" indent="0">
              <a:buNone/>
              <a:defRPr/>
            </a:pPr>
            <a:endParaRPr lang="en-US" sz="2556" dirty="0">
              <a:latin typeface="Times New Roman" charset="0"/>
              <a:ea typeface="ＭＳ Ｐゴシック" charset="0"/>
              <a:cs typeface="Times New Roman" charset="0"/>
            </a:endParaRPr>
          </a:p>
          <a:p>
            <a:pPr>
              <a:defRPr/>
            </a:pPr>
            <a:r>
              <a:rPr lang="en-US" sz="2840" dirty="0" err="1">
                <a:latin typeface="Times New Roman" charset="0"/>
                <a:ea typeface="ＭＳ Ｐゴシック" charset="0"/>
                <a:cs typeface="Times New Roman" charset="0"/>
              </a:rPr>
              <a:t>Paxos</a:t>
            </a:r>
            <a:r>
              <a:rPr lang="en-US" sz="2840" dirty="0">
                <a:latin typeface="Times New Roman" charset="0"/>
                <a:ea typeface="ＭＳ Ｐゴシック" charset="0"/>
                <a:cs typeface="Times New Roman" charset="0"/>
              </a:rPr>
              <a:t> provides </a:t>
            </a:r>
            <a:r>
              <a:rPr lang="en-US" sz="2840" u="sng" dirty="0">
                <a:latin typeface="Times New Roman" charset="0"/>
                <a:ea typeface="ＭＳ Ｐゴシック" charset="0"/>
                <a:cs typeface="Times New Roman" charset="0"/>
              </a:rPr>
              <a:t>safety</a:t>
            </a:r>
            <a:r>
              <a:rPr lang="en-US" sz="2840" dirty="0">
                <a:latin typeface="Times New Roman" charset="0"/>
                <a:ea typeface="ＭＳ Ｐゴシック" charset="0"/>
                <a:cs typeface="Times New Roman" charset="0"/>
              </a:rPr>
              <a:t> and </a:t>
            </a:r>
            <a:r>
              <a:rPr lang="en-US" sz="2840" u="sng" dirty="0">
                <a:latin typeface="Times New Roman" charset="0"/>
                <a:ea typeface="ＭＳ Ｐゴシック" charset="0"/>
                <a:cs typeface="Times New Roman" charset="0"/>
              </a:rPr>
              <a:t>eventual </a:t>
            </a:r>
            <a:r>
              <a:rPr lang="en-US" sz="2840" u="sng" dirty="0" err="1">
                <a:latin typeface="Times New Roman" charset="0"/>
                <a:ea typeface="ＭＳ Ｐゴシック" charset="0"/>
                <a:cs typeface="Times New Roman" charset="0"/>
              </a:rPr>
              <a:t>liveness</a:t>
            </a:r>
            <a:endParaRPr lang="en-US" sz="2840" u="sng" dirty="0"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>
              <a:defRPr/>
            </a:pPr>
            <a:r>
              <a:rPr lang="en-US" sz="2556" u="sng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Safety</a:t>
            </a:r>
            <a:r>
              <a:rPr lang="en-US" sz="2556" dirty="0">
                <a:latin typeface="Times New Roman" charset="0"/>
                <a:ea typeface="ＭＳ Ｐゴシック" charset="0"/>
                <a:cs typeface="Times New Roman" charset="0"/>
              </a:rPr>
              <a:t>: Consensus is not violated</a:t>
            </a:r>
          </a:p>
          <a:p>
            <a:pPr lvl="1">
              <a:defRPr/>
            </a:pPr>
            <a:r>
              <a:rPr lang="en-US" sz="2556" u="sng" dirty="0">
                <a:solidFill>
                  <a:srgbClr val="339933"/>
                </a:solidFill>
                <a:latin typeface="Times New Roman" charset="0"/>
                <a:ea typeface="ＭＳ Ｐゴシック" charset="0"/>
                <a:cs typeface="Times New Roman" charset="0"/>
              </a:rPr>
              <a:t>Eventual </a:t>
            </a:r>
            <a:r>
              <a:rPr lang="en-US" sz="2556" u="sng" dirty="0" err="1">
                <a:solidFill>
                  <a:srgbClr val="339933"/>
                </a:solidFill>
                <a:latin typeface="Times New Roman" charset="0"/>
                <a:ea typeface="ＭＳ Ｐゴシック" charset="0"/>
                <a:cs typeface="Times New Roman" charset="0"/>
              </a:rPr>
              <a:t>Liveness</a:t>
            </a:r>
            <a:r>
              <a:rPr lang="en-US" sz="2556" dirty="0">
                <a:latin typeface="Times New Roman" charset="0"/>
                <a:ea typeface="ＭＳ Ｐゴシック" charset="0"/>
                <a:cs typeface="Times New Roman" charset="0"/>
              </a:rPr>
              <a:t>: If things go well sometime in the future (messages, failures, etc.), there is a good chance consensus will be reached. But there is no guarantee.</a:t>
            </a:r>
          </a:p>
          <a:p>
            <a:pPr lvl="1">
              <a:defRPr/>
            </a:pPr>
            <a:endParaRPr lang="en-US" sz="2556" u="sng" dirty="0">
              <a:latin typeface="Times New Roman" charset="0"/>
              <a:ea typeface="ＭＳ Ｐゴシック" charset="0"/>
              <a:cs typeface="Times New Roman" charset="0"/>
            </a:endParaRPr>
          </a:p>
          <a:p>
            <a:pPr>
              <a:defRPr/>
            </a:pPr>
            <a:r>
              <a:rPr lang="en-US" sz="2840" dirty="0">
                <a:latin typeface="Times New Roman" charset="0"/>
                <a:ea typeface="ＭＳ Ｐゴシック" charset="0"/>
                <a:cs typeface="Times New Roman" charset="0"/>
              </a:rPr>
              <a:t>FLP result still applies: </a:t>
            </a:r>
            <a:r>
              <a:rPr lang="en-US" sz="2840" dirty="0" err="1">
                <a:latin typeface="Times New Roman" charset="0"/>
                <a:ea typeface="ＭＳ Ｐゴシック" charset="0"/>
                <a:cs typeface="Times New Roman" charset="0"/>
              </a:rPr>
              <a:t>Paxos</a:t>
            </a:r>
            <a:r>
              <a:rPr lang="en-US" sz="2840" dirty="0">
                <a:latin typeface="Times New Roman" charset="0"/>
                <a:ea typeface="ＭＳ Ｐゴシック" charset="0"/>
                <a:cs typeface="Times New Roman" charset="0"/>
              </a:rPr>
              <a:t> is not </a:t>
            </a:r>
            <a:r>
              <a:rPr lang="en-US" sz="2840" i="1" dirty="0">
                <a:latin typeface="Times New Roman" charset="0"/>
                <a:ea typeface="ＭＳ Ｐゴシック" charset="0"/>
                <a:cs typeface="Times New Roman" charset="0"/>
              </a:rPr>
              <a:t>guaranteed </a:t>
            </a:r>
            <a:r>
              <a:rPr lang="en-US" sz="2840" dirty="0">
                <a:latin typeface="Times New Roman" charset="0"/>
                <a:ea typeface="ＭＳ Ｐゴシック" charset="0"/>
                <a:cs typeface="Times New Roman" charset="0"/>
              </a:rPr>
              <a:t>to reach Consensus (ever, or within any bounded time)</a:t>
            </a:r>
          </a:p>
        </p:txBody>
      </p:sp>
      <p:sp>
        <p:nvSpPr>
          <p:cNvPr id="5" name="Rectangle 1026">
            <a:extLst>
              <a:ext uri="{FF2B5EF4-FFF2-40B4-BE49-F238E27FC236}">
                <a16:creationId xmlns:a16="http://schemas.microsoft.com/office/drawing/2014/main" id="{52B08699-2981-7A4C-3598-E5166963A04C}"/>
              </a:ext>
            </a:extLst>
          </p:cNvPr>
          <p:cNvSpPr txBox="1">
            <a:spLocks noChangeArrowheads="1"/>
          </p:cNvSpPr>
          <p:nvPr/>
        </p:nvSpPr>
        <p:spPr>
          <a:xfrm>
            <a:off x="757409" y="411559"/>
            <a:ext cx="11685746" cy="110906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396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Yes we Can!</a:t>
            </a:r>
          </a:p>
        </p:txBody>
      </p:sp>
      <p:sp>
        <p:nvSpPr>
          <p:cNvPr id="29699" name="Slide Number Placeholder 1">
            <a:extLst>
              <a:ext uri="{FF2B5EF4-FFF2-40B4-BE49-F238E27FC236}">
                <a16:creationId xmlns:a16="http://schemas.microsoft.com/office/drawing/2014/main" id="{15A605A4-26F3-8420-A9F8-89889D599E93}"/>
              </a:ext>
            </a:extLst>
          </p:cNvPr>
          <p:cNvSpPr txBox="1">
            <a:spLocks/>
          </p:cNvSpPr>
          <p:nvPr/>
        </p:nvSpPr>
        <p:spPr bwMode="auto">
          <a:xfrm>
            <a:off x="11361142" y="6470835"/>
            <a:ext cx="1406618" cy="64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66179680-BA3A-724A-BB6F-C24B0E0A2F81}" type="slidenum">
              <a:rPr lang="en-US" altLang="en-US" sz="3692">
                <a:latin typeface="Calibri" panose="020F0502020204030204" pitchFamily="34" charset="0"/>
              </a:rPr>
              <a:pPr algn="ctr" eaLnBrk="1" hangingPunct="1"/>
              <a:t>47</a:t>
            </a:fld>
            <a:endParaRPr lang="en-US" altLang="en-US" sz="3692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>
            <a:extLst>
              <a:ext uri="{FF2B5EF4-FFF2-40B4-BE49-F238E27FC236}">
                <a16:creationId xmlns:a16="http://schemas.microsoft.com/office/drawing/2014/main" id="{FA02700C-3D68-6E8F-E30C-5B0044F4EE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32805" y="1953429"/>
            <a:ext cx="12118552" cy="527481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842" tIns="64921" rIns="129842" bIns="64921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3124">
                <a:latin typeface="Times New Roman" panose="02020603050405020304" pitchFamily="18" charset="0"/>
                <a:ea typeface="ＭＳ Ｐゴシック" panose="020B0600070205080204" pitchFamily="34" charset="-128"/>
              </a:rPr>
              <a:t>Paxos has </a:t>
            </a:r>
            <a:r>
              <a:rPr lang="en-US" altLang="en-US" sz="3124">
                <a:solidFill>
                  <a:srgbClr val="0066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rounds</a:t>
            </a:r>
            <a:r>
              <a:rPr lang="en-US" altLang="en-US" sz="3124">
                <a:latin typeface="Times New Roman" panose="02020603050405020304" pitchFamily="18" charset="0"/>
                <a:ea typeface="ＭＳ Ｐゴシック" panose="020B0600070205080204" pitchFamily="34" charset="-128"/>
              </a:rPr>
              <a:t>; each round has a unique ballot id</a:t>
            </a:r>
          </a:p>
          <a:p>
            <a:r>
              <a:rPr lang="en-US" altLang="en-US" sz="3124">
                <a:latin typeface="Times New Roman" panose="02020603050405020304" pitchFamily="18" charset="0"/>
                <a:ea typeface="ＭＳ Ｐゴシック" panose="020B0600070205080204" pitchFamily="34" charset="-128"/>
              </a:rPr>
              <a:t>Rounds are asynchronous</a:t>
            </a:r>
          </a:p>
          <a:p>
            <a:pPr lvl="1"/>
            <a:r>
              <a:rPr lang="en-US" altLang="en-US" sz="2698">
                <a:latin typeface="Times New Roman" panose="02020603050405020304" pitchFamily="18" charset="0"/>
                <a:ea typeface="ＭＳ Ｐゴシック" panose="020B0600070205080204" pitchFamily="34" charset="-128"/>
              </a:rPr>
              <a:t>Time synchronization not required</a:t>
            </a:r>
          </a:p>
          <a:p>
            <a:pPr lvl="1"/>
            <a:r>
              <a:rPr lang="en-US" altLang="en-US" sz="2698">
                <a:latin typeface="Times New Roman" panose="02020603050405020304" pitchFamily="18" charset="0"/>
                <a:ea typeface="ＭＳ Ｐゴシック" panose="020B0600070205080204" pitchFamily="34" charset="-128"/>
              </a:rPr>
              <a:t>If you’re in round </a:t>
            </a:r>
            <a:r>
              <a:rPr lang="en-US" altLang="en-US" sz="2698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 </a:t>
            </a:r>
            <a:r>
              <a:rPr lang="en-US" altLang="en-US" sz="2698">
                <a:latin typeface="Times New Roman" panose="02020603050405020304" pitchFamily="18" charset="0"/>
                <a:ea typeface="ＭＳ Ｐゴシック" panose="020B0600070205080204" pitchFamily="34" charset="-128"/>
              </a:rPr>
              <a:t>and hear a message from round </a:t>
            </a:r>
            <a:r>
              <a:rPr lang="en-US" altLang="en-US" sz="2698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j+1</a:t>
            </a:r>
            <a:r>
              <a:rPr lang="en-US" altLang="en-US" sz="2698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abort everything and move over to round </a:t>
            </a:r>
            <a:r>
              <a:rPr lang="en-US" altLang="en-US" sz="2698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j+1</a:t>
            </a:r>
          </a:p>
          <a:p>
            <a:pPr lvl="1"/>
            <a:r>
              <a:rPr lang="en-US" altLang="en-US" sz="2698">
                <a:latin typeface="Times New Roman" panose="02020603050405020304" pitchFamily="18" charset="0"/>
                <a:ea typeface="ＭＳ Ｐゴシック" panose="020B0600070205080204" pitchFamily="34" charset="-128"/>
              </a:rPr>
              <a:t>Use timeouts; may be pessimistic</a:t>
            </a:r>
          </a:p>
          <a:p>
            <a:r>
              <a:rPr lang="en-US" altLang="en-US" sz="3124">
                <a:latin typeface="Times New Roman" panose="02020603050405020304" pitchFamily="18" charset="0"/>
                <a:ea typeface="ＭＳ Ｐゴシック" panose="020B0600070205080204" pitchFamily="34" charset="-128"/>
              </a:rPr>
              <a:t>Each round itself broken into phases (which are also asynchronous)</a:t>
            </a:r>
          </a:p>
          <a:p>
            <a:pPr lvl="1"/>
            <a:r>
              <a:rPr lang="en-US" altLang="en-US" sz="2698">
                <a:latin typeface="Times New Roman" panose="02020603050405020304" pitchFamily="18" charset="0"/>
                <a:ea typeface="ＭＳ Ｐゴシック" panose="020B0600070205080204" pitchFamily="34" charset="-128"/>
              </a:rPr>
              <a:t>Phase 1: A leader is elected (</a:t>
            </a:r>
            <a:r>
              <a:rPr lang="en-US" altLang="en-US" sz="2698">
                <a:solidFill>
                  <a:srgbClr val="CC66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Election</a:t>
            </a:r>
            <a:r>
              <a:rPr lang="en-US" altLang="en-US" sz="2698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US" sz="2698">
                <a:latin typeface="Times New Roman" panose="02020603050405020304" pitchFamily="18" charset="0"/>
                <a:ea typeface="ＭＳ Ｐゴシック" panose="020B0600070205080204" pitchFamily="34" charset="-128"/>
              </a:rPr>
              <a:t>Phase 2: Leader proposes a value, processes ack (</a:t>
            </a:r>
            <a:r>
              <a:rPr lang="en-US" altLang="en-US" sz="2698">
                <a:solidFill>
                  <a:srgbClr val="FF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Bill</a:t>
            </a:r>
            <a:r>
              <a:rPr lang="en-US" altLang="en-US" sz="2698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US" sz="2698">
                <a:latin typeface="Times New Roman" panose="02020603050405020304" pitchFamily="18" charset="0"/>
                <a:ea typeface="ＭＳ Ｐゴシック" panose="020B0600070205080204" pitchFamily="34" charset="-128"/>
              </a:rPr>
              <a:t>Phase 3: Leader multicasts final value (</a:t>
            </a:r>
            <a:r>
              <a:rPr lang="en-US" altLang="en-US" sz="2698">
                <a:solidFill>
                  <a:srgbClr val="00B05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Law</a:t>
            </a:r>
            <a:r>
              <a:rPr lang="en-US" altLang="en-US" sz="2698">
                <a:latin typeface="Times New Roman" panose="02020603050405020304" pitchFamily="18" charset="0"/>
                <a:ea typeface="ＭＳ Ｐゴシック" panose="020B0600070205080204" pitchFamily="34" charset="-128"/>
              </a:rPr>
              <a:t>)</a:t>
            </a:r>
          </a:p>
        </p:txBody>
      </p:sp>
      <p:sp>
        <p:nvSpPr>
          <p:cNvPr id="4" name="Rectangle 1026">
            <a:extLst>
              <a:ext uri="{FF2B5EF4-FFF2-40B4-BE49-F238E27FC236}">
                <a16:creationId xmlns:a16="http://schemas.microsoft.com/office/drawing/2014/main" id="{9D81AB85-4463-0F37-A3E6-CE966AF38099}"/>
              </a:ext>
            </a:extLst>
          </p:cNvPr>
          <p:cNvSpPr txBox="1">
            <a:spLocks noChangeArrowheads="1"/>
          </p:cNvSpPr>
          <p:nvPr/>
        </p:nvSpPr>
        <p:spPr>
          <a:xfrm>
            <a:off x="757409" y="411559"/>
            <a:ext cx="11685746" cy="110906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4828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Political Science 101, i.e., </a:t>
            </a:r>
            <a:r>
              <a:rPr lang="en-US" altLang="en-US" sz="5822" kern="0" dirty="0" err="1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Paxos</a:t>
            </a:r>
            <a:r>
              <a:rPr lang="en-US" altLang="en-US" sz="5822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 </a:t>
            </a:r>
            <a:r>
              <a:rPr lang="en-US" altLang="en-US" sz="5822" kern="0" dirty="0" err="1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Groked</a:t>
            </a:r>
            <a:endParaRPr lang="en-US" altLang="en-US" sz="5822" kern="0" dirty="0">
              <a:solidFill>
                <a:schemeClr val="bg1"/>
              </a:solidFill>
              <a:latin typeface="Whitney-BlackSC" pitchFamily="50" charset="0"/>
              <a:ea typeface="ＭＳ Ｐゴシック" pitchFamily="34" charset="-128"/>
            </a:endParaRPr>
          </a:p>
        </p:txBody>
      </p:sp>
      <p:sp>
        <p:nvSpPr>
          <p:cNvPr id="31747" name="Slide Number Placeholder 1">
            <a:extLst>
              <a:ext uri="{FF2B5EF4-FFF2-40B4-BE49-F238E27FC236}">
                <a16:creationId xmlns:a16="http://schemas.microsoft.com/office/drawing/2014/main" id="{31EDBD54-F271-A0F3-A8B7-31F500962CA7}"/>
              </a:ext>
            </a:extLst>
          </p:cNvPr>
          <p:cNvSpPr txBox="1">
            <a:spLocks/>
          </p:cNvSpPr>
          <p:nvPr/>
        </p:nvSpPr>
        <p:spPr bwMode="auto">
          <a:xfrm>
            <a:off x="11361142" y="6470835"/>
            <a:ext cx="1406618" cy="64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06EE0580-87B1-1640-86E0-39B123876B22}" type="slidenum">
              <a:rPr lang="en-US" altLang="en-US" sz="3692">
                <a:latin typeface="Calibri" panose="020F0502020204030204" pitchFamily="34" charset="0"/>
              </a:rPr>
              <a:pPr algn="ctr" eaLnBrk="1" hangingPunct="1"/>
              <a:t>48</a:t>
            </a:fld>
            <a:endParaRPr lang="en-US" altLang="en-US" sz="3692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2">
            <a:extLst>
              <a:ext uri="{FF2B5EF4-FFF2-40B4-BE49-F238E27FC236}">
                <a16:creationId xmlns:a16="http://schemas.microsoft.com/office/drawing/2014/main" id="{B5B37845-40FD-A6AB-D09E-5E06788B5DB9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24604" y="1926378"/>
            <a:ext cx="12226753" cy="414095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842" tIns="64921" rIns="129842" bIns="64921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414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Potential leader chooses a unique ballot id, higher than seen anything so far</a:t>
            </a:r>
          </a:p>
          <a:p>
            <a:pPr>
              <a:lnSpc>
                <a:spcPct val="90000"/>
              </a:lnSpc>
            </a:pPr>
            <a:r>
              <a:rPr lang="en-US" altLang="en-US" sz="2414">
                <a:latin typeface="Times New Roman" panose="02020603050405020304" pitchFamily="18" charset="0"/>
                <a:ea typeface="ＭＳ Ｐゴシック" panose="020B0600070205080204" pitchFamily="34" charset="-128"/>
              </a:rPr>
              <a:t>Sends to all processes</a:t>
            </a:r>
          </a:p>
          <a:p>
            <a:pPr>
              <a:lnSpc>
                <a:spcPct val="90000"/>
              </a:lnSpc>
            </a:pPr>
            <a:r>
              <a:rPr lang="en-US" altLang="en-US" sz="2414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Processes wait, respond once to highest ballot id</a:t>
            </a:r>
          </a:p>
          <a:p>
            <a:pPr lvl="1">
              <a:lnSpc>
                <a:spcPct val="90000"/>
              </a:lnSpc>
            </a:pPr>
            <a:r>
              <a:rPr lang="en-US" altLang="en-US" sz="213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If potential leader sees a higher ballot id, it can’t be a leader</a:t>
            </a:r>
          </a:p>
          <a:p>
            <a:pPr lvl="1">
              <a:lnSpc>
                <a:spcPct val="90000"/>
              </a:lnSpc>
            </a:pPr>
            <a:r>
              <a:rPr lang="en-US" altLang="en-US" sz="213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Paxos tolerant to multiple leaders, but we’ll only discuss 1 leader case</a:t>
            </a:r>
          </a:p>
          <a:p>
            <a:pPr lvl="1">
              <a:lnSpc>
                <a:spcPct val="90000"/>
              </a:lnSpc>
            </a:pPr>
            <a:r>
              <a:rPr lang="en-US" altLang="en-US" sz="213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Processes also </a:t>
            </a:r>
            <a:r>
              <a:rPr lang="en-US" altLang="en-US" sz="2130">
                <a:solidFill>
                  <a:srgbClr val="7030A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log </a:t>
            </a:r>
            <a:r>
              <a:rPr lang="en-US" altLang="en-US" sz="213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received ballot ID on disk</a:t>
            </a:r>
          </a:p>
          <a:p>
            <a:pPr>
              <a:lnSpc>
                <a:spcPct val="90000"/>
              </a:lnSpc>
            </a:pPr>
            <a:r>
              <a:rPr lang="en-US" altLang="en-US" sz="2414">
                <a:latin typeface="Times New Roman" panose="02020603050405020304" pitchFamily="18" charset="0"/>
                <a:ea typeface="ＭＳ Ｐゴシック" panose="020B0600070205080204" pitchFamily="34" charset="-128"/>
              </a:rPr>
              <a:t>If a process has in a previous round decided on a value v’, it includes value v</a:t>
            </a:r>
            <a:r>
              <a:rPr lang="ja-JP" altLang="en-US" sz="2414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’ </a:t>
            </a:r>
            <a:r>
              <a:rPr lang="en-US" altLang="ja-JP" sz="2414">
                <a:latin typeface="Times New Roman" panose="02020603050405020304" pitchFamily="18" charset="0"/>
                <a:ea typeface="ＭＳ Ｐゴシック" panose="020B0600070205080204" pitchFamily="34" charset="-128"/>
              </a:rPr>
              <a:t>in its response</a:t>
            </a:r>
          </a:p>
          <a:p>
            <a:pPr>
              <a:lnSpc>
                <a:spcPct val="90000"/>
              </a:lnSpc>
            </a:pPr>
            <a:r>
              <a:rPr lang="en-US" altLang="en-US" sz="2414">
                <a:latin typeface="Times New Roman" panose="02020603050405020304" pitchFamily="18" charset="0"/>
                <a:ea typeface="ＭＳ Ｐゴシック" panose="020B0600070205080204" pitchFamily="34" charset="-128"/>
              </a:rPr>
              <a:t>If </a:t>
            </a:r>
            <a:r>
              <a:rPr lang="en-US" altLang="en-US" sz="2414" u="sng">
                <a:solidFill>
                  <a:srgbClr val="00B05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majority (i.e., quorum)</a:t>
            </a:r>
            <a:r>
              <a:rPr lang="en-US" altLang="en-US" sz="2414">
                <a:latin typeface="Times New Roman" panose="02020603050405020304" pitchFamily="18" charset="0"/>
                <a:ea typeface="ＭＳ Ｐゴシック" panose="020B0600070205080204" pitchFamily="34" charset="-128"/>
              </a:rPr>
              <a:t> respond OK then you are the leader</a:t>
            </a:r>
          </a:p>
          <a:p>
            <a:pPr lvl="1">
              <a:lnSpc>
                <a:spcPct val="90000"/>
              </a:lnSpc>
            </a:pPr>
            <a:r>
              <a:rPr lang="en-US" altLang="en-US" sz="213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If no one has majority, start new round </a:t>
            </a:r>
          </a:p>
          <a:p>
            <a:pPr>
              <a:lnSpc>
                <a:spcPct val="90000"/>
              </a:lnSpc>
            </a:pPr>
            <a:r>
              <a:rPr lang="en-US" altLang="en-US" sz="2414">
                <a:latin typeface="Times New Roman" panose="02020603050405020304" pitchFamily="18" charset="0"/>
                <a:ea typeface="ＭＳ Ｐゴシック" panose="020B0600070205080204" pitchFamily="34" charset="-128"/>
              </a:rPr>
              <a:t>(If things go right) A round cannot have two leaders (why?)</a:t>
            </a:r>
          </a:p>
        </p:txBody>
      </p:sp>
      <p:cxnSp>
        <p:nvCxnSpPr>
          <p:cNvPr id="33794" name="Straight Arrow Connector 4">
            <a:extLst>
              <a:ext uri="{FF2B5EF4-FFF2-40B4-BE49-F238E27FC236}">
                <a16:creationId xmlns:a16="http://schemas.microsoft.com/office/drawing/2014/main" id="{BE1AC5B6-A2C2-6F91-D014-F7CBF1117E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14819" y="5848677"/>
            <a:ext cx="6816685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795" name="Straight Arrow Connector 5">
            <a:extLst>
              <a:ext uri="{FF2B5EF4-FFF2-40B4-BE49-F238E27FC236}">
                <a16:creationId xmlns:a16="http://schemas.microsoft.com/office/drawing/2014/main" id="{CA4A77B8-DFA3-CE94-76BA-5EE69ECE29E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14819" y="6335584"/>
            <a:ext cx="6816685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796" name="Straight Arrow Connector 6">
            <a:extLst>
              <a:ext uri="{FF2B5EF4-FFF2-40B4-BE49-F238E27FC236}">
                <a16:creationId xmlns:a16="http://schemas.microsoft.com/office/drawing/2014/main" id="{7B2DF964-66FA-5BB5-51FE-3C170B0F286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14819" y="6822490"/>
            <a:ext cx="6816685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797" name="Straight Arrow Connector 9">
            <a:extLst>
              <a:ext uri="{FF2B5EF4-FFF2-40B4-BE49-F238E27FC236}">
                <a16:creationId xmlns:a16="http://schemas.microsoft.com/office/drawing/2014/main" id="{9B89C29C-D816-B640-B12C-C1C105DC11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39423" y="5848677"/>
            <a:ext cx="541007" cy="486906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798" name="Straight Arrow Connector 11">
            <a:extLst>
              <a:ext uri="{FF2B5EF4-FFF2-40B4-BE49-F238E27FC236}">
                <a16:creationId xmlns:a16="http://schemas.microsoft.com/office/drawing/2014/main" id="{D0543E13-A8A4-780F-E975-85369B8651C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39423" y="5848678"/>
            <a:ext cx="541007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799" name="Straight Arrow Connector 12">
            <a:extLst>
              <a:ext uri="{FF2B5EF4-FFF2-40B4-BE49-F238E27FC236}">
                <a16:creationId xmlns:a16="http://schemas.microsoft.com/office/drawing/2014/main" id="{33B9539B-FDB3-6CA7-842A-79FA22AB454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705034" y="5848678"/>
            <a:ext cx="865611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0" name="Straight Arrow Connector 15">
            <a:extLst>
              <a:ext uri="{FF2B5EF4-FFF2-40B4-BE49-F238E27FC236}">
                <a16:creationId xmlns:a16="http://schemas.microsoft.com/office/drawing/2014/main" id="{D4731986-A311-AD27-1160-F6EAD0B51C4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705033" y="5848677"/>
            <a:ext cx="541007" cy="486906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1" name="TextBox 18">
            <a:extLst>
              <a:ext uri="{FF2B5EF4-FFF2-40B4-BE49-F238E27FC236}">
                <a16:creationId xmlns:a16="http://schemas.microsoft.com/office/drawing/2014/main" id="{DE688193-3402-3FA2-B2B5-F79189A06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" y="5929829"/>
            <a:ext cx="2063385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Please elect me!</a:t>
            </a:r>
          </a:p>
        </p:txBody>
      </p:sp>
      <p:sp>
        <p:nvSpPr>
          <p:cNvPr id="33802" name="TextBox 19">
            <a:extLst>
              <a:ext uri="{FF2B5EF4-FFF2-40B4-BE49-F238E27FC236}">
                <a16:creationId xmlns:a16="http://schemas.microsoft.com/office/drawing/2014/main" id="{ED4BF5BA-79F3-F659-1883-0DC6CA431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2229" y="5848678"/>
            <a:ext cx="623889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OK!</a:t>
            </a:r>
          </a:p>
        </p:txBody>
      </p:sp>
      <p:sp>
        <p:nvSpPr>
          <p:cNvPr id="33803" name="Rectangle 1026">
            <a:extLst>
              <a:ext uri="{FF2B5EF4-FFF2-40B4-BE49-F238E27FC236}">
                <a16:creationId xmlns:a16="http://schemas.microsoft.com/office/drawing/2014/main" id="{B0FE14E1-4EEC-CE08-36EC-307246B72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611" y="515252"/>
            <a:ext cx="11685746" cy="121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680">
                <a:solidFill>
                  <a:schemeClr val="bg1"/>
                </a:solidFill>
                <a:latin typeface="Whitney-BlackSC" pitchFamily="1" charset="0"/>
              </a:rPr>
              <a:t>Phase 1 – </a:t>
            </a:r>
            <a:r>
              <a:rPr lang="en-US" altLang="en-US" sz="5680">
                <a:solidFill>
                  <a:srgbClr val="FFC000"/>
                </a:solidFill>
                <a:latin typeface="Whitney-BlackSC" pitchFamily="1" charset="0"/>
              </a:rPr>
              <a:t>election</a:t>
            </a:r>
          </a:p>
        </p:txBody>
      </p:sp>
      <p:sp>
        <p:nvSpPr>
          <p:cNvPr id="33804" name="Slide Number Placeholder 1">
            <a:extLst>
              <a:ext uri="{FF2B5EF4-FFF2-40B4-BE49-F238E27FC236}">
                <a16:creationId xmlns:a16="http://schemas.microsoft.com/office/drawing/2014/main" id="{6801D78C-9573-DE11-A189-EF03E374F7C1}"/>
              </a:ext>
            </a:extLst>
          </p:cNvPr>
          <p:cNvSpPr txBox="1">
            <a:spLocks/>
          </p:cNvSpPr>
          <p:nvPr/>
        </p:nvSpPr>
        <p:spPr bwMode="auto">
          <a:xfrm>
            <a:off x="11361142" y="6470835"/>
            <a:ext cx="1406618" cy="64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00905371-6046-EE46-B5D0-C12B5C3AF1C4}" type="slidenum">
              <a:rPr lang="en-US" altLang="en-US" sz="3692">
                <a:latin typeface="Calibri" panose="020F0502020204030204" pitchFamily="34" charset="0"/>
              </a:rPr>
              <a:pPr algn="ctr" eaLnBrk="1" hangingPunct="1"/>
              <a:t>49</a:t>
            </a:fld>
            <a:endParaRPr lang="en-US" altLang="en-US" sz="3692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032000"/>
            <a:ext cx="7790498" cy="5093547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group of servers attempting: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sure that all of them receive the same updates in the same order as each other </a:t>
            </a:r>
            <a:r>
              <a:rPr 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[Reliable Multicast]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keep their own local lists where they know about each other, and when anyone leaves or fails, everyone is updated simultaneously </a:t>
            </a:r>
            <a:r>
              <a:rPr 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[Membership/Failure Detection]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 a leader among them, and let everyone in the group know about it </a:t>
            </a:r>
            <a:r>
              <a:rPr 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[Leader Election]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mutually exclusive (one process at a time only) access to a critical resource like a file </a:t>
            </a:r>
            <a:r>
              <a:rPr 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[Mutual Exclusion]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is common to all of these?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84902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Content Placeholder 2">
            <a:extLst>
              <a:ext uri="{FF2B5EF4-FFF2-40B4-BE49-F238E27FC236}">
                <a16:creationId xmlns:a16="http://schemas.microsoft.com/office/drawing/2014/main" id="{A24A7727-ABA0-4DAD-2FA3-0F7A57A8B878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025659" y="2142781"/>
            <a:ext cx="11036538" cy="32730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842" tIns="64921" rIns="129842" bIns="64921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3408">
                <a:latin typeface="Times New Roman" panose="02020603050405020304" pitchFamily="18" charset="0"/>
                <a:ea typeface="ＭＳ Ｐゴシック" panose="020B0600070205080204" pitchFamily="34" charset="-128"/>
              </a:rPr>
              <a:t>Leader sends proposed value v to all </a:t>
            </a:r>
          </a:p>
          <a:p>
            <a:pPr lvl="1"/>
            <a:r>
              <a:rPr lang="en-US" altLang="en-US" sz="3408">
                <a:latin typeface="Times New Roman" panose="02020603050405020304" pitchFamily="18" charset="0"/>
                <a:ea typeface="ＭＳ Ｐゴシック" panose="020B0600070205080204" pitchFamily="34" charset="-128"/>
              </a:rPr>
              <a:t>use v=v</a:t>
            </a:r>
            <a:r>
              <a:rPr lang="ja-JP" altLang="en-US" sz="3408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’</a:t>
            </a:r>
            <a:r>
              <a:rPr lang="en-US" altLang="ja-JP" sz="3408">
                <a:latin typeface="Times New Roman" panose="02020603050405020304" pitchFamily="18" charset="0"/>
                <a:ea typeface="ＭＳ Ｐゴシック" panose="020B0600070205080204" pitchFamily="34" charset="-128"/>
              </a:rPr>
              <a:t> if some process already decided in a previous round and sent you its decided value v’</a:t>
            </a:r>
          </a:p>
          <a:p>
            <a:pPr lvl="1"/>
            <a:r>
              <a:rPr lang="en-US" altLang="ja-JP" sz="3408">
                <a:latin typeface="Times New Roman" panose="02020603050405020304" pitchFamily="18" charset="0"/>
                <a:ea typeface="ＭＳ Ｐゴシック" panose="020B0600070205080204" pitchFamily="34" charset="-128"/>
              </a:rPr>
              <a:t>If multiple such v’ received, use latest one</a:t>
            </a:r>
          </a:p>
          <a:p>
            <a:r>
              <a:rPr lang="en-US" altLang="en-US" sz="3408">
                <a:latin typeface="Times New Roman" panose="02020603050405020304" pitchFamily="18" charset="0"/>
                <a:ea typeface="ＭＳ Ｐゴシック" panose="020B0600070205080204" pitchFamily="34" charset="-128"/>
              </a:rPr>
              <a:t>Recipient logs on disk; responds OK</a:t>
            </a:r>
          </a:p>
        </p:txBody>
      </p:sp>
      <p:cxnSp>
        <p:nvCxnSpPr>
          <p:cNvPr id="35842" name="Straight Arrow Connector 4">
            <a:extLst>
              <a:ext uri="{FF2B5EF4-FFF2-40B4-BE49-F238E27FC236}">
                <a16:creationId xmlns:a16="http://schemas.microsoft.com/office/drawing/2014/main" id="{7F468B07-7C2A-2E53-62C5-4CAD25B16FD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14819" y="5848677"/>
            <a:ext cx="6816685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43" name="Straight Arrow Connector 5">
            <a:extLst>
              <a:ext uri="{FF2B5EF4-FFF2-40B4-BE49-F238E27FC236}">
                <a16:creationId xmlns:a16="http://schemas.microsoft.com/office/drawing/2014/main" id="{7A4E6278-5614-57CF-A14F-D5A2C58F1C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14819" y="6335584"/>
            <a:ext cx="6816685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44" name="Straight Arrow Connector 6">
            <a:extLst>
              <a:ext uri="{FF2B5EF4-FFF2-40B4-BE49-F238E27FC236}">
                <a16:creationId xmlns:a16="http://schemas.microsoft.com/office/drawing/2014/main" id="{7AC503C1-8E8A-94AE-7225-6EB93EE253F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14819" y="6822490"/>
            <a:ext cx="6816685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45" name="Straight Arrow Connector 9">
            <a:extLst>
              <a:ext uri="{FF2B5EF4-FFF2-40B4-BE49-F238E27FC236}">
                <a16:creationId xmlns:a16="http://schemas.microsoft.com/office/drawing/2014/main" id="{79F73A73-8501-F58B-F485-0FFC64654C7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39423" y="5848677"/>
            <a:ext cx="541007" cy="486906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46" name="Straight Arrow Connector 11">
            <a:extLst>
              <a:ext uri="{FF2B5EF4-FFF2-40B4-BE49-F238E27FC236}">
                <a16:creationId xmlns:a16="http://schemas.microsoft.com/office/drawing/2014/main" id="{35EC9FFB-BA26-E0E7-47E0-B14FE65FFB1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39423" y="5848678"/>
            <a:ext cx="541007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47" name="Straight Arrow Connector 12">
            <a:extLst>
              <a:ext uri="{FF2B5EF4-FFF2-40B4-BE49-F238E27FC236}">
                <a16:creationId xmlns:a16="http://schemas.microsoft.com/office/drawing/2014/main" id="{88C4D3B1-38E3-326C-A2BF-4960A4732EA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705034" y="5848678"/>
            <a:ext cx="865611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48" name="Straight Arrow Connector 15">
            <a:extLst>
              <a:ext uri="{FF2B5EF4-FFF2-40B4-BE49-F238E27FC236}">
                <a16:creationId xmlns:a16="http://schemas.microsoft.com/office/drawing/2014/main" id="{E3E35420-5944-41D4-8907-50FDB710928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705033" y="5848677"/>
            <a:ext cx="541007" cy="486906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49" name="TextBox 18">
            <a:extLst>
              <a:ext uri="{FF2B5EF4-FFF2-40B4-BE49-F238E27FC236}">
                <a16:creationId xmlns:a16="http://schemas.microsoft.com/office/drawing/2014/main" id="{7D4B05A1-AB39-8743-7943-B76E2EC59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" y="5929829"/>
            <a:ext cx="2063385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Please elect me!</a:t>
            </a:r>
          </a:p>
        </p:txBody>
      </p:sp>
      <p:sp>
        <p:nvSpPr>
          <p:cNvPr id="35850" name="TextBox 19">
            <a:extLst>
              <a:ext uri="{FF2B5EF4-FFF2-40B4-BE49-F238E27FC236}">
                <a16:creationId xmlns:a16="http://schemas.microsoft.com/office/drawing/2014/main" id="{E0EB184D-DF77-1DC3-EBE9-14616571B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2229" y="5848678"/>
            <a:ext cx="623889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OK!</a:t>
            </a:r>
          </a:p>
        </p:txBody>
      </p:sp>
      <p:cxnSp>
        <p:nvCxnSpPr>
          <p:cNvPr id="35851" name="Straight Arrow Connector 11">
            <a:extLst>
              <a:ext uri="{FF2B5EF4-FFF2-40B4-BE49-F238E27FC236}">
                <a16:creationId xmlns:a16="http://schemas.microsoft.com/office/drawing/2014/main" id="{399364CF-81BB-FD28-293F-12898BE6400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36255" y="5848678"/>
            <a:ext cx="541007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2" name="Straight Arrow Connector 11">
            <a:extLst>
              <a:ext uri="{FF2B5EF4-FFF2-40B4-BE49-F238E27FC236}">
                <a16:creationId xmlns:a16="http://schemas.microsoft.com/office/drawing/2014/main" id="{63E496B8-BFFE-ED15-8879-ADBE4278DE3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36255" y="5848678"/>
            <a:ext cx="865611" cy="52748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3" name="TextBox 18">
            <a:extLst>
              <a:ext uri="{FF2B5EF4-FFF2-40B4-BE49-F238E27FC236}">
                <a16:creationId xmlns:a16="http://schemas.microsoft.com/office/drawing/2014/main" id="{C961887B-F839-8500-BFFF-977C90074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8438" y="5492515"/>
            <a:ext cx="1494768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Value v ok?</a:t>
            </a:r>
          </a:p>
        </p:txBody>
      </p:sp>
      <p:cxnSp>
        <p:nvCxnSpPr>
          <p:cNvPr id="35854" name="Straight Arrow Connector 12">
            <a:extLst>
              <a:ext uri="{FF2B5EF4-FFF2-40B4-BE49-F238E27FC236}">
                <a16:creationId xmlns:a16="http://schemas.microsoft.com/office/drawing/2014/main" id="{CA0584C8-E0E5-B7DA-6FA8-B7A05CC92AB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167477" y="5848678"/>
            <a:ext cx="865611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5" name="Straight Arrow Connector 15">
            <a:extLst>
              <a:ext uri="{FF2B5EF4-FFF2-40B4-BE49-F238E27FC236}">
                <a16:creationId xmlns:a16="http://schemas.microsoft.com/office/drawing/2014/main" id="{81435116-AE2E-7DB7-807F-34B497F2891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167477" y="5848677"/>
            <a:ext cx="541007" cy="486906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6" name="TextBox 19">
            <a:extLst>
              <a:ext uri="{FF2B5EF4-FFF2-40B4-BE49-F238E27FC236}">
                <a16:creationId xmlns:a16="http://schemas.microsoft.com/office/drawing/2014/main" id="{9D5879F7-3BF9-DA0D-19E6-851B4AED7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672" y="5848678"/>
            <a:ext cx="623889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OK!</a:t>
            </a:r>
          </a:p>
        </p:txBody>
      </p:sp>
      <p:sp>
        <p:nvSpPr>
          <p:cNvPr id="35857" name="Rectangle 1026">
            <a:extLst>
              <a:ext uri="{FF2B5EF4-FFF2-40B4-BE49-F238E27FC236}">
                <a16:creationId xmlns:a16="http://schemas.microsoft.com/office/drawing/2014/main" id="{4F78A1F9-3322-E971-F4FF-E10835DAD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611" y="515252"/>
            <a:ext cx="11685746" cy="121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680">
                <a:solidFill>
                  <a:schemeClr val="bg1"/>
                </a:solidFill>
                <a:latin typeface="Whitney-BlackSC" pitchFamily="1" charset="0"/>
              </a:rPr>
              <a:t>Phase 2 – Proposal (</a:t>
            </a:r>
            <a:r>
              <a:rPr lang="en-US" altLang="en-US" sz="5680">
                <a:solidFill>
                  <a:srgbClr val="FF0000"/>
                </a:solidFill>
                <a:latin typeface="Whitney-BlackSC" pitchFamily="1" charset="0"/>
              </a:rPr>
              <a:t>Bill</a:t>
            </a:r>
            <a:r>
              <a:rPr lang="en-US" altLang="en-US" sz="5680">
                <a:solidFill>
                  <a:schemeClr val="bg1"/>
                </a:solidFill>
                <a:latin typeface="Whitney-BlackSC" pitchFamily="1" charset="0"/>
              </a:rPr>
              <a:t>)</a:t>
            </a:r>
          </a:p>
        </p:txBody>
      </p:sp>
      <p:sp>
        <p:nvSpPr>
          <p:cNvPr id="35858" name="Slide Number Placeholder 1">
            <a:extLst>
              <a:ext uri="{FF2B5EF4-FFF2-40B4-BE49-F238E27FC236}">
                <a16:creationId xmlns:a16="http://schemas.microsoft.com/office/drawing/2014/main" id="{8BD117F1-6A97-7770-AF5C-39041CB77351}"/>
              </a:ext>
            </a:extLst>
          </p:cNvPr>
          <p:cNvSpPr txBox="1">
            <a:spLocks/>
          </p:cNvSpPr>
          <p:nvPr/>
        </p:nvSpPr>
        <p:spPr bwMode="auto">
          <a:xfrm>
            <a:off x="11361142" y="6470835"/>
            <a:ext cx="1406618" cy="64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29F2DC20-42BE-5141-9F8B-D9C5697DD946}" type="slidenum">
              <a:rPr lang="en-US" altLang="en-US" sz="3692">
                <a:latin typeface="Calibri" panose="020F0502020204030204" pitchFamily="34" charset="0"/>
              </a:rPr>
              <a:pPr algn="ctr" eaLnBrk="1" hangingPunct="1"/>
              <a:t>50</a:t>
            </a:fld>
            <a:endParaRPr lang="en-US" altLang="en-US" sz="3692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Content Placeholder 2">
            <a:extLst>
              <a:ext uri="{FF2B5EF4-FFF2-40B4-BE49-F238E27FC236}">
                <a16:creationId xmlns:a16="http://schemas.microsoft.com/office/drawing/2014/main" id="{58481126-EF48-8926-E437-D0621EBCECF2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973812" y="2142781"/>
            <a:ext cx="11793948" cy="43821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842" tIns="64921" rIns="129842" bIns="64921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3408">
                <a:latin typeface="Times New Roman" panose="02020603050405020304" pitchFamily="18" charset="0"/>
                <a:ea typeface="ＭＳ Ｐゴシック" panose="020B0600070205080204" pitchFamily="34" charset="-128"/>
              </a:rPr>
              <a:t>If leader hears a </a:t>
            </a:r>
            <a:r>
              <a:rPr lang="en-US" altLang="en-US" sz="3408" u="sng">
                <a:solidFill>
                  <a:srgbClr val="008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majority</a:t>
            </a:r>
            <a:r>
              <a:rPr lang="en-US" altLang="en-US" sz="3408">
                <a:latin typeface="Times New Roman" panose="02020603050405020304" pitchFamily="18" charset="0"/>
                <a:ea typeface="ＭＳ Ｐゴシック" panose="020B0600070205080204" pitchFamily="34" charset="-128"/>
              </a:rPr>
              <a:t> of OKs, it lets everyone know of the decision</a:t>
            </a:r>
          </a:p>
          <a:p>
            <a:r>
              <a:rPr lang="en-US" altLang="en-US" sz="3408">
                <a:latin typeface="Times New Roman" panose="02020603050405020304" pitchFamily="18" charset="0"/>
                <a:ea typeface="ＭＳ Ｐゴシック" panose="020B0600070205080204" pitchFamily="34" charset="-128"/>
              </a:rPr>
              <a:t>Recipients receive decision, log it on disk</a:t>
            </a:r>
          </a:p>
        </p:txBody>
      </p:sp>
      <p:cxnSp>
        <p:nvCxnSpPr>
          <p:cNvPr id="37890" name="Straight Arrow Connector 4">
            <a:extLst>
              <a:ext uri="{FF2B5EF4-FFF2-40B4-BE49-F238E27FC236}">
                <a16:creationId xmlns:a16="http://schemas.microsoft.com/office/drawing/2014/main" id="{F67266F0-F563-759C-B561-2CF014844CC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14819" y="5848677"/>
            <a:ext cx="6816685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1" name="Straight Arrow Connector 5">
            <a:extLst>
              <a:ext uri="{FF2B5EF4-FFF2-40B4-BE49-F238E27FC236}">
                <a16:creationId xmlns:a16="http://schemas.microsoft.com/office/drawing/2014/main" id="{291DBEFF-03BB-E494-F569-16E60889D20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14819" y="6335584"/>
            <a:ext cx="6816685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2" name="Straight Arrow Connector 6">
            <a:extLst>
              <a:ext uri="{FF2B5EF4-FFF2-40B4-BE49-F238E27FC236}">
                <a16:creationId xmlns:a16="http://schemas.microsoft.com/office/drawing/2014/main" id="{1C4DB144-B6D3-2719-05B1-27C7B5F2E9C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14819" y="6822490"/>
            <a:ext cx="6816685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3" name="Straight Arrow Connector 9">
            <a:extLst>
              <a:ext uri="{FF2B5EF4-FFF2-40B4-BE49-F238E27FC236}">
                <a16:creationId xmlns:a16="http://schemas.microsoft.com/office/drawing/2014/main" id="{F154FCF9-030C-1A92-BA4D-7A3B4C02A80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39423" y="5848677"/>
            <a:ext cx="541007" cy="486906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4" name="Straight Arrow Connector 11">
            <a:extLst>
              <a:ext uri="{FF2B5EF4-FFF2-40B4-BE49-F238E27FC236}">
                <a16:creationId xmlns:a16="http://schemas.microsoft.com/office/drawing/2014/main" id="{3E1A05F9-D16A-E3FC-09E2-B53F56424EC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39423" y="5848678"/>
            <a:ext cx="541007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5" name="Straight Arrow Connector 12">
            <a:extLst>
              <a:ext uri="{FF2B5EF4-FFF2-40B4-BE49-F238E27FC236}">
                <a16:creationId xmlns:a16="http://schemas.microsoft.com/office/drawing/2014/main" id="{9AB16F88-CA56-6C6C-CF51-B253B5795B2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705034" y="5848678"/>
            <a:ext cx="865611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6" name="Straight Arrow Connector 15">
            <a:extLst>
              <a:ext uri="{FF2B5EF4-FFF2-40B4-BE49-F238E27FC236}">
                <a16:creationId xmlns:a16="http://schemas.microsoft.com/office/drawing/2014/main" id="{56E6EA25-6E53-0AA0-3987-47DF0756ECA0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705033" y="5848677"/>
            <a:ext cx="541007" cy="486906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897" name="TextBox 18">
            <a:extLst>
              <a:ext uri="{FF2B5EF4-FFF2-40B4-BE49-F238E27FC236}">
                <a16:creationId xmlns:a16="http://schemas.microsoft.com/office/drawing/2014/main" id="{EF00F70C-3463-1E5C-C542-A9495BC04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" y="5929829"/>
            <a:ext cx="2063385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Please elect me!</a:t>
            </a:r>
          </a:p>
        </p:txBody>
      </p:sp>
      <p:sp>
        <p:nvSpPr>
          <p:cNvPr id="37898" name="TextBox 19">
            <a:extLst>
              <a:ext uri="{FF2B5EF4-FFF2-40B4-BE49-F238E27FC236}">
                <a16:creationId xmlns:a16="http://schemas.microsoft.com/office/drawing/2014/main" id="{AD21B202-A8A4-0DCD-9A1A-CF0CDEB1B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2229" y="5848678"/>
            <a:ext cx="623889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OK!</a:t>
            </a:r>
          </a:p>
        </p:txBody>
      </p:sp>
      <p:cxnSp>
        <p:nvCxnSpPr>
          <p:cNvPr id="37899" name="Straight Arrow Connector 11">
            <a:extLst>
              <a:ext uri="{FF2B5EF4-FFF2-40B4-BE49-F238E27FC236}">
                <a16:creationId xmlns:a16="http://schemas.microsoft.com/office/drawing/2014/main" id="{F84CFF4C-18AA-50D3-F6B3-A005861B453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36255" y="5848678"/>
            <a:ext cx="541007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0" name="Straight Arrow Connector 11">
            <a:extLst>
              <a:ext uri="{FF2B5EF4-FFF2-40B4-BE49-F238E27FC236}">
                <a16:creationId xmlns:a16="http://schemas.microsoft.com/office/drawing/2014/main" id="{96957548-1DF3-809E-7546-88803C79C4A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36255" y="5848678"/>
            <a:ext cx="865611" cy="52748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01" name="TextBox 18">
            <a:extLst>
              <a:ext uri="{FF2B5EF4-FFF2-40B4-BE49-F238E27FC236}">
                <a16:creationId xmlns:a16="http://schemas.microsoft.com/office/drawing/2014/main" id="{A823B888-C4F9-AF19-FBF3-C2E48651B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8438" y="5492515"/>
            <a:ext cx="1494768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Value v ok?</a:t>
            </a:r>
          </a:p>
        </p:txBody>
      </p:sp>
      <p:cxnSp>
        <p:nvCxnSpPr>
          <p:cNvPr id="37902" name="Straight Arrow Connector 12">
            <a:extLst>
              <a:ext uri="{FF2B5EF4-FFF2-40B4-BE49-F238E27FC236}">
                <a16:creationId xmlns:a16="http://schemas.microsoft.com/office/drawing/2014/main" id="{C33A20F4-4368-DBFF-F2B2-526991BE74E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167477" y="5848678"/>
            <a:ext cx="865611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3" name="Straight Arrow Connector 15">
            <a:extLst>
              <a:ext uri="{FF2B5EF4-FFF2-40B4-BE49-F238E27FC236}">
                <a16:creationId xmlns:a16="http://schemas.microsoft.com/office/drawing/2014/main" id="{AEBA2B5E-109D-9E2C-EA1D-57A7EDD5EB9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167477" y="5848677"/>
            <a:ext cx="541007" cy="486906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04" name="TextBox 19">
            <a:extLst>
              <a:ext uri="{FF2B5EF4-FFF2-40B4-BE49-F238E27FC236}">
                <a16:creationId xmlns:a16="http://schemas.microsoft.com/office/drawing/2014/main" id="{0F8291B2-A7EE-71FB-6C4B-ACC073169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672" y="5848678"/>
            <a:ext cx="623889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OK!</a:t>
            </a:r>
          </a:p>
        </p:txBody>
      </p:sp>
      <p:cxnSp>
        <p:nvCxnSpPr>
          <p:cNvPr id="37905" name="Straight Arrow Connector 11">
            <a:extLst>
              <a:ext uri="{FF2B5EF4-FFF2-40B4-BE49-F238E27FC236}">
                <a16:creationId xmlns:a16="http://schemas.microsoft.com/office/drawing/2014/main" id="{3A2E9423-4064-4960-4263-C01D30CC057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57692" y="5848678"/>
            <a:ext cx="541007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6" name="Straight Arrow Connector 11">
            <a:extLst>
              <a:ext uri="{FF2B5EF4-FFF2-40B4-BE49-F238E27FC236}">
                <a16:creationId xmlns:a16="http://schemas.microsoft.com/office/drawing/2014/main" id="{A6A3FDC7-E153-9FC6-5AD9-B5A4408624B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57692" y="5848678"/>
            <a:ext cx="865611" cy="52748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07" name="TextBox 18">
            <a:extLst>
              <a:ext uri="{FF2B5EF4-FFF2-40B4-BE49-F238E27FC236}">
                <a16:creationId xmlns:a16="http://schemas.microsoft.com/office/drawing/2014/main" id="{E85E92AA-551C-D4E8-48D6-73199EEE2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0641" y="5497024"/>
            <a:ext cx="383438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v!</a:t>
            </a:r>
          </a:p>
        </p:txBody>
      </p:sp>
      <p:sp>
        <p:nvSpPr>
          <p:cNvPr id="37908" name="Rectangle 1026">
            <a:extLst>
              <a:ext uri="{FF2B5EF4-FFF2-40B4-BE49-F238E27FC236}">
                <a16:creationId xmlns:a16="http://schemas.microsoft.com/office/drawing/2014/main" id="{02F2985B-39A1-79B0-98F5-C81A3BB61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611" y="515252"/>
            <a:ext cx="11685746" cy="121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5680">
                <a:solidFill>
                  <a:schemeClr val="bg1"/>
                </a:solidFill>
                <a:latin typeface="Whitney-BlackSC" pitchFamily="1" charset="0"/>
              </a:rPr>
              <a:t>Phase 3 – Decision (</a:t>
            </a:r>
            <a:r>
              <a:rPr lang="en-US" altLang="en-US" sz="5680">
                <a:solidFill>
                  <a:srgbClr val="33CC33"/>
                </a:solidFill>
                <a:latin typeface="Whitney-BlackSC" pitchFamily="1" charset="0"/>
              </a:rPr>
              <a:t>Law</a:t>
            </a:r>
            <a:r>
              <a:rPr lang="en-US" altLang="en-US" sz="5680">
                <a:solidFill>
                  <a:schemeClr val="bg1"/>
                </a:solidFill>
                <a:latin typeface="Whitney-BlackSC" pitchFamily="1" charset="0"/>
              </a:rPr>
              <a:t>)</a:t>
            </a:r>
          </a:p>
        </p:txBody>
      </p:sp>
      <p:sp>
        <p:nvSpPr>
          <p:cNvPr id="37909" name="Slide Number Placeholder 1">
            <a:extLst>
              <a:ext uri="{FF2B5EF4-FFF2-40B4-BE49-F238E27FC236}">
                <a16:creationId xmlns:a16="http://schemas.microsoft.com/office/drawing/2014/main" id="{C9F19834-9CD4-B479-F28E-9E3F14592CE2}"/>
              </a:ext>
            </a:extLst>
          </p:cNvPr>
          <p:cNvSpPr txBox="1">
            <a:spLocks/>
          </p:cNvSpPr>
          <p:nvPr/>
        </p:nvSpPr>
        <p:spPr bwMode="auto">
          <a:xfrm>
            <a:off x="11361142" y="6470835"/>
            <a:ext cx="1406618" cy="64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29C2432B-2B69-A94F-B64C-114D269FA331}" type="slidenum">
              <a:rPr lang="en-US" altLang="en-US" sz="3692">
                <a:latin typeface="Calibri" panose="020F0502020204030204" pitchFamily="34" charset="0"/>
              </a:rPr>
              <a:pPr algn="ctr" eaLnBrk="1" hangingPunct="1"/>
              <a:t>51</a:t>
            </a:fld>
            <a:endParaRPr lang="en-US" altLang="en-US" sz="3692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Content Placeholder 2">
            <a:extLst>
              <a:ext uri="{FF2B5EF4-FFF2-40B4-BE49-F238E27FC236}">
                <a16:creationId xmlns:a16="http://schemas.microsoft.com/office/drawing/2014/main" id="{FBC17ACD-5238-0C4D-3A72-EBC63A316F82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919711" y="2142781"/>
            <a:ext cx="11036538" cy="43821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842" tIns="64921" rIns="129842" bIns="64921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3408">
                <a:latin typeface="Times New Roman" panose="02020603050405020304" pitchFamily="18" charset="0"/>
                <a:ea typeface="ＭＳ Ｐゴシック" panose="020B0600070205080204" pitchFamily="34" charset="-128"/>
              </a:rPr>
              <a:t>That is, when is consensus reached in the system</a:t>
            </a:r>
          </a:p>
        </p:txBody>
      </p:sp>
      <p:cxnSp>
        <p:nvCxnSpPr>
          <p:cNvPr id="39938" name="Straight Arrow Connector 4">
            <a:extLst>
              <a:ext uri="{FF2B5EF4-FFF2-40B4-BE49-F238E27FC236}">
                <a16:creationId xmlns:a16="http://schemas.microsoft.com/office/drawing/2014/main" id="{605C1CDF-0D9E-D920-D5F7-41CDCB8BFD3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14819" y="5848677"/>
            <a:ext cx="6816685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39" name="Straight Arrow Connector 5">
            <a:extLst>
              <a:ext uri="{FF2B5EF4-FFF2-40B4-BE49-F238E27FC236}">
                <a16:creationId xmlns:a16="http://schemas.microsoft.com/office/drawing/2014/main" id="{26041D87-ED5D-DE96-0DEE-462323DB53C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14819" y="6335584"/>
            <a:ext cx="6816685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0" name="Straight Arrow Connector 6">
            <a:extLst>
              <a:ext uri="{FF2B5EF4-FFF2-40B4-BE49-F238E27FC236}">
                <a16:creationId xmlns:a16="http://schemas.microsoft.com/office/drawing/2014/main" id="{08AA1833-EC76-EBA6-4BCC-E9830B7FA78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14819" y="6822490"/>
            <a:ext cx="6816685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1" name="Straight Arrow Connector 9">
            <a:extLst>
              <a:ext uri="{FF2B5EF4-FFF2-40B4-BE49-F238E27FC236}">
                <a16:creationId xmlns:a16="http://schemas.microsoft.com/office/drawing/2014/main" id="{9D59B86C-BB23-07BF-49B8-A10E3374D06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39423" y="5848677"/>
            <a:ext cx="541007" cy="486906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2" name="Straight Arrow Connector 11">
            <a:extLst>
              <a:ext uri="{FF2B5EF4-FFF2-40B4-BE49-F238E27FC236}">
                <a16:creationId xmlns:a16="http://schemas.microsoft.com/office/drawing/2014/main" id="{DF13A256-3C7E-3FCB-3A22-BEB7E8BE683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39423" y="5848678"/>
            <a:ext cx="541007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3" name="Straight Arrow Connector 12">
            <a:extLst>
              <a:ext uri="{FF2B5EF4-FFF2-40B4-BE49-F238E27FC236}">
                <a16:creationId xmlns:a16="http://schemas.microsoft.com/office/drawing/2014/main" id="{C7B61252-7A49-7D99-0853-D18028701E5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705034" y="5848678"/>
            <a:ext cx="865611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4" name="Straight Arrow Connector 15">
            <a:extLst>
              <a:ext uri="{FF2B5EF4-FFF2-40B4-BE49-F238E27FC236}">
                <a16:creationId xmlns:a16="http://schemas.microsoft.com/office/drawing/2014/main" id="{5B1AB4AF-647D-97CD-AB5F-C1828510A58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705033" y="5848677"/>
            <a:ext cx="541007" cy="486906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5" name="TextBox 18">
            <a:extLst>
              <a:ext uri="{FF2B5EF4-FFF2-40B4-BE49-F238E27FC236}">
                <a16:creationId xmlns:a16="http://schemas.microsoft.com/office/drawing/2014/main" id="{FCD5F086-7A70-D619-6FA2-7CEB41444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" y="5929829"/>
            <a:ext cx="2063385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Please elect me!</a:t>
            </a:r>
          </a:p>
        </p:txBody>
      </p:sp>
      <p:sp>
        <p:nvSpPr>
          <p:cNvPr id="39946" name="TextBox 19">
            <a:extLst>
              <a:ext uri="{FF2B5EF4-FFF2-40B4-BE49-F238E27FC236}">
                <a16:creationId xmlns:a16="http://schemas.microsoft.com/office/drawing/2014/main" id="{A1D7C423-33AF-3FBF-83C1-0E49B9723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2229" y="5848678"/>
            <a:ext cx="623889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OK!</a:t>
            </a:r>
          </a:p>
        </p:txBody>
      </p:sp>
      <p:cxnSp>
        <p:nvCxnSpPr>
          <p:cNvPr id="39947" name="Straight Arrow Connector 11">
            <a:extLst>
              <a:ext uri="{FF2B5EF4-FFF2-40B4-BE49-F238E27FC236}">
                <a16:creationId xmlns:a16="http://schemas.microsoft.com/office/drawing/2014/main" id="{48419E3B-3C7D-7F71-E2B0-1A4688D2A49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36255" y="5848678"/>
            <a:ext cx="541007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8" name="Straight Arrow Connector 11">
            <a:extLst>
              <a:ext uri="{FF2B5EF4-FFF2-40B4-BE49-F238E27FC236}">
                <a16:creationId xmlns:a16="http://schemas.microsoft.com/office/drawing/2014/main" id="{714C410E-466D-6FD4-1D49-088CA099D25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36255" y="5848678"/>
            <a:ext cx="865611" cy="52748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9" name="TextBox 18">
            <a:extLst>
              <a:ext uri="{FF2B5EF4-FFF2-40B4-BE49-F238E27FC236}">
                <a16:creationId xmlns:a16="http://schemas.microsoft.com/office/drawing/2014/main" id="{12813B3B-04E3-9D9A-454D-588B67981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8438" y="5492515"/>
            <a:ext cx="1494768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Value v ok?</a:t>
            </a:r>
          </a:p>
        </p:txBody>
      </p:sp>
      <p:cxnSp>
        <p:nvCxnSpPr>
          <p:cNvPr id="39950" name="Straight Arrow Connector 12">
            <a:extLst>
              <a:ext uri="{FF2B5EF4-FFF2-40B4-BE49-F238E27FC236}">
                <a16:creationId xmlns:a16="http://schemas.microsoft.com/office/drawing/2014/main" id="{46F4D3E2-CEC9-6D85-922A-657C4C962FC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167477" y="5848678"/>
            <a:ext cx="865611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1" name="Straight Arrow Connector 15">
            <a:extLst>
              <a:ext uri="{FF2B5EF4-FFF2-40B4-BE49-F238E27FC236}">
                <a16:creationId xmlns:a16="http://schemas.microsoft.com/office/drawing/2014/main" id="{4E11C39F-620C-EA37-85F8-E9E3DA48F5E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167477" y="5848677"/>
            <a:ext cx="541007" cy="486906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2" name="TextBox 19">
            <a:extLst>
              <a:ext uri="{FF2B5EF4-FFF2-40B4-BE49-F238E27FC236}">
                <a16:creationId xmlns:a16="http://schemas.microsoft.com/office/drawing/2014/main" id="{B6AF8D7B-3621-035B-057B-3B4E707D0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672" y="5848678"/>
            <a:ext cx="623889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OK!</a:t>
            </a:r>
          </a:p>
        </p:txBody>
      </p:sp>
      <p:cxnSp>
        <p:nvCxnSpPr>
          <p:cNvPr id="39953" name="Straight Arrow Connector 11">
            <a:extLst>
              <a:ext uri="{FF2B5EF4-FFF2-40B4-BE49-F238E27FC236}">
                <a16:creationId xmlns:a16="http://schemas.microsoft.com/office/drawing/2014/main" id="{BD447064-54F3-E191-D09A-9526BDD573F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57692" y="5848678"/>
            <a:ext cx="541007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4" name="Straight Arrow Connector 11">
            <a:extLst>
              <a:ext uri="{FF2B5EF4-FFF2-40B4-BE49-F238E27FC236}">
                <a16:creationId xmlns:a16="http://schemas.microsoft.com/office/drawing/2014/main" id="{513BEC4B-FBA8-BA38-176E-775BA140524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57692" y="5848678"/>
            <a:ext cx="865611" cy="52748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5" name="TextBox 18">
            <a:extLst>
              <a:ext uri="{FF2B5EF4-FFF2-40B4-BE49-F238E27FC236}">
                <a16:creationId xmlns:a16="http://schemas.microsoft.com/office/drawing/2014/main" id="{132C9861-CA41-AE18-3529-8FE4BC3B9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0641" y="5497024"/>
            <a:ext cx="383438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v!</a:t>
            </a:r>
          </a:p>
        </p:txBody>
      </p:sp>
      <p:sp>
        <p:nvSpPr>
          <p:cNvPr id="22" name="Rectangle 1026">
            <a:extLst>
              <a:ext uri="{FF2B5EF4-FFF2-40B4-BE49-F238E27FC236}">
                <a16:creationId xmlns:a16="http://schemas.microsoft.com/office/drawing/2014/main" id="{5F43D327-409D-263D-1D48-CBBB953BFEA1}"/>
              </a:ext>
            </a:extLst>
          </p:cNvPr>
          <p:cNvSpPr txBox="1">
            <a:spLocks noChangeArrowheads="1"/>
          </p:cNvSpPr>
          <p:nvPr/>
        </p:nvSpPr>
        <p:spPr>
          <a:xfrm>
            <a:off x="757409" y="411559"/>
            <a:ext cx="11685746" cy="110906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68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Which is the point of No-Return?</a:t>
            </a:r>
          </a:p>
        </p:txBody>
      </p:sp>
      <p:sp>
        <p:nvSpPr>
          <p:cNvPr id="39957" name="Slide Number Placeholder 1">
            <a:extLst>
              <a:ext uri="{FF2B5EF4-FFF2-40B4-BE49-F238E27FC236}">
                <a16:creationId xmlns:a16="http://schemas.microsoft.com/office/drawing/2014/main" id="{8E39D56F-09D3-3548-20A9-E5EA3C4A14ED}"/>
              </a:ext>
            </a:extLst>
          </p:cNvPr>
          <p:cNvSpPr txBox="1">
            <a:spLocks/>
          </p:cNvSpPr>
          <p:nvPr/>
        </p:nvSpPr>
        <p:spPr bwMode="auto">
          <a:xfrm>
            <a:off x="11361142" y="6470835"/>
            <a:ext cx="1406618" cy="64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9AEB5FEA-444D-F548-809E-E2EE4FCDF0EB}" type="slidenum">
              <a:rPr lang="en-US" altLang="en-US" sz="3692">
                <a:latin typeface="Calibri" panose="020F0502020204030204" pitchFamily="34" charset="0"/>
              </a:rPr>
              <a:pPr algn="ctr" eaLnBrk="1" hangingPunct="1"/>
              <a:t>52</a:t>
            </a:fld>
            <a:endParaRPr lang="en-US" altLang="en-US" sz="3692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AC2E3F24-F801-9EDE-B182-8186B35B7CB9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32805" y="1926378"/>
            <a:ext cx="12118552" cy="3699135"/>
          </a:xfrm>
        </p:spPr>
        <p:txBody>
          <a:bodyPr vert="horz" wrap="square" lIns="129842" tIns="64921" rIns="129842" bIns="64921" numCol="1" rtlCol="0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>
              <a:defRPr/>
            </a:pPr>
            <a:r>
              <a:rPr lang="en-US" altLang="en-US" sz="3976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If/when a majority of processes hear proposed value and accept it (i.e., are about to/have respond(</a:t>
            </a:r>
            <a:r>
              <a:rPr lang="en-US" altLang="en-US" sz="3976" dirty="0" err="1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ed</a:t>
            </a:r>
            <a:r>
              <a:rPr lang="en-US" altLang="en-US" sz="3976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) with an OK!)</a:t>
            </a:r>
          </a:p>
          <a:p>
            <a:pPr>
              <a:defRPr/>
            </a:pPr>
            <a:r>
              <a:rPr lang="en-US" altLang="en-US" sz="3976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Processes </a:t>
            </a:r>
            <a:r>
              <a:rPr lang="en-US" altLang="en-US" sz="3976" i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may not know it yet</a:t>
            </a:r>
            <a:r>
              <a:rPr lang="en-US" altLang="en-US" sz="3976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, but a decision has been made for the group</a:t>
            </a:r>
          </a:p>
          <a:p>
            <a:pPr lvl="1">
              <a:defRPr/>
            </a:pPr>
            <a:r>
              <a:rPr lang="en-US" altLang="en-US" sz="3408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Even leader does not know it yet</a:t>
            </a:r>
          </a:p>
          <a:p>
            <a:pPr>
              <a:defRPr/>
            </a:pPr>
            <a:r>
              <a:rPr lang="en-US" altLang="en-US" sz="3976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What if leader fails after that?</a:t>
            </a:r>
          </a:p>
          <a:p>
            <a:pPr lvl="1">
              <a:defRPr/>
            </a:pPr>
            <a:r>
              <a:rPr lang="en-US" altLang="en-US" sz="3408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Keep having rounds until some round completes</a:t>
            </a:r>
          </a:p>
          <a:p>
            <a:pPr>
              <a:defRPr/>
            </a:pPr>
            <a:endParaRPr lang="en-US" altLang="en-US" sz="3976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cxnSp>
        <p:nvCxnSpPr>
          <p:cNvPr id="41986" name="Straight Arrow Connector 4">
            <a:extLst>
              <a:ext uri="{FF2B5EF4-FFF2-40B4-BE49-F238E27FC236}">
                <a16:creationId xmlns:a16="http://schemas.microsoft.com/office/drawing/2014/main" id="{221971A5-665C-63E9-E75F-1576B60EFC9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14819" y="5848677"/>
            <a:ext cx="6816685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87" name="Straight Arrow Connector 5">
            <a:extLst>
              <a:ext uri="{FF2B5EF4-FFF2-40B4-BE49-F238E27FC236}">
                <a16:creationId xmlns:a16="http://schemas.microsoft.com/office/drawing/2014/main" id="{E993B707-210A-8162-FFC5-47A64C45B85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14819" y="6335584"/>
            <a:ext cx="6816685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88" name="Straight Arrow Connector 6">
            <a:extLst>
              <a:ext uri="{FF2B5EF4-FFF2-40B4-BE49-F238E27FC236}">
                <a16:creationId xmlns:a16="http://schemas.microsoft.com/office/drawing/2014/main" id="{97E47914-D8F4-8734-677D-D7CF18A3C09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14819" y="6822490"/>
            <a:ext cx="6816685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89" name="Straight Arrow Connector 9">
            <a:extLst>
              <a:ext uri="{FF2B5EF4-FFF2-40B4-BE49-F238E27FC236}">
                <a16:creationId xmlns:a16="http://schemas.microsoft.com/office/drawing/2014/main" id="{99CD71AC-8399-629E-88D4-4D14C1C1325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39423" y="5848677"/>
            <a:ext cx="541007" cy="486906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0" name="Straight Arrow Connector 11">
            <a:extLst>
              <a:ext uri="{FF2B5EF4-FFF2-40B4-BE49-F238E27FC236}">
                <a16:creationId xmlns:a16="http://schemas.microsoft.com/office/drawing/2014/main" id="{A6610BD4-641D-02C5-D0F9-17BBBABE324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39423" y="5848678"/>
            <a:ext cx="541007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1" name="Straight Arrow Connector 12">
            <a:extLst>
              <a:ext uri="{FF2B5EF4-FFF2-40B4-BE49-F238E27FC236}">
                <a16:creationId xmlns:a16="http://schemas.microsoft.com/office/drawing/2014/main" id="{08792794-AFEE-D7AF-B221-6291DABC362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705034" y="5848678"/>
            <a:ext cx="865611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2" name="Straight Arrow Connector 15">
            <a:extLst>
              <a:ext uri="{FF2B5EF4-FFF2-40B4-BE49-F238E27FC236}">
                <a16:creationId xmlns:a16="http://schemas.microsoft.com/office/drawing/2014/main" id="{FF05E6B1-7440-F620-42A5-7324D8D499A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705033" y="5848677"/>
            <a:ext cx="541007" cy="486906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993" name="TextBox 18">
            <a:extLst>
              <a:ext uri="{FF2B5EF4-FFF2-40B4-BE49-F238E27FC236}">
                <a16:creationId xmlns:a16="http://schemas.microsoft.com/office/drawing/2014/main" id="{31416D9E-7B48-A8A2-2619-B8109447B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" y="5929829"/>
            <a:ext cx="2063385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Please elect me!</a:t>
            </a:r>
          </a:p>
        </p:txBody>
      </p:sp>
      <p:sp>
        <p:nvSpPr>
          <p:cNvPr id="41994" name="TextBox 19">
            <a:extLst>
              <a:ext uri="{FF2B5EF4-FFF2-40B4-BE49-F238E27FC236}">
                <a16:creationId xmlns:a16="http://schemas.microsoft.com/office/drawing/2014/main" id="{8738CD4D-AC49-F6B5-9090-0CD060E79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2229" y="5848678"/>
            <a:ext cx="623889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OK!</a:t>
            </a:r>
          </a:p>
        </p:txBody>
      </p:sp>
      <p:cxnSp>
        <p:nvCxnSpPr>
          <p:cNvPr id="41995" name="Straight Arrow Connector 11">
            <a:extLst>
              <a:ext uri="{FF2B5EF4-FFF2-40B4-BE49-F238E27FC236}">
                <a16:creationId xmlns:a16="http://schemas.microsoft.com/office/drawing/2014/main" id="{071F99BF-9322-825F-7A7A-2000653A822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36255" y="5848678"/>
            <a:ext cx="541007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6" name="Straight Arrow Connector 11">
            <a:extLst>
              <a:ext uri="{FF2B5EF4-FFF2-40B4-BE49-F238E27FC236}">
                <a16:creationId xmlns:a16="http://schemas.microsoft.com/office/drawing/2014/main" id="{3A49BA5A-050B-7FED-4A21-E2E63BC4B42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36255" y="5848678"/>
            <a:ext cx="865611" cy="52748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997" name="TextBox 18">
            <a:extLst>
              <a:ext uri="{FF2B5EF4-FFF2-40B4-BE49-F238E27FC236}">
                <a16:creationId xmlns:a16="http://schemas.microsoft.com/office/drawing/2014/main" id="{8688C1ED-3A8A-B327-5701-65290D25E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8438" y="5497024"/>
            <a:ext cx="1494768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Value v ok?</a:t>
            </a:r>
          </a:p>
        </p:txBody>
      </p:sp>
      <p:cxnSp>
        <p:nvCxnSpPr>
          <p:cNvPr id="41998" name="Straight Arrow Connector 12">
            <a:extLst>
              <a:ext uri="{FF2B5EF4-FFF2-40B4-BE49-F238E27FC236}">
                <a16:creationId xmlns:a16="http://schemas.microsoft.com/office/drawing/2014/main" id="{28D47DC8-3E63-BD0A-3522-7B253CBAA63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167477" y="5848678"/>
            <a:ext cx="865611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9" name="Straight Arrow Connector 15">
            <a:extLst>
              <a:ext uri="{FF2B5EF4-FFF2-40B4-BE49-F238E27FC236}">
                <a16:creationId xmlns:a16="http://schemas.microsoft.com/office/drawing/2014/main" id="{07E5AEDA-CBC8-61A5-0F58-1CFDADD61EC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167477" y="5848677"/>
            <a:ext cx="541007" cy="486906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00" name="TextBox 19">
            <a:extLst>
              <a:ext uri="{FF2B5EF4-FFF2-40B4-BE49-F238E27FC236}">
                <a16:creationId xmlns:a16="http://schemas.microsoft.com/office/drawing/2014/main" id="{0AEA0CFE-9370-46F5-8BB0-50C963189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672" y="5848678"/>
            <a:ext cx="623889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OK!</a:t>
            </a:r>
          </a:p>
        </p:txBody>
      </p:sp>
      <p:cxnSp>
        <p:nvCxnSpPr>
          <p:cNvPr id="42001" name="Straight Arrow Connector 11">
            <a:extLst>
              <a:ext uri="{FF2B5EF4-FFF2-40B4-BE49-F238E27FC236}">
                <a16:creationId xmlns:a16="http://schemas.microsoft.com/office/drawing/2014/main" id="{1C8F450D-601D-BD51-129F-2C72D3C1C8D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57692" y="5848678"/>
            <a:ext cx="541007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2" name="Straight Arrow Connector 11">
            <a:extLst>
              <a:ext uri="{FF2B5EF4-FFF2-40B4-BE49-F238E27FC236}">
                <a16:creationId xmlns:a16="http://schemas.microsoft.com/office/drawing/2014/main" id="{D24CE207-C07C-DBD8-569C-4127D09794D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57692" y="5848678"/>
            <a:ext cx="865611" cy="52748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03" name="TextBox 18">
            <a:extLst>
              <a:ext uri="{FF2B5EF4-FFF2-40B4-BE49-F238E27FC236}">
                <a16:creationId xmlns:a16="http://schemas.microsoft.com/office/drawing/2014/main" id="{CB11E996-D981-FDC1-22A9-15B585EC4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0641" y="5497024"/>
            <a:ext cx="383438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v!</a:t>
            </a:r>
          </a:p>
        </p:txBody>
      </p:sp>
      <p:sp>
        <p:nvSpPr>
          <p:cNvPr id="42004" name="Rectangle 2">
            <a:extLst>
              <a:ext uri="{FF2B5EF4-FFF2-40B4-BE49-F238E27FC236}">
                <a16:creationId xmlns:a16="http://schemas.microsoft.com/office/drawing/2014/main" id="{D7E6E4F5-B1F4-1850-B3FF-129F2087E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1866" y="5605225"/>
            <a:ext cx="324604" cy="1623020"/>
          </a:xfrm>
          <a:prstGeom prst="rect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3692"/>
          </a:p>
        </p:txBody>
      </p:sp>
      <p:cxnSp>
        <p:nvCxnSpPr>
          <p:cNvPr id="42005" name="Straight Arrow Connector 4">
            <a:extLst>
              <a:ext uri="{FF2B5EF4-FFF2-40B4-BE49-F238E27FC236}">
                <a16:creationId xmlns:a16="http://schemas.microsoft.com/office/drawing/2014/main" id="{44ED3C97-C4FE-3AF7-F8D4-D1CDEB43F1E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464168" y="2900190"/>
            <a:ext cx="2867336" cy="2705034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Rectangle 1026">
            <a:extLst>
              <a:ext uri="{FF2B5EF4-FFF2-40B4-BE49-F238E27FC236}">
                <a16:creationId xmlns:a16="http://schemas.microsoft.com/office/drawing/2014/main" id="{120AA0A2-D7B7-2A5C-B26C-CEA95321D4F9}"/>
              </a:ext>
            </a:extLst>
          </p:cNvPr>
          <p:cNvSpPr txBox="1">
            <a:spLocks noChangeArrowheads="1"/>
          </p:cNvSpPr>
          <p:nvPr/>
        </p:nvSpPr>
        <p:spPr>
          <a:xfrm>
            <a:off x="757409" y="411559"/>
            <a:ext cx="11685746" cy="110906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68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Which is the point of No-Return?</a:t>
            </a:r>
          </a:p>
        </p:txBody>
      </p:sp>
      <p:sp>
        <p:nvSpPr>
          <p:cNvPr id="42007" name="Slide Number Placeholder 1">
            <a:extLst>
              <a:ext uri="{FF2B5EF4-FFF2-40B4-BE49-F238E27FC236}">
                <a16:creationId xmlns:a16="http://schemas.microsoft.com/office/drawing/2014/main" id="{832DF24C-427D-BA93-5292-F9F0CC12965A}"/>
              </a:ext>
            </a:extLst>
          </p:cNvPr>
          <p:cNvSpPr txBox="1">
            <a:spLocks/>
          </p:cNvSpPr>
          <p:nvPr/>
        </p:nvSpPr>
        <p:spPr bwMode="auto">
          <a:xfrm>
            <a:off x="11361142" y="6470835"/>
            <a:ext cx="1406618" cy="64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D5822C31-23DB-2148-8F5C-E862985360CA}" type="slidenum">
              <a:rPr lang="en-US" altLang="en-US" sz="3692">
                <a:latin typeface="Calibri" panose="020F0502020204030204" pitchFamily="34" charset="0"/>
              </a:rPr>
              <a:pPr algn="ctr" eaLnBrk="1" hangingPunct="1"/>
              <a:t>53</a:t>
            </a:fld>
            <a:endParaRPr lang="en-US" altLang="en-US" sz="3692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Content Placeholder 2">
            <a:extLst>
              <a:ext uri="{FF2B5EF4-FFF2-40B4-BE49-F238E27FC236}">
                <a16:creationId xmlns:a16="http://schemas.microsoft.com/office/drawing/2014/main" id="{B5D46954-F2CF-AEBB-8010-4032832A6B6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24604" y="1818177"/>
            <a:ext cx="12334954" cy="400570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842" tIns="64921" rIns="129842" bIns="64921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3124">
                <a:latin typeface="Times New Roman" panose="02020603050405020304" pitchFamily="18" charset="0"/>
                <a:ea typeface="ＭＳ Ｐゴシック" panose="020B0600070205080204" pitchFamily="34" charset="-128"/>
              </a:rPr>
              <a:t>If some round has a majority (i.e., quorum) hearing proposed value v</a:t>
            </a:r>
            <a:r>
              <a:rPr lang="ja-JP" altLang="en-US" sz="3124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’</a:t>
            </a:r>
            <a:r>
              <a:rPr lang="en-US" altLang="ja-JP" sz="3124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and accepting it, then subsequently at each round either: 1) the round chooses v</a:t>
            </a:r>
            <a:r>
              <a:rPr lang="ja-JP" altLang="en-US" sz="3124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’</a:t>
            </a:r>
            <a:r>
              <a:rPr lang="en-US" altLang="ja-JP" sz="3124">
                <a:latin typeface="Times New Roman" panose="02020603050405020304" pitchFamily="18" charset="0"/>
                <a:ea typeface="ＭＳ Ｐゴシック" panose="020B0600070205080204" pitchFamily="34" charset="-128"/>
              </a:rPr>
              <a:t> as decision or 2) the round fails</a:t>
            </a:r>
          </a:p>
          <a:p>
            <a:pPr>
              <a:lnSpc>
                <a:spcPct val="80000"/>
              </a:lnSpc>
            </a:pPr>
            <a:r>
              <a:rPr lang="en-US" altLang="en-US" sz="3124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Proof: </a:t>
            </a:r>
          </a:p>
          <a:p>
            <a:pPr lvl="1">
              <a:lnSpc>
                <a:spcPct val="80000"/>
              </a:lnSpc>
            </a:pPr>
            <a:r>
              <a:rPr lang="en-US" altLang="en-US" sz="2698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Potential leader waits for majority of OKs in Phase 1</a:t>
            </a:r>
          </a:p>
          <a:p>
            <a:pPr lvl="1">
              <a:lnSpc>
                <a:spcPct val="80000"/>
              </a:lnSpc>
            </a:pPr>
            <a:r>
              <a:rPr lang="en-US" altLang="en-US" sz="2698">
                <a:latin typeface="Times New Roman" panose="02020603050405020304" pitchFamily="18" charset="0"/>
                <a:ea typeface="ＭＳ Ｐゴシック" panose="020B0600070205080204" pitchFamily="34" charset="-128"/>
              </a:rPr>
              <a:t>At least one will contain v’ (because two majorities or quorums always intersect)</a:t>
            </a:r>
          </a:p>
          <a:p>
            <a:pPr lvl="1">
              <a:lnSpc>
                <a:spcPct val="80000"/>
              </a:lnSpc>
            </a:pPr>
            <a:r>
              <a:rPr lang="en-US" altLang="en-US" sz="2698">
                <a:latin typeface="Times New Roman" panose="02020603050405020304" pitchFamily="18" charset="0"/>
                <a:ea typeface="ＭＳ Ｐゴシック" panose="020B0600070205080204" pitchFamily="34" charset="-128"/>
              </a:rPr>
              <a:t>It will choose to send out v’ in Phase 2</a:t>
            </a:r>
          </a:p>
          <a:p>
            <a:pPr>
              <a:lnSpc>
                <a:spcPct val="80000"/>
              </a:lnSpc>
            </a:pPr>
            <a:r>
              <a:rPr lang="en-US" altLang="en-US" sz="3124">
                <a:latin typeface="Times New Roman" panose="02020603050405020304" pitchFamily="18" charset="0"/>
                <a:ea typeface="ＭＳ Ｐゴシック" panose="020B0600070205080204" pitchFamily="34" charset="-128"/>
              </a:rPr>
              <a:t>Success requires a majority, and any two majority sets intersect</a:t>
            </a:r>
          </a:p>
        </p:txBody>
      </p:sp>
      <p:cxnSp>
        <p:nvCxnSpPr>
          <p:cNvPr id="44034" name="Straight Arrow Connector 4">
            <a:extLst>
              <a:ext uri="{FF2B5EF4-FFF2-40B4-BE49-F238E27FC236}">
                <a16:creationId xmlns:a16="http://schemas.microsoft.com/office/drawing/2014/main" id="{E9546561-B300-E140-1732-4E72FB8A8F5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14819" y="5848677"/>
            <a:ext cx="6816685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35" name="Straight Arrow Connector 5">
            <a:extLst>
              <a:ext uri="{FF2B5EF4-FFF2-40B4-BE49-F238E27FC236}">
                <a16:creationId xmlns:a16="http://schemas.microsoft.com/office/drawing/2014/main" id="{5F13D77C-09F2-3899-8F04-F76DEE30753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14819" y="6335584"/>
            <a:ext cx="6816685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36" name="Straight Arrow Connector 6">
            <a:extLst>
              <a:ext uri="{FF2B5EF4-FFF2-40B4-BE49-F238E27FC236}">
                <a16:creationId xmlns:a16="http://schemas.microsoft.com/office/drawing/2014/main" id="{F59E168D-6F3F-57B1-89B7-8A974A6558E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14819" y="6822490"/>
            <a:ext cx="6816685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37" name="Straight Arrow Connector 9">
            <a:extLst>
              <a:ext uri="{FF2B5EF4-FFF2-40B4-BE49-F238E27FC236}">
                <a16:creationId xmlns:a16="http://schemas.microsoft.com/office/drawing/2014/main" id="{8A735B68-94F6-2BC9-5980-B0A30456F43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39423" y="5848677"/>
            <a:ext cx="541007" cy="486906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38" name="Straight Arrow Connector 11">
            <a:extLst>
              <a:ext uri="{FF2B5EF4-FFF2-40B4-BE49-F238E27FC236}">
                <a16:creationId xmlns:a16="http://schemas.microsoft.com/office/drawing/2014/main" id="{A1DCB754-40DC-9277-3FE9-C5B843E92B9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39423" y="5848678"/>
            <a:ext cx="541007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39" name="Straight Arrow Connector 12">
            <a:extLst>
              <a:ext uri="{FF2B5EF4-FFF2-40B4-BE49-F238E27FC236}">
                <a16:creationId xmlns:a16="http://schemas.microsoft.com/office/drawing/2014/main" id="{51D841D7-C162-3D2E-8F5F-289A347D13D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705034" y="5848678"/>
            <a:ext cx="865611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0" name="Straight Arrow Connector 15">
            <a:extLst>
              <a:ext uri="{FF2B5EF4-FFF2-40B4-BE49-F238E27FC236}">
                <a16:creationId xmlns:a16="http://schemas.microsoft.com/office/drawing/2014/main" id="{C24A07B7-6794-398E-0C38-CCB1496B418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705033" y="5848677"/>
            <a:ext cx="541007" cy="486906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1" name="TextBox 18">
            <a:extLst>
              <a:ext uri="{FF2B5EF4-FFF2-40B4-BE49-F238E27FC236}">
                <a16:creationId xmlns:a16="http://schemas.microsoft.com/office/drawing/2014/main" id="{6A6B4BFC-B352-2F13-551E-A73136376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" y="5929829"/>
            <a:ext cx="2063385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Please elect me!</a:t>
            </a:r>
          </a:p>
        </p:txBody>
      </p:sp>
      <p:sp>
        <p:nvSpPr>
          <p:cNvPr id="44042" name="TextBox 19">
            <a:extLst>
              <a:ext uri="{FF2B5EF4-FFF2-40B4-BE49-F238E27FC236}">
                <a16:creationId xmlns:a16="http://schemas.microsoft.com/office/drawing/2014/main" id="{F5853DEA-703C-A8D3-BA8E-1B004093D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2229" y="5848678"/>
            <a:ext cx="623889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OK!</a:t>
            </a:r>
          </a:p>
        </p:txBody>
      </p:sp>
      <p:cxnSp>
        <p:nvCxnSpPr>
          <p:cNvPr id="44043" name="Straight Arrow Connector 11">
            <a:extLst>
              <a:ext uri="{FF2B5EF4-FFF2-40B4-BE49-F238E27FC236}">
                <a16:creationId xmlns:a16="http://schemas.microsoft.com/office/drawing/2014/main" id="{8F465DA1-3A52-C404-6978-341EFCD33A2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36255" y="5848678"/>
            <a:ext cx="541007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4" name="Straight Arrow Connector 11">
            <a:extLst>
              <a:ext uri="{FF2B5EF4-FFF2-40B4-BE49-F238E27FC236}">
                <a16:creationId xmlns:a16="http://schemas.microsoft.com/office/drawing/2014/main" id="{3017CC1A-0472-AEC1-C721-5CA7034BF1F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36255" y="5848678"/>
            <a:ext cx="865611" cy="52748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5" name="TextBox 18">
            <a:extLst>
              <a:ext uri="{FF2B5EF4-FFF2-40B4-BE49-F238E27FC236}">
                <a16:creationId xmlns:a16="http://schemas.microsoft.com/office/drawing/2014/main" id="{AB1E0F5A-285D-587F-A409-D147E3F3F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8438" y="5497024"/>
            <a:ext cx="1494768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Value v ok?</a:t>
            </a:r>
          </a:p>
        </p:txBody>
      </p:sp>
      <p:cxnSp>
        <p:nvCxnSpPr>
          <p:cNvPr id="44046" name="Straight Arrow Connector 12">
            <a:extLst>
              <a:ext uri="{FF2B5EF4-FFF2-40B4-BE49-F238E27FC236}">
                <a16:creationId xmlns:a16="http://schemas.microsoft.com/office/drawing/2014/main" id="{D34CD3C2-38D4-E0E7-6DE6-ED119A43580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167477" y="5848678"/>
            <a:ext cx="865611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7" name="Straight Arrow Connector 15">
            <a:extLst>
              <a:ext uri="{FF2B5EF4-FFF2-40B4-BE49-F238E27FC236}">
                <a16:creationId xmlns:a16="http://schemas.microsoft.com/office/drawing/2014/main" id="{46742845-96D7-DBF6-3A69-9EBB3E68BD7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167477" y="5848677"/>
            <a:ext cx="541007" cy="486906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8" name="TextBox 19">
            <a:extLst>
              <a:ext uri="{FF2B5EF4-FFF2-40B4-BE49-F238E27FC236}">
                <a16:creationId xmlns:a16="http://schemas.microsoft.com/office/drawing/2014/main" id="{DFFC4CF1-4D57-367C-5909-C95A02C97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672" y="5848678"/>
            <a:ext cx="623889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OK!</a:t>
            </a:r>
          </a:p>
        </p:txBody>
      </p:sp>
      <p:cxnSp>
        <p:nvCxnSpPr>
          <p:cNvPr id="44049" name="Straight Arrow Connector 11">
            <a:extLst>
              <a:ext uri="{FF2B5EF4-FFF2-40B4-BE49-F238E27FC236}">
                <a16:creationId xmlns:a16="http://schemas.microsoft.com/office/drawing/2014/main" id="{6BEB8FC1-C53A-D78C-DA74-958A890B93B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57692" y="5848678"/>
            <a:ext cx="541007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0" name="Straight Arrow Connector 11">
            <a:extLst>
              <a:ext uri="{FF2B5EF4-FFF2-40B4-BE49-F238E27FC236}">
                <a16:creationId xmlns:a16="http://schemas.microsoft.com/office/drawing/2014/main" id="{BE77E090-4F8C-7B75-7F5C-FB67513169F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57692" y="5848678"/>
            <a:ext cx="865611" cy="52748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51" name="TextBox 18">
            <a:extLst>
              <a:ext uri="{FF2B5EF4-FFF2-40B4-BE49-F238E27FC236}">
                <a16:creationId xmlns:a16="http://schemas.microsoft.com/office/drawing/2014/main" id="{E8F7F4BA-1F2F-253F-D7C2-54FD117E4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0641" y="5497024"/>
            <a:ext cx="383438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v!</a:t>
            </a:r>
          </a:p>
        </p:txBody>
      </p:sp>
      <p:sp>
        <p:nvSpPr>
          <p:cNvPr id="44052" name="Rectangle 2">
            <a:extLst>
              <a:ext uri="{FF2B5EF4-FFF2-40B4-BE49-F238E27FC236}">
                <a16:creationId xmlns:a16="http://schemas.microsoft.com/office/drawing/2014/main" id="{B31F84BC-1C7A-2FD2-93EA-262AE49E3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1866" y="5605225"/>
            <a:ext cx="324604" cy="1623020"/>
          </a:xfrm>
          <a:prstGeom prst="rect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3692"/>
          </a:p>
        </p:txBody>
      </p:sp>
      <p:sp>
        <p:nvSpPr>
          <p:cNvPr id="23" name="Rectangle 1026">
            <a:extLst>
              <a:ext uri="{FF2B5EF4-FFF2-40B4-BE49-F238E27FC236}">
                <a16:creationId xmlns:a16="http://schemas.microsoft.com/office/drawing/2014/main" id="{16BF73D4-E09E-369B-C742-F6D0B0499774}"/>
              </a:ext>
            </a:extLst>
          </p:cNvPr>
          <p:cNvSpPr txBox="1">
            <a:spLocks noChangeArrowheads="1"/>
          </p:cNvSpPr>
          <p:nvPr/>
        </p:nvSpPr>
        <p:spPr>
          <a:xfrm>
            <a:off x="757409" y="411559"/>
            <a:ext cx="11685746" cy="110906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68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Safety</a:t>
            </a:r>
          </a:p>
        </p:txBody>
      </p:sp>
      <p:sp>
        <p:nvSpPr>
          <p:cNvPr id="44054" name="Slide Number Placeholder 1">
            <a:extLst>
              <a:ext uri="{FF2B5EF4-FFF2-40B4-BE49-F238E27FC236}">
                <a16:creationId xmlns:a16="http://schemas.microsoft.com/office/drawing/2014/main" id="{55250953-5121-44B4-9E93-194E934102D5}"/>
              </a:ext>
            </a:extLst>
          </p:cNvPr>
          <p:cNvSpPr txBox="1">
            <a:spLocks/>
          </p:cNvSpPr>
          <p:nvPr/>
        </p:nvSpPr>
        <p:spPr bwMode="auto">
          <a:xfrm>
            <a:off x="11361142" y="6470835"/>
            <a:ext cx="1406618" cy="64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6C3F724F-E6A3-4A40-8360-677AB9AD460C}" type="slidenum">
              <a:rPr lang="en-US" altLang="en-US" sz="3692">
                <a:latin typeface="Calibri" panose="020F0502020204030204" pitchFamily="34" charset="0"/>
              </a:rPr>
              <a:pPr algn="ctr" eaLnBrk="1" hangingPunct="1"/>
              <a:t>54</a:t>
            </a:fld>
            <a:endParaRPr lang="en-US" altLang="en-US" sz="3692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Content Placeholder 2">
            <a:extLst>
              <a:ext uri="{FF2B5EF4-FFF2-40B4-BE49-F238E27FC236}">
                <a16:creationId xmlns:a16="http://schemas.microsoft.com/office/drawing/2014/main" id="{0F94D472-B9CF-DC11-835D-F436FA7A763D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541007" y="1926378"/>
            <a:ext cx="11902149" cy="3516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842" tIns="64921" rIns="129842" bIns="64921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1988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Process fails</a:t>
            </a:r>
          </a:p>
          <a:p>
            <a:pPr lvl="1">
              <a:lnSpc>
                <a:spcPct val="80000"/>
              </a:lnSpc>
            </a:pPr>
            <a:r>
              <a:rPr lang="en-US" altLang="en-US" sz="1846">
                <a:latin typeface="Times New Roman" panose="02020603050405020304" pitchFamily="18" charset="0"/>
                <a:ea typeface="ＭＳ Ｐゴシック" panose="020B0600070205080204" pitchFamily="34" charset="-128"/>
              </a:rPr>
              <a:t>Majority does not include it</a:t>
            </a:r>
          </a:p>
          <a:p>
            <a:pPr lvl="1">
              <a:lnSpc>
                <a:spcPct val="80000"/>
              </a:lnSpc>
            </a:pPr>
            <a:r>
              <a:rPr lang="en-US" altLang="en-US" sz="1846">
                <a:latin typeface="Times New Roman" panose="02020603050405020304" pitchFamily="18" charset="0"/>
                <a:ea typeface="ＭＳ Ｐゴシック" panose="020B0600070205080204" pitchFamily="34" charset="-128"/>
              </a:rPr>
              <a:t>When process restarts, it uses log to retrieve a past decision (if any) and past-seen ballot ids. Tries to know of past decisions.</a:t>
            </a:r>
          </a:p>
          <a:p>
            <a:pPr>
              <a:lnSpc>
                <a:spcPct val="80000"/>
              </a:lnSpc>
            </a:pPr>
            <a:r>
              <a:rPr lang="en-US" altLang="en-US" sz="1988">
                <a:latin typeface="Times New Roman" panose="02020603050405020304" pitchFamily="18" charset="0"/>
                <a:ea typeface="ＭＳ Ｐゴシック" panose="020B0600070205080204" pitchFamily="34" charset="-128"/>
              </a:rPr>
              <a:t>Leader fails</a:t>
            </a:r>
          </a:p>
          <a:p>
            <a:pPr lvl="1">
              <a:lnSpc>
                <a:spcPct val="80000"/>
              </a:lnSpc>
            </a:pPr>
            <a:r>
              <a:rPr lang="en-US" altLang="en-US" sz="1846">
                <a:latin typeface="Times New Roman" panose="02020603050405020304" pitchFamily="18" charset="0"/>
                <a:ea typeface="ＭＳ Ｐゴシック" panose="020B0600070205080204" pitchFamily="34" charset="-128"/>
              </a:rPr>
              <a:t>Start another round</a:t>
            </a:r>
          </a:p>
          <a:p>
            <a:pPr>
              <a:lnSpc>
                <a:spcPct val="80000"/>
              </a:lnSpc>
            </a:pPr>
            <a:r>
              <a:rPr lang="en-US" altLang="en-US" sz="1988">
                <a:latin typeface="Times New Roman" panose="02020603050405020304" pitchFamily="18" charset="0"/>
                <a:ea typeface="ＭＳ Ｐゴシック" panose="020B0600070205080204" pitchFamily="34" charset="-128"/>
              </a:rPr>
              <a:t>Messages dropped</a:t>
            </a:r>
          </a:p>
          <a:p>
            <a:pPr lvl="1">
              <a:lnSpc>
                <a:spcPct val="80000"/>
              </a:lnSpc>
            </a:pPr>
            <a:r>
              <a:rPr lang="en-US" altLang="en-US" sz="1846">
                <a:latin typeface="Times New Roman" panose="02020603050405020304" pitchFamily="18" charset="0"/>
                <a:ea typeface="ＭＳ Ｐゴシック" panose="020B0600070205080204" pitchFamily="34" charset="-128"/>
              </a:rPr>
              <a:t>If too flaky, just start another round</a:t>
            </a:r>
          </a:p>
          <a:p>
            <a:pPr>
              <a:lnSpc>
                <a:spcPct val="80000"/>
              </a:lnSpc>
            </a:pPr>
            <a:r>
              <a:rPr lang="en-US" altLang="en-US" sz="1988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Note that anyone can start a round any time</a:t>
            </a:r>
          </a:p>
          <a:p>
            <a:pPr>
              <a:lnSpc>
                <a:spcPct val="80000"/>
              </a:lnSpc>
            </a:pPr>
            <a:r>
              <a:rPr lang="en-US" altLang="en-US" sz="1988">
                <a:latin typeface="Times New Roman" panose="02020603050405020304" pitchFamily="18" charset="0"/>
                <a:ea typeface="ＭＳ Ｐゴシック" panose="020B0600070205080204" pitchFamily="34" charset="-128"/>
              </a:rPr>
              <a:t>Protocol may never end – tough luck, buddy!</a:t>
            </a:r>
          </a:p>
          <a:p>
            <a:pPr lvl="1">
              <a:lnSpc>
                <a:spcPct val="80000"/>
              </a:lnSpc>
            </a:pPr>
            <a:r>
              <a:rPr lang="en-US" altLang="en-US" sz="1846">
                <a:latin typeface="Times New Roman" panose="02020603050405020304" pitchFamily="18" charset="0"/>
                <a:ea typeface="ＭＳ Ｐゴシック" panose="020B0600070205080204" pitchFamily="34" charset="-128"/>
              </a:rPr>
              <a:t>Impossibility result not violated</a:t>
            </a:r>
          </a:p>
          <a:p>
            <a:pPr lvl="1">
              <a:lnSpc>
                <a:spcPct val="80000"/>
              </a:lnSpc>
            </a:pPr>
            <a:r>
              <a:rPr lang="en-US" altLang="en-US" sz="1846">
                <a:latin typeface="Times New Roman" panose="02020603050405020304" pitchFamily="18" charset="0"/>
                <a:ea typeface="ＭＳ Ｐゴシック" panose="020B0600070205080204" pitchFamily="34" charset="-128"/>
              </a:rPr>
              <a:t>If things go well sometime in the future, consensus reached</a:t>
            </a:r>
          </a:p>
          <a:p>
            <a:pPr>
              <a:lnSpc>
                <a:spcPct val="80000"/>
              </a:lnSpc>
            </a:pPr>
            <a:endParaRPr lang="en-US" altLang="en-US" sz="1988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</a:pPr>
            <a:endParaRPr lang="en-US" altLang="en-US" sz="1988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cxnSp>
        <p:nvCxnSpPr>
          <p:cNvPr id="46082" name="Straight Arrow Connector 4">
            <a:extLst>
              <a:ext uri="{FF2B5EF4-FFF2-40B4-BE49-F238E27FC236}">
                <a16:creationId xmlns:a16="http://schemas.microsoft.com/office/drawing/2014/main" id="{F8610F5E-6323-A8C1-B8FC-AC2C25B2CC0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14819" y="5848677"/>
            <a:ext cx="6816685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83" name="Straight Arrow Connector 5">
            <a:extLst>
              <a:ext uri="{FF2B5EF4-FFF2-40B4-BE49-F238E27FC236}">
                <a16:creationId xmlns:a16="http://schemas.microsoft.com/office/drawing/2014/main" id="{03AC0723-490F-3D96-FC95-89006FDEE67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14819" y="6335584"/>
            <a:ext cx="6816685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84" name="Straight Arrow Connector 6">
            <a:extLst>
              <a:ext uri="{FF2B5EF4-FFF2-40B4-BE49-F238E27FC236}">
                <a16:creationId xmlns:a16="http://schemas.microsoft.com/office/drawing/2014/main" id="{00862002-7571-BF1D-0DDA-92DCA3E0C6C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14819" y="6822490"/>
            <a:ext cx="6816685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85" name="Straight Arrow Connector 9">
            <a:extLst>
              <a:ext uri="{FF2B5EF4-FFF2-40B4-BE49-F238E27FC236}">
                <a16:creationId xmlns:a16="http://schemas.microsoft.com/office/drawing/2014/main" id="{E8E0AB45-06E5-8C02-B99C-5231A9E5B55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39423" y="5848677"/>
            <a:ext cx="541007" cy="486906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86" name="Straight Arrow Connector 11">
            <a:extLst>
              <a:ext uri="{FF2B5EF4-FFF2-40B4-BE49-F238E27FC236}">
                <a16:creationId xmlns:a16="http://schemas.microsoft.com/office/drawing/2014/main" id="{E369CA30-FAD6-CCCB-B6A8-2E6AEAAE71D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39423" y="5848678"/>
            <a:ext cx="541007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87" name="Straight Arrow Connector 12">
            <a:extLst>
              <a:ext uri="{FF2B5EF4-FFF2-40B4-BE49-F238E27FC236}">
                <a16:creationId xmlns:a16="http://schemas.microsoft.com/office/drawing/2014/main" id="{7477953E-C309-F2A9-8EDA-4FF5A277C6E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705034" y="5848678"/>
            <a:ext cx="865611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88" name="Straight Arrow Connector 15">
            <a:extLst>
              <a:ext uri="{FF2B5EF4-FFF2-40B4-BE49-F238E27FC236}">
                <a16:creationId xmlns:a16="http://schemas.microsoft.com/office/drawing/2014/main" id="{DE495367-105C-A85E-E0DD-F365A7EC952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705033" y="5848677"/>
            <a:ext cx="541007" cy="486906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89" name="TextBox 18">
            <a:extLst>
              <a:ext uri="{FF2B5EF4-FFF2-40B4-BE49-F238E27FC236}">
                <a16:creationId xmlns:a16="http://schemas.microsoft.com/office/drawing/2014/main" id="{3810E3A7-2A10-28E1-AB42-E58328DC5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" y="5929829"/>
            <a:ext cx="2063385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Please elect me!</a:t>
            </a:r>
          </a:p>
        </p:txBody>
      </p:sp>
      <p:sp>
        <p:nvSpPr>
          <p:cNvPr id="46090" name="TextBox 19">
            <a:extLst>
              <a:ext uri="{FF2B5EF4-FFF2-40B4-BE49-F238E27FC236}">
                <a16:creationId xmlns:a16="http://schemas.microsoft.com/office/drawing/2014/main" id="{DC432351-3F5D-7483-66DF-1E0901704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2229" y="5848678"/>
            <a:ext cx="623889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OK!</a:t>
            </a:r>
          </a:p>
        </p:txBody>
      </p:sp>
      <p:cxnSp>
        <p:nvCxnSpPr>
          <p:cNvPr id="46091" name="Straight Arrow Connector 11">
            <a:extLst>
              <a:ext uri="{FF2B5EF4-FFF2-40B4-BE49-F238E27FC236}">
                <a16:creationId xmlns:a16="http://schemas.microsoft.com/office/drawing/2014/main" id="{0074247D-8E21-1ED7-2786-558A2EBF421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36255" y="5848678"/>
            <a:ext cx="541007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2" name="Straight Arrow Connector 11">
            <a:extLst>
              <a:ext uri="{FF2B5EF4-FFF2-40B4-BE49-F238E27FC236}">
                <a16:creationId xmlns:a16="http://schemas.microsoft.com/office/drawing/2014/main" id="{7CFD3F38-3E13-A26B-3698-6129D04B3D7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36255" y="5848678"/>
            <a:ext cx="865611" cy="52748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93" name="TextBox 18">
            <a:extLst>
              <a:ext uri="{FF2B5EF4-FFF2-40B4-BE49-F238E27FC236}">
                <a16:creationId xmlns:a16="http://schemas.microsoft.com/office/drawing/2014/main" id="{90713303-7A24-3527-F68B-FD74F8A94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8438" y="5497024"/>
            <a:ext cx="1494768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Value v ok?</a:t>
            </a:r>
          </a:p>
        </p:txBody>
      </p:sp>
      <p:cxnSp>
        <p:nvCxnSpPr>
          <p:cNvPr id="46094" name="Straight Arrow Connector 12">
            <a:extLst>
              <a:ext uri="{FF2B5EF4-FFF2-40B4-BE49-F238E27FC236}">
                <a16:creationId xmlns:a16="http://schemas.microsoft.com/office/drawing/2014/main" id="{CF76CEB3-F7A2-A07E-2CE0-26A53D77FC9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167477" y="5848678"/>
            <a:ext cx="865611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5" name="Straight Arrow Connector 15">
            <a:extLst>
              <a:ext uri="{FF2B5EF4-FFF2-40B4-BE49-F238E27FC236}">
                <a16:creationId xmlns:a16="http://schemas.microsoft.com/office/drawing/2014/main" id="{F8BCD5C4-84E3-9AC5-1B9D-697FECC69F6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167477" y="5848677"/>
            <a:ext cx="541007" cy="486906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96" name="TextBox 19">
            <a:extLst>
              <a:ext uri="{FF2B5EF4-FFF2-40B4-BE49-F238E27FC236}">
                <a16:creationId xmlns:a16="http://schemas.microsoft.com/office/drawing/2014/main" id="{9635FCAF-5D09-CBE5-7001-C0631421F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672" y="5848678"/>
            <a:ext cx="623889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OK!</a:t>
            </a:r>
          </a:p>
        </p:txBody>
      </p:sp>
      <p:cxnSp>
        <p:nvCxnSpPr>
          <p:cNvPr id="46097" name="Straight Arrow Connector 11">
            <a:extLst>
              <a:ext uri="{FF2B5EF4-FFF2-40B4-BE49-F238E27FC236}">
                <a16:creationId xmlns:a16="http://schemas.microsoft.com/office/drawing/2014/main" id="{5645D3AA-AD60-CAA4-CAB8-DA2B7C78BBB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57692" y="5848678"/>
            <a:ext cx="541007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8" name="Straight Arrow Connector 11">
            <a:extLst>
              <a:ext uri="{FF2B5EF4-FFF2-40B4-BE49-F238E27FC236}">
                <a16:creationId xmlns:a16="http://schemas.microsoft.com/office/drawing/2014/main" id="{EEB9965B-C86C-1A0A-D9DC-AC500622819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57692" y="5848678"/>
            <a:ext cx="865611" cy="52748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99" name="TextBox 18">
            <a:extLst>
              <a:ext uri="{FF2B5EF4-FFF2-40B4-BE49-F238E27FC236}">
                <a16:creationId xmlns:a16="http://schemas.microsoft.com/office/drawing/2014/main" id="{20A49474-55B8-14EC-9929-72CC692D8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0641" y="5497024"/>
            <a:ext cx="383438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v!</a:t>
            </a:r>
          </a:p>
        </p:txBody>
      </p:sp>
      <p:sp>
        <p:nvSpPr>
          <p:cNvPr id="46100" name="Rectangle 2">
            <a:extLst>
              <a:ext uri="{FF2B5EF4-FFF2-40B4-BE49-F238E27FC236}">
                <a16:creationId xmlns:a16="http://schemas.microsoft.com/office/drawing/2014/main" id="{59275FBC-4823-BBFD-4662-78FA89DFF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1866" y="5605225"/>
            <a:ext cx="324604" cy="1623020"/>
          </a:xfrm>
          <a:prstGeom prst="rect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3692"/>
          </a:p>
        </p:txBody>
      </p:sp>
      <p:sp>
        <p:nvSpPr>
          <p:cNvPr id="23" name="Rectangle 1026">
            <a:extLst>
              <a:ext uri="{FF2B5EF4-FFF2-40B4-BE49-F238E27FC236}">
                <a16:creationId xmlns:a16="http://schemas.microsoft.com/office/drawing/2014/main" id="{D33B560D-3165-621E-E3BE-C3541BFC31A6}"/>
              </a:ext>
            </a:extLst>
          </p:cNvPr>
          <p:cNvSpPr txBox="1">
            <a:spLocks noChangeArrowheads="1"/>
          </p:cNvSpPr>
          <p:nvPr/>
        </p:nvSpPr>
        <p:spPr>
          <a:xfrm>
            <a:off x="757409" y="411559"/>
            <a:ext cx="11685746" cy="110906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68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could go Wrong?</a:t>
            </a:r>
          </a:p>
        </p:txBody>
      </p:sp>
      <p:sp>
        <p:nvSpPr>
          <p:cNvPr id="46102" name="Slide Number Placeholder 1">
            <a:extLst>
              <a:ext uri="{FF2B5EF4-FFF2-40B4-BE49-F238E27FC236}">
                <a16:creationId xmlns:a16="http://schemas.microsoft.com/office/drawing/2014/main" id="{7FFC78D8-443E-AC85-0A65-9B0E33DC3B46}"/>
              </a:ext>
            </a:extLst>
          </p:cNvPr>
          <p:cNvSpPr txBox="1">
            <a:spLocks/>
          </p:cNvSpPr>
          <p:nvPr/>
        </p:nvSpPr>
        <p:spPr bwMode="auto">
          <a:xfrm>
            <a:off x="11361142" y="6470835"/>
            <a:ext cx="1406618" cy="64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82930DEE-0C97-9C45-BCC7-9ED441991ECC}" type="slidenum">
              <a:rPr lang="en-US" altLang="en-US" sz="3692">
                <a:latin typeface="Calibri" panose="020F0502020204030204" pitchFamily="34" charset="0"/>
              </a:rPr>
              <a:pPr algn="ctr" eaLnBrk="1" hangingPunct="1"/>
              <a:t>55</a:t>
            </a:fld>
            <a:endParaRPr lang="en-US" altLang="en-US" sz="3692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Content Placeholder 2">
            <a:extLst>
              <a:ext uri="{FF2B5EF4-FFF2-40B4-BE49-F238E27FC236}">
                <a16:creationId xmlns:a16="http://schemas.microsoft.com/office/drawing/2014/main" id="{3A3B1E83-0B91-361E-14B9-590C38B01902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541007" y="1980479"/>
            <a:ext cx="11902149" cy="35165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842" tIns="64921" rIns="129842" bIns="64921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426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 lot more! </a:t>
            </a:r>
          </a:p>
          <a:p>
            <a:pPr>
              <a:lnSpc>
                <a:spcPct val="90000"/>
              </a:lnSpc>
            </a:pPr>
            <a:endParaRPr lang="en-US" altLang="en-US" sz="426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426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This is a highly simplified view of </a:t>
            </a:r>
            <a:r>
              <a:rPr lang="en-US" altLang="en-US" sz="426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Paxos</a:t>
            </a:r>
            <a:r>
              <a:rPr lang="en-US" altLang="en-US" sz="426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altLang="en-US" sz="426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See </a:t>
            </a:r>
            <a:r>
              <a:rPr lang="en-US" altLang="en-US" sz="4260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Lamport</a:t>
            </a:r>
            <a:r>
              <a:rPr lang="ja-JP" altLang="en-US" sz="4260">
                <a:latin typeface="Times New Roman" panose="02020603050405020304" pitchFamily="18" charset="0"/>
                <a:ea typeface="ＭＳ Ｐゴシック" panose="020B0600070205080204" pitchFamily="34" charset="-128"/>
              </a:rPr>
              <a:t>’</a:t>
            </a:r>
            <a:r>
              <a:rPr lang="en-US" altLang="ja-JP" sz="426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s original paper: </a:t>
            </a:r>
            <a:r>
              <a:rPr lang="en-US" altLang="ja-JP" sz="2840" dirty="0">
                <a:latin typeface="Times New Roman" panose="02020603050405020304" pitchFamily="18" charset="0"/>
                <a:ea typeface="ＭＳ Ｐゴシック" panose="020B0600070205080204" pitchFamily="34" charset="-128"/>
                <a:hlinkClick r:id="rId3"/>
              </a:rPr>
              <a:t>http://research.microsoft.com/en-us/um/people/lamport/pubs/paxos-simple.pdf</a:t>
            </a:r>
            <a:r>
              <a:rPr lang="en-US" altLang="ja-JP" sz="284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endParaRPr lang="en-US" altLang="en-US" sz="284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cxnSp>
        <p:nvCxnSpPr>
          <p:cNvPr id="48130" name="Straight Arrow Connector 4">
            <a:extLst>
              <a:ext uri="{FF2B5EF4-FFF2-40B4-BE49-F238E27FC236}">
                <a16:creationId xmlns:a16="http://schemas.microsoft.com/office/drawing/2014/main" id="{FCF75E4A-FE3C-7B1E-E929-1C3476E80D7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14819" y="5848677"/>
            <a:ext cx="6816685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31" name="Straight Arrow Connector 5">
            <a:extLst>
              <a:ext uri="{FF2B5EF4-FFF2-40B4-BE49-F238E27FC236}">
                <a16:creationId xmlns:a16="http://schemas.microsoft.com/office/drawing/2014/main" id="{792740C5-349C-0936-3330-7CC4BADC126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14819" y="6335584"/>
            <a:ext cx="6816685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32" name="Straight Arrow Connector 6">
            <a:extLst>
              <a:ext uri="{FF2B5EF4-FFF2-40B4-BE49-F238E27FC236}">
                <a16:creationId xmlns:a16="http://schemas.microsoft.com/office/drawing/2014/main" id="{A15E275D-B421-AA36-7D04-14722B55C61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14819" y="6822490"/>
            <a:ext cx="6816685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33" name="Straight Arrow Connector 9">
            <a:extLst>
              <a:ext uri="{FF2B5EF4-FFF2-40B4-BE49-F238E27FC236}">
                <a16:creationId xmlns:a16="http://schemas.microsoft.com/office/drawing/2014/main" id="{92CFB8C4-4B9C-FDAF-E9C1-7230DB6594B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39423" y="5848677"/>
            <a:ext cx="541007" cy="486906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34" name="Straight Arrow Connector 11">
            <a:extLst>
              <a:ext uri="{FF2B5EF4-FFF2-40B4-BE49-F238E27FC236}">
                <a16:creationId xmlns:a16="http://schemas.microsoft.com/office/drawing/2014/main" id="{B3A6D3CF-37D3-CB83-426F-BA4EF2B976F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39423" y="5848678"/>
            <a:ext cx="541007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35" name="Straight Arrow Connector 12">
            <a:extLst>
              <a:ext uri="{FF2B5EF4-FFF2-40B4-BE49-F238E27FC236}">
                <a16:creationId xmlns:a16="http://schemas.microsoft.com/office/drawing/2014/main" id="{2E404946-C32F-1E86-DB93-666310D3ABC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705034" y="5848678"/>
            <a:ext cx="865611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36" name="Straight Arrow Connector 15">
            <a:extLst>
              <a:ext uri="{FF2B5EF4-FFF2-40B4-BE49-F238E27FC236}">
                <a16:creationId xmlns:a16="http://schemas.microsoft.com/office/drawing/2014/main" id="{A3A26C1C-06D7-8085-D214-E3CAE220416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705033" y="5848677"/>
            <a:ext cx="541007" cy="486906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37" name="TextBox 18">
            <a:extLst>
              <a:ext uri="{FF2B5EF4-FFF2-40B4-BE49-F238E27FC236}">
                <a16:creationId xmlns:a16="http://schemas.microsoft.com/office/drawing/2014/main" id="{DE126CDE-BEC5-2365-35AD-4285FC191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" y="5929829"/>
            <a:ext cx="2063385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Please elect me!</a:t>
            </a:r>
          </a:p>
        </p:txBody>
      </p:sp>
      <p:sp>
        <p:nvSpPr>
          <p:cNvPr id="48138" name="TextBox 19">
            <a:extLst>
              <a:ext uri="{FF2B5EF4-FFF2-40B4-BE49-F238E27FC236}">
                <a16:creationId xmlns:a16="http://schemas.microsoft.com/office/drawing/2014/main" id="{09656639-EEB0-9F65-2A66-7E13FEF06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2229" y="5848678"/>
            <a:ext cx="623889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OK!</a:t>
            </a:r>
          </a:p>
        </p:txBody>
      </p:sp>
      <p:cxnSp>
        <p:nvCxnSpPr>
          <p:cNvPr id="48139" name="Straight Arrow Connector 11">
            <a:extLst>
              <a:ext uri="{FF2B5EF4-FFF2-40B4-BE49-F238E27FC236}">
                <a16:creationId xmlns:a16="http://schemas.microsoft.com/office/drawing/2014/main" id="{6404D664-8F43-45AA-2738-B7EE46A86AF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36255" y="5848678"/>
            <a:ext cx="541007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0" name="Straight Arrow Connector 11">
            <a:extLst>
              <a:ext uri="{FF2B5EF4-FFF2-40B4-BE49-F238E27FC236}">
                <a16:creationId xmlns:a16="http://schemas.microsoft.com/office/drawing/2014/main" id="{AC1DF7D3-A5C4-ED7F-CC0B-99EFE2EC839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36255" y="5848678"/>
            <a:ext cx="865611" cy="52748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41" name="TextBox 18">
            <a:extLst>
              <a:ext uri="{FF2B5EF4-FFF2-40B4-BE49-F238E27FC236}">
                <a16:creationId xmlns:a16="http://schemas.microsoft.com/office/drawing/2014/main" id="{C6F57F5D-1EE5-B42F-B5D3-AB2193EBC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8438" y="5497024"/>
            <a:ext cx="1494768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Value v ok?</a:t>
            </a:r>
          </a:p>
        </p:txBody>
      </p:sp>
      <p:cxnSp>
        <p:nvCxnSpPr>
          <p:cNvPr id="48142" name="Straight Arrow Connector 12">
            <a:extLst>
              <a:ext uri="{FF2B5EF4-FFF2-40B4-BE49-F238E27FC236}">
                <a16:creationId xmlns:a16="http://schemas.microsoft.com/office/drawing/2014/main" id="{5848C6D4-5430-4FBA-7FBE-7062A48220B6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167477" y="5848678"/>
            <a:ext cx="865611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3" name="Straight Arrow Connector 15">
            <a:extLst>
              <a:ext uri="{FF2B5EF4-FFF2-40B4-BE49-F238E27FC236}">
                <a16:creationId xmlns:a16="http://schemas.microsoft.com/office/drawing/2014/main" id="{3A1AC3A8-568C-BFE1-384F-2958D15D482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6167477" y="5848677"/>
            <a:ext cx="541007" cy="486906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44" name="TextBox 19">
            <a:extLst>
              <a:ext uri="{FF2B5EF4-FFF2-40B4-BE49-F238E27FC236}">
                <a16:creationId xmlns:a16="http://schemas.microsoft.com/office/drawing/2014/main" id="{4EB7B338-72B4-A7D8-ADF5-4C2FDC189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672" y="5848678"/>
            <a:ext cx="623889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OK!</a:t>
            </a:r>
          </a:p>
        </p:txBody>
      </p:sp>
      <p:cxnSp>
        <p:nvCxnSpPr>
          <p:cNvPr id="48145" name="Straight Arrow Connector 11">
            <a:extLst>
              <a:ext uri="{FF2B5EF4-FFF2-40B4-BE49-F238E27FC236}">
                <a16:creationId xmlns:a16="http://schemas.microsoft.com/office/drawing/2014/main" id="{8F529437-0201-9050-656B-C68D6C6A744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57692" y="5848678"/>
            <a:ext cx="541007" cy="973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6" name="Straight Arrow Connector 11">
            <a:extLst>
              <a:ext uri="{FF2B5EF4-FFF2-40B4-BE49-F238E27FC236}">
                <a16:creationId xmlns:a16="http://schemas.microsoft.com/office/drawing/2014/main" id="{9C761EC1-114D-37B9-94E3-23F854AF501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57692" y="5848678"/>
            <a:ext cx="865611" cy="52748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47" name="TextBox 18">
            <a:extLst>
              <a:ext uri="{FF2B5EF4-FFF2-40B4-BE49-F238E27FC236}">
                <a16:creationId xmlns:a16="http://schemas.microsoft.com/office/drawing/2014/main" id="{256766C6-C30F-FADA-4DB5-52F1A98D7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0641" y="5497024"/>
            <a:ext cx="383438" cy="39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88">
                <a:solidFill>
                  <a:schemeClr val="accent2"/>
                </a:solidFill>
                <a:latin typeface="Helvetica" pitchFamily="2" charset="0"/>
              </a:rPr>
              <a:t>v!</a:t>
            </a:r>
          </a:p>
        </p:txBody>
      </p:sp>
      <p:sp>
        <p:nvSpPr>
          <p:cNvPr id="48148" name="Rectangle 2">
            <a:extLst>
              <a:ext uri="{FF2B5EF4-FFF2-40B4-BE49-F238E27FC236}">
                <a16:creationId xmlns:a16="http://schemas.microsoft.com/office/drawing/2014/main" id="{0500FD63-9CF0-1F45-FC70-D98C5DB8A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1866" y="5605225"/>
            <a:ext cx="324604" cy="1623020"/>
          </a:xfrm>
          <a:prstGeom prst="rect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3692"/>
          </a:p>
        </p:txBody>
      </p:sp>
      <p:sp>
        <p:nvSpPr>
          <p:cNvPr id="23" name="Rectangle 1026">
            <a:extLst>
              <a:ext uri="{FF2B5EF4-FFF2-40B4-BE49-F238E27FC236}">
                <a16:creationId xmlns:a16="http://schemas.microsoft.com/office/drawing/2014/main" id="{65DC6052-5B3F-3FDC-81C1-2CA9A0FE13A8}"/>
              </a:ext>
            </a:extLst>
          </p:cNvPr>
          <p:cNvSpPr txBox="1">
            <a:spLocks noChangeArrowheads="1"/>
          </p:cNvSpPr>
          <p:nvPr/>
        </p:nvSpPr>
        <p:spPr>
          <a:xfrm>
            <a:off x="757409" y="411559"/>
            <a:ext cx="11685746" cy="110906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68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could go Wrong?</a:t>
            </a:r>
          </a:p>
        </p:txBody>
      </p:sp>
      <p:sp>
        <p:nvSpPr>
          <p:cNvPr id="48150" name="Slide Number Placeholder 1">
            <a:extLst>
              <a:ext uri="{FF2B5EF4-FFF2-40B4-BE49-F238E27FC236}">
                <a16:creationId xmlns:a16="http://schemas.microsoft.com/office/drawing/2014/main" id="{9AACE3DF-2898-C002-880E-A360A2074EAA}"/>
              </a:ext>
            </a:extLst>
          </p:cNvPr>
          <p:cNvSpPr txBox="1">
            <a:spLocks/>
          </p:cNvSpPr>
          <p:nvPr/>
        </p:nvSpPr>
        <p:spPr bwMode="auto">
          <a:xfrm>
            <a:off x="11361142" y="6470835"/>
            <a:ext cx="1406618" cy="64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7D8723BC-DAA6-7446-9A34-B6FC443DF154}" type="slidenum">
              <a:rPr lang="en-US" altLang="en-US" sz="3692">
                <a:latin typeface="Calibri" panose="020F0502020204030204" pitchFamily="34" charset="0"/>
              </a:rPr>
              <a:pPr algn="ctr" eaLnBrk="1" hangingPunct="1"/>
              <a:t>56</a:t>
            </a:fld>
            <a:endParaRPr lang="en-US" altLang="en-US" sz="3692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>
            <a:extLst>
              <a:ext uri="{FF2B5EF4-FFF2-40B4-BE49-F238E27FC236}">
                <a16:creationId xmlns:a16="http://schemas.microsoft.com/office/drawing/2014/main" id="{CCA5B222-AF9F-5CD5-9EF6-12AE8FFB50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95107" y="1795635"/>
            <a:ext cx="11469344" cy="54912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842" tIns="64921" rIns="129842" bIns="64921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455359" indent="-455359">
              <a:buFont typeface="Calibri" panose="020F0502020204030204" pitchFamily="34" charset="0"/>
              <a:buAutoNum type="arabicPeriod"/>
            </a:pPr>
            <a:r>
              <a:rPr lang="en-US" altLang="en-US" sz="2272">
                <a:ea typeface="ＭＳ Ｐゴシック" panose="020B0600070205080204" pitchFamily="34" charset="-128"/>
              </a:rPr>
              <a:t>Why does Paxos provide safety?</a:t>
            </a:r>
          </a:p>
          <a:p>
            <a:pPr marL="455359" indent="-455359">
              <a:buFont typeface="Calibri" panose="020F0502020204030204" pitchFamily="34" charset="0"/>
              <a:buAutoNum type="arabicPeriod"/>
            </a:pPr>
            <a:r>
              <a:rPr lang="en-US" altLang="en-US" sz="2272">
                <a:ea typeface="ＭＳ Ｐゴシック" panose="020B0600070205080204" pitchFamily="34" charset="-128"/>
              </a:rPr>
              <a:t>Why does Paxos not provide liveness?</a:t>
            </a:r>
          </a:p>
          <a:p>
            <a:pPr marL="455359" indent="-455359">
              <a:buFont typeface="Calibri" panose="020F0502020204030204" pitchFamily="34" charset="0"/>
              <a:buAutoNum type="arabicPeriod"/>
            </a:pPr>
            <a:r>
              <a:rPr lang="en-US" altLang="en-US" sz="2272">
                <a:ea typeface="ＭＳ Ｐゴシック" panose="020B0600070205080204" pitchFamily="34" charset="-128"/>
              </a:rPr>
              <a:t>Someone implements Paxos but it has a bug – everywhere there was a quorum (&gt;N/2), the new implementation only requires &gt; N/3 processes. Is this new algorithm safe?</a:t>
            </a:r>
          </a:p>
          <a:p>
            <a:pPr marL="455359" indent="-455359">
              <a:buFont typeface="Calibri" panose="020F0502020204030204" pitchFamily="34" charset="0"/>
              <a:buAutoNum type="arabicPeriod"/>
            </a:pPr>
            <a:r>
              <a:rPr lang="en-US" altLang="en-US" sz="2272">
                <a:ea typeface="ＭＳ Ｐゴシック" panose="020B0600070205080204" pitchFamily="34" charset="-128"/>
              </a:rPr>
              <a:t>Paxos appears to be structured in “rounds”, which appears to indicate that it is intended for synchronous systems. Why does Paxos still work in an asynchronous system?</a:t>
            </a:r>
          </a:p>
          <a:p>
            <a:pPr marL="455359" indent="-455359">
              <a:buFont typeface="Calibri" panose="020F0502020204030204" pitchFamily="34" charset="0"/>
              <a:buAutoNum type="arabicPeriod"/>
            </a:pPr>
            <a:r>
              <a:rPr lang="en-US" altLang="en-US" sz="2272">
                <a:ea typeface="ＭＳ Ｐゴシック" panose="020B0600070205080204" pitchFamily="34" charset="-128"/>
              </a:rPr>
              <a:t>Assuming no failures, what is the point of no return in Paxos?</a:t>
            </a:r>
          </a:p>
          <a:p>
            <a:pPr marL="455359" indent="-455359">
              <a:buFont typeface="Calibri" panose="020F0502020204030204" pitchFamily="34" charset="0"/>
              <a:buAutoNum type="arabicPeriod"/>
            </a:pPr>
            <a:r>
              <a:rPr lang="en-US" altLang="en-US" sz="2272">
                <a:ea typeface="ＭＳ Ｐゴシック" panose="020B0600070205080204" pitchFamily="34" charset="-128"/>
              </a:rPr>
              <a:t>What could go wrong in Paxos?</a:t>
            </a:r>
          </a:p>
          <a:p>
            <a:pPr marL="455359" indent="-455359">
              <a:buFont typeface="Calibri" panose="020F0502020204030204" pitchFamily="34" charset="0"/>
              <a:buAutoNum type="arabicPeriod"/>
            </a:pPr>
            <a:endParaRPr lang="en-US" altLang="en-US" sz="2272">
              <a:ea typeface="ＭＳ Ｐゴシック" panose="020B0600070205080204" pitchFamily="34" charset="-128"/>
            </a:endParaRPr>
          </a:p>
        </p:txBody>
      </p:sp>
      <p:sp>
        <p:nvSpPr>
          <p:cNvPr id="4" name="Rectangle 1026">
            <a:extLst>
              <a:ext uri="{FF2B5EF4-FFF2-40B4-BE49-F238E27FC236}">
                <a16:creationId xmlns:a16="http://schemas.microsoft.com/office/drawing/2014/main" id="{5A32B277-4A26-483E-59B2-7E3FF8D1344C}"/>
              </a:ext>
            </a:extLst>
          </p:cNvPr>
          <p:cNvSpPr txBox="1">
            <a:spLocks noChangeArrowheads="1"/>
          </p:cNvSpPr>
          <p:nvPr/>
        </p:nvSpPr>
        <p:spPr>
          <a:xfrm>
            <a:off x="757409" y="411559"/>
            <a:ext cx="11685746" cy="121726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sz="3408" dirty="0">
                <a:solidFill>
                  <a:schemeClr val="bg1"/>
                </a:solidFill>
              </a:rPr>
              <a:t>Optional Exercises/Questions to Test your Own Knowledge</a:t>
            </a:r>
            <a:endParaRPr lang="en-US" altLang="en-US" sz="3408" kern="0" dirty="0">
              <a:solidFill>
                <a:schemeClr val="bg1"/>
              </a:solidFill>
              <a:latin typeface="Whitney-BlackSC" pitchFamily="50" charset="0"/>
              <a:ea typeface="ＭＳ Ｐゴシック" pitchFamily="34" charset="-128"/>
            </a:endParaRPr>
          </a:p>
        </p:txBody>
      </p:sp>
      <p:sp>
        <p:nvSpPr>
          <p:cNvPr id="17411" name="Slide Number Placeholder 1">
            <a:extLst>
              <a:ext uri="{FF2B5EF4-FFF2-40B4-BE49-F238E27FC236}">
                <a16:creationId xmlns:a16="http://schemas.microsoft.com/office/drawing/2014/main" id="{B379B2CA-2957-C10C-AEA0-F7AAE4AF6706}"/>
              </a:ext>
            </a:extLst>
          </p:cNvPr>
          <p:cNvSpPr txBox="1">
            <a:spLocks/>
          </p:cNvSpPr>
          <p:nvPr/>
        </p:nvSpPr>
        <p:spPr bwMode="auto">
          <a:xfrm>
            <a:off x="11361142" y="6470835"/>
            <a:ext cx="1406618" cy="64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1CC36A71-A8E6-E842-A6E0-6AA3A5D34E87}" type="slidenum">
              <a:rPr lang="en-US" altLang="en-US" sz="3692">
                <a:latin typeface="Calibri" panose="020F0502020204030204" pitchFamily="34" charset="0"/>
              </a:rPr>
              <a:pPr algn="ctr" eaLnBrk="1" hangingPunct="1"/>
              <a:t>57</a:t>
            </a:fld>
            <a:endParaRPr lang="en-US" altLang="en-US" sz="3692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15516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Content Placeholder 2">
            <a:extLst>
              <a:ext uri="{FF2B5EF4-FFF2-40B4-BE49-F238E27FC236}">
                <a16:creationId xmlns:a16="http://schemas.microsoft.com/office/drawing/2014/main" id="{96CFFFAE-9972-806C-741A-C9A662005F5E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32805" y="2034580"/>
            <a:ext cx="8331504" cy="50854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842" tIns="64921" rIns="129842" bIns="64921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en-US" sz="2272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Paxos</a:t>
            </a:r>
            <a:r>
              <a:rPr lang="en-US" altLang="en-US" sz="2272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protocol: widely used implementation of a safe, eventually-live consensus protocol for asynchronous systems</a:t>
            </a:r>
          </a:p>
          <a:p>
            <a:pPr lvl="1">
              <a:lnSpc>
                <a:spcPct val="120000"/>
              </a:lnSpc>
            </a:pPr>
            <a:r>
              <a:rPr lang="en-US" altLang="en-US" sz="1988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Paxos</a:t>
            </a:r>
            <a:r>
              <a:rPr lang="en-US" altLang="en-US" sz="1988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(or variants) used in Apache Zookeeper, Google’s Chubby system, Active Disk </a:t>
            </a:r>
            <a:r>
              <a:rPr lang="en-US" altLang="en-US" sz="1988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Paxos</a:t>
            </a:r>
            <a:r>
              <a:rPr lang="en-US" altLang="en-US" sz="1988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, and many other cloud computing systems</a:t>
            </a:r>
          </a:p>
          <a:p>
            <a:pPr>
              <a:lnSpc>
                <a:spcPct val="120000"/>
              </a:lnSpc>
            </a:pPr>
            <a:r>
              <a:rPr lang="en-US" altLang="en-US" sz="1988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Other </a:t>
            </a:r>
            <a:r>
              <a:rPr lang="en-US" altLang="en-US" sz="1988">
                <a:latin typeface="Times New Roman" panose="02020603050405020304" pitchFamily="18" charset="0"/>
                <a:ea typeface="ＭＳ Ｐゴシック" panose="020B0600070205080204" pitchFamily="34" charset="-128"/>
              </a:rPr>
              <a:t>similar protocols: Raft</a:t>
            </a:r>
          </a:p>
        </p:txBody>
      </p:sp>
      <p:sp>
        <p:nvSpPr>
          <p:cNvPr id="4" name="Rectangle 1026">
            <a:extLst>
              <a:ext uri="{FF2B5EF4-FFF2-40B4-BE49-F238E27FC236}">
                <a16:creationId xmlns:a16="http://schemas.microsoft.com/office/drawing/2014/main" id="{9CC83E00-2587-DFDF-6DD8-E9432DD4E821}"/>
              </a:ext>
            </a:extLst>
          </p:cNvPr>
          <p:cNvSpPr txBox="1">
            <a:spLocks noChangeArrowheads="1"/>
          </p:cNvSpPr>
          <p:nvPr/>
        </p:nvSpPr>
        <p:spPr>
          <a:xfrm>
            <a:off x="757409" y="411559"/>
            <a:ext cx="11685746" cy="110906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68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Summary</a:t>
            </a:r>
          </a:p>
        </p:txBody>
      </p:sp>
      <p:sp>
        <p:nvSpPr>
          <p:cNvPr id="50179" name="Slide Number Placeholder 1">
            <a:extLst>
              <a:ext uri="{FF2B5EF4-FFF2-40B4-BE49-F238E27FC236}">
                <a16:creationId xmlns:a16="http://schemas.microsoft.com/office/drawing/2014/main" id="{E95408E2-240D-8F29-F75D-CB5576EF62E6}"/>
              </a:ext>
            </a:extLst>
          </p:cNvPr>
          <p:cNvSpPr txBox="1">
            <a:spLocks/>
          </p:cNvSpPr>
          <p:nvPr/>
        </p:nvSpPr>
        <p:spPr bwMode="auto">
          <a:xfrm>
            <a:off x="11361142" y="6470835"/>
            <a:ext cx="1406618" cy="649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2684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268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fld id="{E181B104-E828-F04C-BCEE-19EAA100F9DB}" type="slidenum">
              <a:rPr lang="en-US" altLang="en-US" sz="3692">
                <a:latin typeface="Calibri" panose="020F0502020204030204" pitchFamily="34" charset="0"/>
              </a:rPr>
              <a:pPr algn="ctr" eaLnBrk="1" hangingPunct="1"/>
              <a:t>58</a:t>
            </a:fld>
            <a:endParaRPr lang="en-US" altLang="en-US" sz="3692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280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1"/>
          </p:nvPr>
        </p:nvSpPr>
        <p:spPr bwMode="auto">
          <a:xfrm>
            <a:off x="737123" y="2032000"/>
            <a:ext cx="7918986" cy="48768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Let’s call each server a “process” (think of the daemon at each server)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All of these were groups of processes attempting to </a:t>
            </a: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coordinate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 with each other and reach </a:t>
            </a: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agreement 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on the value of something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The ordering of messages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The up/down status of a suspected failed process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Who the leader is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Who has access to the critical resource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All of these are related to the </a:t>
            </a: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Consensus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 problem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So what is common?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77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706880"/>
            <a:ext cx="8439706" cy="5499947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20000"/>
              </a:lnSpc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Formal problem statement</a:t>
            </a:r>
          </a:p>
          <a:p>
            <a:pPr marL="866059" indent="-866059">
              <a:lnSpc>
                <a:spcPct val="120000"/>
              </a:lnSpc>
              <a:defRPr/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N processes</a:t>
            </a:r>
          </a:p>
          <a:p>
            <a:pPr marL="866059" indent="-866059">
              <a:lnSpc>
                <a:spcPct val="120000"/>
              </a:lnSpc>
              <a:defRPr/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Each process p has </a:t>
            </a:r>
          </a:p>
          <a:p>
            <a:pPr marL="649544" lvl="1" indent="0">
              <a:lnSpc>
                <a:spcPct val="120000"/>
              </a:lnSpc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input variable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xp</a:t>
            </a:r>
            <a:r>
              <a:rPr lang="en-US" sz="2400" dirty="0">
                <a:latin typeface="Times New Roman" charset="0"/>
                <a:ea typeface="ＭＳ Ｐゴシック" charset="0"/>
              </a:rPr>
              <a:t> : initially either 0 or 1</a:t>
            </a:r>
          </a:p>
          <a:p>
            <a:pPr marL="649544" lvl="1" indent="0">
              <a:lnSpc>
                <a:spcPct val="120000"/>
              </a:lnSpc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output variable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yp</a:t>
            </a:r>
            <a:r>
              <a:rPr lang="en-US" sz="2400" dirty="0">
                <a:latin typeface="Times New Roman" charset="0"/>
                <a:ea typeface="ＭＳ Ｐゴシック" charset="0"/>
              </a:rPr>
              <a:t> : initially b (can be changed only once)</a:t>
            </a:r>
          </a:p>
          <a:p>
            <a:pPr marL="866059" indent="-866059">
              <a:lnSpc>
                <a:spcPct val="120000"/>
              </a:lnSpc>
              <a:defRPr/>
            </a:pPr>
            <a:r>
              <a:rPr lang="en-US" sz="24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Consensus problem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: design a protocol so that at the end, either:</a:t>
            </a:r>
          </a:p>
          <a:p>
            <a:pPr marL="649544" lvl="1" indent="0">
              <a:lnSpc>
                <a:spcPct val="120000"/>
              </a:lnSpc>
              <a:buFontTx/>
              <a:buAutoNum type="arabicPeriod"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 All processes set their output variables to 0 (all-0’s)</a:t>
            </a:r>
          </a:p>
          <a:p>
            <a:pPr marL="649544" lvl="1" indent="0">
              <a:lnSpc>
                <a:spcPct val="120000"/>
              </a:lnSpc>
              <a:buFontTx/>
              <a:buAutoNum type="arabicPeriod"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 Or All processes set their output variables to 1 (all-1’s)</a:t>
            </a:r>
          </a:p>
          <a:p>
            <a:pPr marL="649544" lvl="1" indent="0">
              <a:lnSpc>
                <a:spcPct val="120000"/>
              </a:lnSpc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	</a:t>
            </a:r>
            <a:endParaRPr lang="en-US" sz="20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is Consensus?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913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 bwMode="auto">
          <a:xfrm>
            <a:off x="757410" y="1923627"/>
            <a:ext cx="8764310" cy="520192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Every process contributes a value</a:t>
            </a:r>
          </a:p>
          <a:p>
            <a:pPr>
              <a:defRPr/>
            </a:pPr>
            <a:r>
              <a:rPr lang="en-US" sz="2800" i="1" dirty="0">
                <a:solidFill>
                  <a:srgbClr val="CC6600"/>
                </a:solidFill>
                <a:latin typeface="Times New Roman" charset="0"/>
                <a:ea typeface="ＭＳ Ｐゴシック" charset="0"/>
                <a:cs typeface="Times New Roman" charset="0"/>
              </a:rPr>
              <a:t>Goal is to have all processes decide same (some) value</a:t>
            </a:r>
          </a:p>
          <a:p>
            <a:pPr lvl="1">
              <a:defRPr/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Decision once made can’t be changed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There might be other constraints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Validity = if everyone proposes same value, then that’s what’s decided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Integrity = decided value must have been proposed by some process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  <a:cs typeface="Times New Roman" charset="0"/>
              </a:rPr>
              <a:t>Non-triviality = there is at least one initial system state that leads to each of the all-0’s or all-1’s outcomes</a:t>
            </a:r>
            <a:endParaRPr lang="en-US" sz="2800" dirty="0">
              <a:latin typeface="Times New Roman" charset="0"/>
              <a:ea typeface="ＭＳ Ｐゴシック" charset="0"/>
              <a:cs typeface="Times New Roman" charset="0"/>
            </a:endParaRPr>
          </a:p>
          <a:p>
            <a:pPr marL="0" indent="0">
              <a:buNone/>
              <a:defRPr/>
            </a:pPr>
            <a:r>
              <a:rPr lang="en-US" sz="2800" i="1" dirty="0">
                <a:solidFill>
                  <a:srgbClr val="CC6600"/>
                </a:solidFill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is Consensus? (2)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096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923627"/>
            <a:ext cx="7682296" cy="5093547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866059" indent="-866059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Many problems in distributed systems are 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equivalent to </a:t>
            </a:r>
            <a:r>
              <a:rPr lang="en-US" altLang="en-US" sz="4000" i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(or harder than)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40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consensus!</a:t>
            </a:r>
          </a:p>
          <a:p>
            <a:pPr marL="1407345" lvl="1" indent="-75780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Perfect Failure Detection</a:t>
            </a:r>
          </a:p>
          <a:p>
            <a:pPr marL="1407345" lvl="1" indent="-75780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Leader election (select exactly one leader, and every alive process knows about it)</a:t>
            </a:r>
          </a:p>
          <a:p>
            <a:pPr marL="1407345" lvl="1" indent="-75780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Agreement (harder than consensus)</a:t>
            </a:r>
          </a:p>
          <a:p>
            <a:pPr marL="866059" indent="-866059">
              <a:lnSpc>
                <a:spcPct val="120000"/>
              </a:lnSpc>
              <a:defRPr/>
            </a:pPr>
            <a:endParaRPr lang="en-US" altLang="en-US" sz="3400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866059" indent="-866059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So consensus is a very important problem, and solving it would be really useful!</a:t>
            </a:r>
          </a:p>
          <a:p>
            <a:pPr marL="866059" indent="-866059">
              <a:lnSpc>
                <a:spcPct val="120000"/>
              </a:lnSpc>
              <a:defRPr/>
            </a:pPr>
            <a:endParaRPr lang="en-US" altLang="en-US" sz="4000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866059" indent="-866059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So, is there a solution to Consensus?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Why is it Important?</a:t>
            </a: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1902281" y="6705600"/>
            <a:ext cx="990600" cy="457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defPPr>
              <a:defRPr lang="en-US"/>
            </a:defPPr>
            <a:lvl1pPr marL="0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4914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9827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4741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965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4568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09482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4395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79309" algn="l" defTabSz="1269827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14CECF8-010E-F041-9C75-EBE094CC61E3}" type="slidenum">
              <a:rPr lang="en-US" smtClean="0"/>
              <a:pPr algn="ctr"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053610"/>
      </p:ext>
    </p:extLst>
  </p:cSld>
  <p:clrMapOvr>
    <a:masterClrMapping/>
  </p:clrMapOvr>
</p:sld>
</file>

<file path=ppt/theme/theme1.xml><?xml version="1.0" encoding="utf-8"?>
<a:theme xmlns:a="http://schemas.openxmlformats.org/drawingml/2006/main" name="HPP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8">
      <a:majorFont>
        <a:latin typeface="Akzidenz-Grotesk Extended BQ"/>
        <a:ea typeface=""/>
        <a:cs typeface=""/>
      </a:majorFont>
      <a:minorFont>
        <a:latin typeface="Akzidenz-Grotesk BQ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</TotalTime>
  <Words>4373</Words>
  <Application>Microsoft Macintosh PowerPoint</Application>
  <PresentationFormat>Custom</PresentationFormat>
  <Paragraphs>637</Paragraphs>
  <Slides>58</Slides>
  <Notes>57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8" baseType="lpstr">
      <vt:lpstr>Akzidenz-Grotesk BQ</vt:lpstr>
      <vt:lpstr>Akzidenz-Grotesk Extended BQ</vt:lpstr>
      <vt:lpstr>Arial</vt:lpstr>
      <vt:lpstr>Calibri</vt:lpstr>
      <vt:lpstr>Helvetica</vt:lpstr>
      <vt:lpstr>Times New Roman</vt:lpstr>
      <vt:lpstr>Whitney BlackSC</vt:lpstr>
      <vt:lpstr>Whitney-BlackSC</vt:lpstr>
      <vt:lpstr>Wingdings</vt:lpstr>
      <vt:lpstr>HPP-template</vt:lpstr>
      <vt:lpstr>PowerPoint Presentation</vt:lpstr>
      <vt:lpstr>Announcements</vt:lpstr>
      <vt:lpstr>Give it a thought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Optional Exercises/Questions to Test your Own Knowledge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Calianno, Vincent Luke</dc:creator>
  <cp:lastModifiedBy>Gupta, Indranil</cp:lastModifiedBy>
  <cp:revision>407</cp:revision>
  <dcterms:created xsi:type="dcterms:W3CDTF">2012-12-19T21:49:48Z</dcterms:created>
  <dcterms:modified xsi:type="dcterms:W3CDTF">2022-10-20T16:00:34Z</dcterms:modified>
</cp:coreProperties>
</file>