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98" r:id="rId1"/>
  </p:sldMasterIdLst>
  <p:notesMasterIdLst>
    <p:notesMasterId r:id="rId70"/>
  </p:notesMasterIdLst>
  <p:handoutMasterIdLst>
    <p:handoutMasterId r:id="rId71"/>
  </p:handoutMasterIdLst>
  <p:sldIdLst>
    <p:sldId id="308" r:id="rId2"/>
    <p:sldId id="312" r:id="rId3"/>
    <p:sldId id="313" r:id="rId4"/>
    <p:sldId id="314" r:id="rId5"/>
    <p:sldId id="315" r:id="rId6"/>
    <p:sldId id="316" r:id="rId7"/>
    <p:sldId id="321" r:id="rId8"/>
    <p:sldId id="318" r:id="rId9"/>
    <p:sldId id="319" r:id="rId10"/>
    <p:sldId id="320" r:id="rId11"/>
    <p:sldId id="325" r:id="rId12"/>
    <p:sldId id="326" r:id="rId13"/>
    <p:sldId id="327" r:id="rId14"/>
    <p:sldId id="328" r:id="rId15"/>
    <p:sldId id="336" r:id="rId16"/>
    <p:sldId id="337" r:id="rId17"/>
    <p:sldId id="331" r:id="rId18"/>
    <p:sldId id="332" r:id="rId19"/>
    <p:sldId id="333" r:id="rId20"/>
    <p:sldId id="334" r:id="rId21"/>
    <p:sldId id="335" r:id="rId22"/>
    <p:sldId id="339" r:id="rId23"/>
    <p:sldId id="340" r:id="rId24"/>
    <p:sldId id="341" r:id="rId25"/>
    <p:sldId id="342" r:id="rId26"/>
    <p:sldId id="344" r:id="rId27"/>
    <p:sldId id="345" r:id="rId28"/>
    <p:sldId id="346" r:id="rId29"/>
    <p:sldId id="347" r:id="rId30"/>
    <p:sldId id="354" r:id="rId31"/>
    <p:sldId id="349" r:id="rId32"/>
    <p:sldId id="350" r:id="rId33"/>
    <p:sldId id="351" r:id="rId34"/>
    <p:sldId id="352" r:id="rId35"/>
    <p:sldId id="353" r:id="rId36"/>
    <p:sldId id="355" r:id="rId37"/>
    <p:sldId id="359" r:id="rId38"/>
    <p:sldId id="358" r:id="rId39"/>
    <p:sldId id="357" r:id="rId40"/>
    <p:sldId id="360" r:id="rId41"/>
    <p:sldId id="356" r:id="rId42"/>
    <p:sldId id="361" r:id="rId43"/>
    <p:sldId id="369" r:id="rId44"/>
    <p:sldId id="362" r:id="rId45"/>
    <p:sldId id="363" r:id="rId46"/>
    <p:sldId id="364" r:id="rId47"/>
    <p:sldId id="365" r:id="rId48"/>
    <p:sldId id="366" r:id="rId49"/>
    <p:sldId id="367" r:id="rId50"/>
    <p:sldId id="386" r:id="rId51"/>
    <p:sldId id="368" r:id="rId52"/>
    <p:sldId id="385" r:id="rId53"/>
    <p:sldId id="393" r:id="rId54"/>
    <p:sldId id="394" r:id="rId55"/>
    <p:sldId id="371" r:id="rId56"/>
    <p:sldId id="372" r:id="rId57"/>
    <p:sldId id="373" r:id="rId58"/>
    <p:sldId id="374" r:id="rId59"/>
    <p:sldId id="376" r:id="rId60"/>
    <p:sldId id="377" r:id="rId61"/>
    <p:sldId id="379" r:id="rId62"/>
    <p:sldId id="387" r:id="rId63"/>
    <p:sldId id="392" r:id="rId64"/>
    <p:sldId id="388" r:id="rId65"/>
    <p:sldId id="389" r:id="rId66"/>
    <p:sldId id="390" r:id="rId67"/>
    <p:sldId id="391" r:id="rId68"/>
    <p:sldId id="370" r:id="rId69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56" d="100"/>
          <a:sy n="156" d="100"/>
        </p:scale>
        <p:origin x="360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BBDC20B8-BA63-C846-9A1B-A2D59ACEF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143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E272E83-5DF8-2246-97CB-F4994E6A1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1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Remove the elaborate h-b scheme slides, and include more information on this slide.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Animate? May be slow.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Put this up and say “converges” several times. Also say “independent” of N.</a:t>
            </a:r>
          </a:p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Pr[pinging]; =&gt; expected detection time, whp detection time, wc detection time. (ind of n)</a:t>
            </a:r>
          </a:p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PM(T) can be calc’ed as a function of T, pml, pf (ind of n)</a:t>
            </a:r>
          </a:p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Trends on wc L/L* and E[L]/L*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Pr[pinging]; =&gt; expected detection time, whp detection time, wc detection time. (ind of n)</a:t>
            </a:r>
          </a:p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PM(T) can be calc’ed as a function of T, pml, pf (ind of n)</a:t>
            </a:r>
          </a:p>
          <a:p>
            <a:pPr eaLnBrk="1" hangingPunct="1"/>
            <a:r>
              <a:rPr lang="en-GB">
                <a:latin typeface="Times New Roman" charset="0"/>
                <a:ea typeface="ＭＳ Ｐゴシック" charset="0"/>
                <a:cs typeface="ＭＳ Ｐゴシック" charset="0"/>
              </a:rPr>
              <a:t>Trends on wc L/L* and E[L]/L*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One slide is enough for this.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- animate f-d and then dissemination?</a:t>
            </a: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Animate? May be slow.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Black fonts not visible</a:t>
            </a: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[ken] topological awareness, e.g., in a WAN-wide setting or an ad-hoc network with group members spread out over an area.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[rvr]: f-d more than a black-box, but as a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quality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 of connection to a process, e.g., weighing of gossip targets.</a:t>
            </a: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Use a pointer to show the 3 states.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27EB37B1-CE7C-5842-B2BB-21B559F3C6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1C8E6491-B34F-174E-A89C-2396ABC6D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38E35970-1E80-F245-BC3D-E9A2177F8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A61E324-39BC-2842-8228-4DF75742929D}" type="slidenum">
              <a:rPr lang="en-US" altLang="en-US" sz="1300" smtClean="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441172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D319DF13-1F26-1942-A692-68A53EB63B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FB6796D2-8315-374F-BD08-48CBCCA8F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10F51D9B-A6D5-FD4E-84DD-1BA6E7CE1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F7DA26C-D399-264E-AF2B-6C5881EBBFAB}" type="slidenum">
              <a:rPr lang="en-US" altLang="en-US" sz="1300" smtClean="0"/>
              <a:pPr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8119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41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131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2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ANIMATE!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- animate f-d and then dissemination?</a:t>
            </a: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ECF8-010E-F041-9C75-EBE094CC6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DB187-8913-AA4A-BA80-CCFD9EC72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686AC-447E-DE4F-9F67-9B9F50021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9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2725F-FEA6-A345-B991-E0B6B1012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19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C4BC-8F9F-C34F-8C8D-F96A7F381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8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93A2F-3F8B-5248-B873-3EE9ADF3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6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BC1D-FBD0-7540-8D6B-FCDFA1523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1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30569-775A-254F-9BB9-F4C628DA3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1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2350E-F680-3F4D-8B60-6C2B58BEF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CEDB6-CF0F-904F-8F01-5A09591D2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8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CC11-11C8-A94E-A103-B53D69BEA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BF27-A127-7D4A-B594-33DE91C20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7ED8-D3B3-4B40-B074-4FA3E9913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2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50E59E-0600-B843-B8CB-CEC039F93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  <p:sldLayoutId id="2147484325" r:id="rId12"/>
    <p:sldLayoutId id="2147484326" r:id="rId1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notesSlide" Target="../notesSlides/notesSlide41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49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toolkit.globus.org/toolkit/" TargetMode="Externa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2"/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Fall 2019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371600" y="318135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/>
          <a:p>
            <a:pPr algn="ctr">
              <a:spcBef>
                <a:spcPct val="20000"/>
              </a:spcBef>
            </a:pPr>
            <a:r>
              <a:rPr lang="en-US" sz="28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2800" i="1" dirty="0"/>
              <a:t>Lecture 6: Failure Detection and Membership, Grids</a:t>
            </a:r>
            <a:endParaRPr lang="en-US" sz="28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10400" y="4513489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</a:t>
            </a:r>
            <a:r>
              <a:rPr lang="en-US" dirty="0">
                <a:hlinkClick r:id="rId3" action="ppaction://hlinksldjump"/>
              </a:rPr>
              <a:t>slides</a:t>
            </a:r>
            <a:r>
              <a:rPr lang="en-US" dirty="0"/>
              <a:t> © IG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you design a group membership protocol?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3778E2-4817-C644-B24F-09C794DA4D3F}" type="slidenum">
              <a:rPr lang="en-US" sz="1400"/>
              <a:pPr eaLnBrk="1" hangingPunct="1"/>
              <a:t>10</a:t>
            </a:fld>
            <a:endParaRPr 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9373606-4A57-6946-93C8-7FC9CF9586F8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I. </a:t>
            </a:r>
            <a:r>
              <a:rPr lang="en-US" i="1">
                <a:latin typeface="Times New Roman" charset="0"/>
              </a:rPr>
              <a:t>pj</a:t>
            </a:r>
            <a:r>
              <a:rPr lang="en-US">
                <a:latin typeface="Times New Roman" charset="0"/>
              </a:rPr>
              <a:t> crashes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Nothing we can do about it! </a:t>
            </a:r>
          </a:p>
          <a:p>
            <a:pPr eaLnBrk="1" hangingPunct="1"/>
            <a:r>
              <a:rPr lang="en-US">
                <a:latin typeface="Times New Roman" charset="0"/>
              </a:rPr>
              <a:t>A frequent occurrence</a:t>
            </a:r>
          </a:p>
          <a:p>
            <a:pPr eaLnBrk="1" hangingPunct="1"/>
            <a:r>
              <a:rPr lang="en-US">
                <a:latin typeface="Times New Roman" charset="0"/>
              </a:rPr>
              <a:t>Common case rather than exception</a:t>
            </a:r>
          </a:p>
          <a:p>
            <a:pPr eaLnBrk="1" hangingPunct="1"/>
            <a:r>
              <a:rPr lang="en-US">
                <a:latin typeface="Times New Roman" charset="0"/>
              </a:rPr>
              <a:t>Frequency goes up linearly with size of datacenter</a:t>
            </a:r>
          </a:p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EFA593-EE3F-5945-8432-F7FCDCB39BF3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II. Distributed Failure Detectors: Desirable Properties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763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solidFill>
                  <a:srgbClr val="FF3300"/>
                </a:solidFill>
                <a:latin typeface="Times New Roman" charset="0"/>
              </a:rPr>
              <a:t>Completeness</a:t>
            </a:r>
            <a:r>
              <a:rPr lang="en-GB">
                <a:latin typeface="Times New Roman" charset="0"/>
              </a:rPr>
              <a:t> = each failure is detected</a:t>
            </a:r>
          </a:p>
          <a:p>
            <a:pPr eaLnBrk="1" hangingPunct="1"/>
            <a:r>
              <a:rPr lang="en-GB">
                <a:solidFill>
                  <a:srgbClr val="33CC33"/>
                </a:solidFill>
                <a:latin typeface="Times New Roman" charset="0"/>
              </a:rPr>
              <a:t>Accuracy</a:t>
            </a:r>
            <a:r>
              <a:rPr lang="en-GB">
                <a:latin typeface="Times New Roman" charset="0"/>
              </a:rPr>
              <a:t> = there is no mistaken detection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78F84A-63B3-FB47-A9D4-37D4B5300F7D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Distributed Failure Detectors: Properties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92250"/>
            <a:ext cx="8229600" cy="2914650"/>
          </a:xfrm>
        </p:spPr>
        <p:txBody>
          <a:bodyPr/>
          <a:lstStyle/>
          <a:p>
            <a:pPr eaLnBrk="1" hangingPunct="1"/>
            <a:r>
              <a:rPr lang="en-GB" sz="2800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Accuracy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 sz="2400">
              <a:latin typeface="Times New Roman" charset="0"/>
            </a:endParaRPr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0" y="1371600"/>
            <a:ext cx="8532821" cy="3416506"/>
            <a:chOff x="0" y="1162"/>
            <a:chExt cx="5375" cy="2870"/>
          </a:xfrm>
        </p:grpSpPr>
        <p:sp>
          <p:nvSpPr>
            <p:cNvPr id="40965" name="Oval 5"/>
            <p:cNvSpPr>
              <a:spLocks noChangeArrowheads="1"/>
            </p:cNvSpPr>
            <p:nvPr/>
          </p:nvSpPr>
          <p:spPr bwMode="auto">
            <a:xfrm>
              <a:off x="0" y="1338"/>
              <a:ext cx="2335" cy="81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3288" y="1162"/>
              <a:ext cx="2087" cy="287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/>
                <a:t>Impossible together in </a:t>
              </a:r>
            </a:p>
            <a:p>
              <a:pPr eaLnBrk="1" hangingPunct="1"/>
              <a:r>
                <a:rPr lang="en-GB" dirty="0" err="1"/>
                <a:t>lossy</a:t>
              </a:r>
              <a:r>
                <a:rPr lang="en-GB" dirty="0"/>
                <a:t> networks [Chandra</a:t>
              </a:r>
            </a:p>
            <a:p>
              <a:pPr eaLnBrk="1" hangingPunct="1"/>
              <a:r>
                <a:rPr lang="en-GB" dirty="0"/>
                <a:t>and </a:t>
              </a:r>
              <a:r>
                <a:rPr lang="en-GB" dirty="0" err="1"/>
                <a:t>Toueg</a:t>
              </a:r>
              <a:r>
                <a:rPr lang="en-GB" dirty="0"/>
                <a:t>]</a:t>
              </a:r>
            </a:p>
            <a:p>
              <a:pPr eaLnBrk="1" hangingPunct="1"/>
              <a:endParaRPr lang="en-GB" dirty="0"/>
            </a:p>
            <a:p>
              <a:pPr eaLnBrk="1" hangingPunct="1"/>
              <a:r>
                <a:rPr lang="en-GB" dirty="0"/>
                <a:t>If possible, then can </a:t>
              </a:r>
            </a:p>
            <a:p>
              <a:pPr eaLnBrk="1" hangingPunct="1"/>
              <a:r>
                <a:rPr lang="en-GB" dirty="0"/>
                <a:t>solve consensus! (but </a:t>
              </a:r>
            </a:p>
            <a:p>
              <a:pPr eaLnBrk="1" hangingPunct="1"/>
              <a:r>
                <a:rPr lang="en-GB" dirty="0"/>
                <a:t>consensus is known to be </a:t>
              </a:r>
            </a:p>
            <a:p>
              <a:pPr eaLnBrk="1" hangingPunct="1"/>
              <a:r>
                <a:rPr lang="en-GB" dirty="0"/>
                <a:t>unsolvable in </a:t>
              </a:r>
            </a:p>
            <a:p>
              <a:pPr eaLnBrk="1" hangingPunct="1"/>
              <a:r>
                <a:rPr lang="en-GB" dirty="0"/>
                <a:t>asynchronous systems)</a:t>
              </a: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2336" y="1434"/>
              <a:ext cx="907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B518F7-FF9E-5C41-8E17-E2A964092ABD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27E18F6-E4F0-6F4C-9566-A80952B2218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  <p:sp>
        <p:nvSpPr>
          <p:cNvPr id="45066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429000" cy="8302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Time until </a:t>
            </a:r>
            <a:r>
              <a:rPr lang="en-GB" b="1" i="1"/>
              <a:t>some</a:t>
            </a:r>
            <a:r>
              <a:rPr lang="en-GB"/>
              <a:t> </a:t>
            </a:r>
          </a:p>
          <a:p>
            <a:pPr eaLnBrk="1" hangingPunct="1"/>
            <a:r>
              <a:rPr lang="en-GB"/>
              <a:t>process detects the failure</a:t>
            </a:r>
            <a:endParaRPr lang="en-GB" b="1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1A3622A-A87F-3849-BC91-46C584907795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  <p:sp>
        <p:nvSpPr>
          <p:cNvPr id="47114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429000" cy="83026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Time until </a:t>
            </a:r>
            <a:r>
              <a:rPr lang="en-GB" b="1" i="1"/>
              <a:t>some</a:t>
            </a:r>
            <a:r>
              <a:rPr lang="en-GB"/>
              <a:t> </a:t>
            </a:r>
          </a:p>
          <a:p>
            <a:pPr eaLnBrk="1" hangingPunct="1"/>
            <a:r>
              <a:rPr lang="en-GB"/>
              <a:t>process detects the failure</a:t>
            </a:r>
            <a:endParaRPr lang="en-GB" b="1" i="1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584825" y="4354513"/>
            <a:ext cx="2873375" cy="8302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dirty="0">
                <a:latin typeface="Times New Roman"/>
              </a:rPr>
              <a:t>No bottlenecks/single </a:t>
            </a:r>
          </a:p>
          <a:p>
            <a:pPr>
              <a:defRPr/>
            </a:pPr>
            <a:r>
              <a:rPr lang="en-GB" dirty="0">
                <a:latin typeface="Times New Roman"/>
              </a:rPr>
              <a:t>failure point</a:t>
            </a:r>
          </a:p>
        </p:txBody>
      </p:sp>
      <p:sp>
        <p:nvSpPr>
          <p:cNvPr id="47117" name="Line 15"/>
          <p:cNvSpPr>
            <a:spLocks noChangeShapeType="1"/>
          </p:cNvSpPr>
          <p:nvPr/>
        </p:nvSpPr>
        <p:spPr bwMode="auto">
          <a:xfrm>
            <a:off x="1905000" y="3943350"/>
            <a:ext cx="3679825" cy="735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39A1FAA-CD80-EC4C-BFE8-BBC0F36AB0B5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5730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818188" y="1219200"/>
            <a:ext cx="2944812" cy="12001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In spite of </a:t>
            </a:r>
          </a:p>
          <a:p>
            <a:pPr eaLnBrk="1" hangingPunct="1"/>
            <a:r>
              <a:rPr lang="en-GB"/>
              <a:t>arbitrary simultaneous </a:t>
            </a:r>
          </a:p>
          <a:p>
            <a:pPr eaLnBrk="1" hangingPunct="1"/>
            <a:r>
              <a:rPr lang="en-GB"/>
              <a:t>process failures</a:t>
            </a:r>
          </a:p>
        </p:txBody>
      </p:sp>
      <p:sp>
        <p:nvSpPr>
          <p:cNvPr id="49157" name="AutoShape 5"/>
          <p:cNvSpPr>
            <a:spLocks/>
          </p:cNvSpPr>
          <p:nvPr/>
        </p:nvSpPr>
        <p:spPr bwMode="auto">
          <a:xfrm rot="-3110286">
            <a:off x="6158706" y="-340518"/>
            <a:ext cx="269875" cy="6564312"/>
          </a:xfrm>
          <a:prstGeom prst="rightBrace">
            <a:avLst>
              <a:gd name="adj1" fmla="val 152022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8F0B5C-CD03-6A4C-9669-D481093217FC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Centralized Heartbeating</a:t>
            </a: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121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4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10"/>
          <p:cNvSpPr>
            <a:spLocks noChangeShapeType="1"/>
          </p:cNvSpPr>
          <p:nvPr/>
        </p:nvSpPr>
        <p:spPr bwMode="auto">
          <a:xfrm>
            <a:off x="2916238" y="3219450"/>
            <a:ext cx="151130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11"/>
          <p:cNvSpPr>
            <a:spLocks noChangeShapeType="1"/>
          </p:cNvSpPr>
          <p:nvPr/>
        </p:nvSpPr>
        <p:spPr bwMode="auto">
          <a:xfrm>
            <a:off x="3203575" y="2301875"/>
            <a:ext cx="1296988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12"/>
          <p:cNvSpPr>
            <a:spLocks noChangeShapeType="1"/>
          </p:cNvSpPr>
          <p:nvPr/>
        </p:nvSpPr>
        <p:spPr bwMode="auto">
          <a:xfrm flipH="1">
            <a:off x="4572000" y="1870075"/>
            <a:ext cx="71438" cy="2322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Text Box 13"/>
          <p:cNvSpPr txBox="1">
            <a:spLocks noChangeArrowheads="1"/>
          </p:cNvSpPr>
          <p:nvPr/>
        </p:nvSpPr>
        <p:spPr bwMode="auto">
          <a:xfrm rot="1571036">
            <a:off x="5073650" y="2921000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1209" name="Text Box 14"/>
          <p:cNvSpPr txBox="1">
            <a:spLocks noChangeArrowheads="1"/>
          </p:cNvSpPr>
          <p:nvPr/>
        </p:nvSpPr>
        <p:spPr bwMode="auto">
          <a:xfrm>
            <a:off x="4932363" y="365125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 </a:t>
            </a:r>
            <a:endParaRPr lang="en-GB"/>
          </a:p>
        </p:txBody>
      </p:sp>
      <p:sp>
        <p:nvSpPr>
          <p:cNvPr id="51210" name="Oval 15"/>
          <p:cNvSpPr>
            <a:spLocks noChangeArrowheads="1"/>
          </p:cNvSpPr>
          <p:nvPr/>
        </p:nvSpPr>
        <p:spPr bwMode="auto">
          <a:xfrm rot="5400000">
            <a:off x="4555332" y="3075781"/>
            <a:ext cx="150812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16"/>
          <p:cNvSpPr>
            <a:spLocks noChangeArrowheads="1"/>
          </p:cNvSpPr>
          <p:nvPr/>
        </p:nvSpPr>
        <p:spPr bwMode="auto">
          <a:xfrm>
            <a:off x="4356100" y="4246563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Text Box 17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272088" y="1168400"/>
            <a:ext cx="3871912" cy="647700"/>
            <a:chOff x="3220" y="754"/>
            <a:chExt cx="2439" cy="544"/>
          </a:xfrm>
        </p:grpSpPr>
        <p:sp>
          <p:nvSpPr>
            <p:cNvPr id="51216" name="AutoShape 19"/>
            <p:cNvSpPr>
              <a:spLocks noChangeArrowheads="1"/>
            </p:cNvSpPr>
            <p:nvPr/>
          </p:nvSpPr>
          <p:spPr bwMode="auto">
            <a:xfrm>
              <a:off x="3220" y="754"/>
              <a:ext cx="1747" cy="544"/>
            </a:xfrm>
            <a:prstGeom prst="cloudCallout">
              <a:avLst>
                <a:gd name="adj1" fmla="val 53319"/>
                <a:gd name="adj2" fmla="val 1547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1217" name="Text Box 20"/>
            <p:cNvSpPr txBox="1">
              <a:spLocks noChangeArrowheads="1"/>
            </p:cNvSpPr>
            <p:nvPr/>
          </p:nvSpPr>
          <p:spPr bwMode="auto">
            <a:xfrm>
              <a:off x="3492" y="877"/>
              <a:ext cx="216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>
                  <a:sym typeface="Wingdings" charset="0"/>
                </a:rPr>
                <a:t> </a:t>
              </a:r>
              <a:r>
                <a:rPr lang="en-GB"/>
                <a:t>Hotspot</a:t>
              </a:r>
            </a:p>
          </p:txBody>
        </p:sp>
      </p:grpSp>
      <p:sp>
        <p:nvSpPr>
          <p:cNvPr id="51214" name="Text Box 21"/>
          <p:cNvSpPr txBox="1">
            <a:spLocks noChangeArrowheads="1"/>
          </p:cNvSpPr>
          <p:nvPr/>
        </p:nvSpPr>
        <p:spPr bwMode="auto">
          <a:xfrm>
            <a:off x="3708400" y="413702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1215" name="Text Box 22"/>
          <p:cNvSpPr txBox="1">
            <a:spLocks noChangeArrowheads="1"/>
          </p:cNvSpPr>
          <p:nvPr/>
        </p:nvSpPr>
        <p:spPr bwMode="auto">
          <a:xfrm>
            <a:off x="5006975" y="4286250"/>
            <a:ext cx="3903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/>
              <a:t>Heartbeats sent periodically</a:t>
            </a:r>
          </a:p>
          <a:p>
            <a:pPr eaLnBrk="1" hangingPunct="1">
              <a:buFontTx/>
              <a:buChar char="•"/>
            </a:pPr>
            <a:r>
              <a:rPr lang="en-US" sz="1800"/>
              <a:t>If heartbeat not received from </a:t>
            </a:r>
            <a:r>
              <a:rPr lang="en-US" sz="1800" i="1"/>
              <a:t>pi </a:t>
            </a:r>
            <a:r>
              <a:rPr lang="en-US" sz="1800"/>
              <a:t>within</a:t>
            </a:r>
          </a:p>
          <a:p>
            <a:pPr eaLnBrk="1" hangingPunct="1"/>
            <a:r>
              <a:rPr lang="en-US" sz="1800"/>
              <a:t>timeout, mark </a:t>
            </a:r>
            <a:r>
              <a:rPr lang="en-US" sz="1800" i="1"/>
              <a:t>pi </a:t>
            </a:r>
            <a:r>
              <a:rPr lang="en-US" sz="1800"/>
              <a:t>as failed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EDF235E-3685-9B4B-B654-67EE5DCCD93D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Ring Heartbeating</a:t>
            </a: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3269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0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1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2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3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252" name="Line 9"/>
          <p:cNvSpPr>
            <a:spLocks noChangeShapeType="1"/>
          </p:cNvSpPr>
          <p:nvPr/>
        </p:nvSpPr>
        <p:spPr bwMode="auto">
          <a:xfrm flipV="1">
            <a:off x="2770188" y="2355850"/>
            <a:ext cx="2873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Line 10"/>
          <p:cNvSpPr>
            <a:spLocks noChangeShapeType="1"/>
          </p:cNvSpPr>
          <p:nvPr/>
        </p:nvSpPr>
        <p:spPr bwMode="auto">
          <a:xfrm flipV="1">
            <a:off x="3276600" y="1762125"/>
            <a:ext cx="12239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4" name="Line 11"/>
          <p:cNvSpPr>
            <a:spLocks noChangeShapeType="1"/>
          </p:cNvSpPr>
          <p:nvPr/>
        </p:nvSpPr>
        <p:spPr bwMode="auto">
          <a:xfrm>
            <a:off x="4787900" y="1762125"/>
            <a:ext cx="1223963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Oval 12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Text Box 13"/>
          <p:cNvSpPr txBox="1">
            <a:spLocks noChangeArrowheads="1"/>
          </p:cNvSpPr>
          <p:nvPr/>
        </p:nvSpPr>
        <p:spPr bwMode="auto">
          <a:xfrm>
            <a:off x="323850" y="1600200"/>
            <a:ext cx="3097213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3257" name="Oval 14"/>
          <p:cNvSpPr>
            <a:spLocks noChangeArrowheads="1"/>
          </p:cNvSpPr>
          <p:nvPr/>
        </p:nvSpPr>
        <p:spPr bwMode="auto">
          <a:xfrm rot="3732702">
            <a:off x="3693319" y="1902619"/>
            <a:ext cx="355600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5"/>
          <p:cNvSpPr>
            <a:spLocks noChangeShapeType="1"/>
          </p:cNvSpPr>
          <p:nvPr/>
        </p:nvSpPr>
        <p:spPr bwMode="auto">
          <a:xfrm>
            <a:off x="2771775" y="3275013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16"/>
          <p:cNvSpPr>
            <a:spLocks noChangeShapeType="1"/>
          </p:cNvSpPr>
          <p:nvPr/>
        </p:nvSpPr>
        <p:spPr bwMode="auto">
          <a:xfrm>
            <a:off x="6227763" y="2463800"/>
            <a:ext cx="215900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7"/>
          <p:cNvSpPr>
            <a:spLocks noChangeShapeType="1"/>
          </p:cNvSpPr>
          <p:nvPr/>
        </p:nvSpPr>
        <p:spPr bwMode="auto">
          <a:xfrm flipH="1">
            <a:off x="6372225" y="3219450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11750" y="896938"/>
            <a:ext cx="4032250" cy="1827212"/>
            <a:chOff x="3152" y="935"/>
            <a:chExt cx="2540" cy="1144"/>
          </a:xfrm>
        </p:grpSpPr>
        <p:sp>
          <p:nvSpPr>
            <p:cNvPr id="53267" name="AutoShape 19"/>
            <p:cNvSpPr>
              <a:spLocks noChangeArrowheads="1"/>
            </p:cNvSpPr>
            <p:nvPr/>
          </p:nvSpPr>
          <p:spPr bwMode="auto">
            <a:xfrm>
              <a:off x="3152" y="935"/>
              <a:ext cx="2540" cy="953"/>
            </a:xfrm>
            <a:prstGeom prst="cloudCallout">
              <a:avLst>
                <a:gd name="adj1" fmla="val 21065"/>
                <a:gd name="adj2" fmla="val 792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3268" name="Text Box 20"/>
            <p:cNvSpPr txBox="1">
              <a:spLocks noChangeArrowheads="1"/>
            </p:cNvSpPr>
            <p:nvPr/>
          </p:nvSpPr>
          <p:spPr bwMode="auto">
            <a:xfrm>
              <a:off x="3424" y="1071"/>
              <a:ext cx="2167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>
                  <a:sym typeface="Wingdings" charset="0"/>
                </a:rPr>
                <a:t> </a:t>
              </a:r>
              <a:r>
                <a:rPr lang="en-GB" dirty="0"/>
                <a:t>Unpredictable on</a:t>
              </a:r>
            </a:p>
            <a:p>
              <a:pPr eaLnBrk="1" hangingPunct="1"/>
              <a:r>
                <a:rPr lang="en-GB" dirty="0"/>
                <a:t>simultaneous multiple 	failures</a:t>
              </a:r>
            </a:p>
          </p:txBody>
        </p:sp>
      </p:grpSp>
      <p:sp>
        <p:nvSpPr>
          <p:cNvPr id="53262" name="Text Box 21"/>
          <p:cNvSpPr txBox="1">
            <a:spLocks noChangeArrowheads="1"/>
          </p:cNvSpPr>
          <p:nvPr/>
        </p:nvSpPr>
        <p:spPr bwMode="auto">
          <a:xfrm>
            <a:off x="3779838" y="1382713"/>
            <a:ext cx="554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3263" name="Oval 22"/>
          <p:cNvSpPr>
            <a:spLocks noChangeArrowheads="1"/>
          </p:cNvSpPr>
          <p:nvPr/>
        </p:nvSpPr>
        <p:spPr bwMode="auto">
          <a:xfrm>
            <a:off x="2916238" y="2085975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23"/>
          <p:cNvSpPr txBox="1">
            <a:spLocks noChangeArrowheads="1"/>
          </p:cNvSpPr>
          <p:nvPr/>
        </p:nvSpPr>
        <p:spPr bwMode="auto">
          <a:xfrm rot="6579069">
            <a:off x="6008688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5" name="Text Box 24"/>
          <p:cNvSpPr txBox="1">
            <a:spLocks noChangeArrowheads="1"/>
          </p:cNvSpPr>
          <p:nvPr/>
        </p:nvSpPr>
        <p:spPr bwMode="auto">
          <a:xfrm rot="4351812">
            <a:off x="2768600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6" name="Text Box 25"/>
          <p:cNvSpPr txBox="1">
            <a:spLocks noChangeArrowheads="1"/>
          </p:cNvSpPr>
          <p:nvPr/>
        </p:nvSpPr>
        <p:spPr bwMode="auto">
          <a:xfrm>
            <a:off x="2209800" y="2228850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71550"/>
            <a:ext cx="7772400" cy="3257550"/>
          </a:xfrm>
        </p:spPr>
        <p:txBody>
          <a:bodyPr/>
          <a:lstStyle/>
          <a:p>
            <a:r>
              <a:rPr lang="en-US" sz="2400">
                <a:latin typeface="Times New Roman" charset="0"/>
              </a:rPr>
              <a:t>You’</a:t>
            </a:r>
            <a:r>
              <a:rPr lang="en-US" altLang="ja-JP" sz="2400">
                <a:latin typeface="Times New Roman" charset="0"/>
              </a:rPr>
              <a:t>ve been put in charge of a datacenter, and your manager has told you, </a:t>
            </a:r>
            <a:r>
              <a:rPr lang="ja-JP" altLang="en-US" sz="2400">
                <a:latin typeface="Times New Roman" charset="0"/>
              </a:rPr>
              <a:t>“</a:t>
            </a:r>
            <a:r>
              <a:rPr lang="en-US" altLang="ja-JP" sz="2400">
                <a:latin typeface="Times New Roman" charset="0"/>
              </a:rPr>
              <a:t>Oh no! We don</a:t>
            </a:r>
            <a:r>
              <a:rPr lang="ja-JP" altLang="en-US" sz="2400">
                <a:latin typeface="Times New Roman" charset="0"/>
              </a:rPr>
              <a:t>’</a:t>
            </a:r>
            <a:r>
              <a:rPr lang="en-US" altLang="ja-JP" sz="2400">
                <a:latin typeface="Times New Roman" charset="0"/>
              </a:rPr>
              <a:t>t have any failures in our datacenter!</a:t>
            </a:r>
            <a:r>
              <a:rPr lang="ja-JP" altLang="en-US" sz="2400">
                <a:latin typeface="Times New Roman" charset="0"/>
              </a:rPr>
              <a:t>”</a:t>
            </a:r>
            <a:endParaRPr lang="en-US" altLang="ja-JP" sz="2400">
              <a:latin typeface="Times New Roman" charset="0"/>
            </a:endParaRPr>
          </a:p>
          <a:p>
            <a:endParaRPr lang="en-US" sz="2400">
              <a:latin typeface="Times New Roman" charset="0"/>
            </a:endParaRPr>
          </a:p>
          <a:p>
            <a:r>
              <a:rPr lang="en-US" sz="2400">
                <a:latin typeface="Times New Roman" charset="0"/>
              </a:rPr>
              <a:t>Do you believe him/her? </a:t>
            </a:r>
          </a:p>
          <a:p>
            <a:endParaRPr lang="en-US" sz="2400">
              <a:latin typeface="Times New Roman" charset="0"/>
            </a:endParaRPr>
          </a:p>
          <a:p>
            <a:r>
              <a:rPr lang="en-US" sz="2400">
                <a:latin typeface="Times New Roman" charset="0"/>
              </a:rPr>
              <a:t>What would be your first responsibility?</a:t>
            </a:r>
          </a:p>
          <a:p>
            <a:r>
              <a:rPr lang="en-US" sz="2400">
                <a:latin typeface="Times New Roman" charset="0"/>
              </a:rPr>
              <a:t>Build a failure detector</a:t>
            </a:r>
          </a:p>
          <a:p>
            <a:r>
              <a:rPr lang="en-US" sz="2400">
                <a:latin typeface="Times New Roman" charset="0"/>
              </a:rPr>
              <a:t>What are some things that could go wrong if you didn</a:t>
            </a:r>
            <a:r>
              <a:rPr lang="ja-JP" altLang="en-US" sz="2400">
                <a:latin typeface="Times New Roman" charset="0"/>
              </a:rPr>
              <a:t>’</a:t>
            </a:r>
            <a:r>
              <a:rPr lang="en-US" altLang="ja-JP" sz="2400">
                <a:latin typeface="Times New Roman" charset="0"/>
              </a:rPr>
              <a:t>t do this?</a:t>
            </a:r>
            <a:endParaRPr lang="en-US" sz="2400">
              <a:latin typeface="Times New Roman" charset="0"/>
            </a:endParaRPr>
          </a:p>
        </p:txBody>
      </p:sp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latin typeface="Whitney-BlackSC" charset="0"/>
                <a:cs typeface="Whitney-BlackSC" charset="0"/>
              </a:rPr>
              <a:t>A Challenge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5FC4702-23DF-6D43-93D1-E6E7F5242D82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5313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4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5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6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7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00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5306" name="Text Box 15"/>
          <p:cNvSpPr txBox="1">
            <a:spLocks noChangeArrowheads="1"/>
          </p:cNvSpPr>
          <p:nvPr/>
        </p:nvSpPr>
        <p:spPr bwMode="auto">
          <a:xfrm>
            <a:off x="4427538" y="2192338"/>
            <a:ext cx="646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080000" y="666750"/>
            <a:ext cx="4292600" cy="2093592"/>
            <a:chOff x="3243" y="754"/>
            <a:chExt cx="2517" cy="932"/>
          </a:xfrm>
        </p:grpSpPr>
        <p:sp>
          <p:nvSpPr>
            <p:cNvPr id="55311" name="AutoShape 17"/>
            <p:cNvSpPr>
              <a:spLocks noChangeArrowheads="1"/>
            </p:cNvSpPr>
            <p:nvPr/>
          </p:nvSpPr>
          <p:spPr bwMode="auto">
            <a:xfrm>
              <a:off x="3243" y="754"/>
              <a:ext cx="2517" cy="771"/>
            </a:xfrm>
            <a:prstGeom prst="cloudCallout">
              <a:avLst>
                <a:gd name="adj1" fmla="val 20796"/>
                <a:gd name="adj2" fmla="val 129116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47121" name="Text Box 18"/>
            <p:cNvSpPr txBox="1">
              <a:spLocks noChangeArrowheads="1"/>
            </p:cNvSpPr>
            <p:nvPr/>
          </p:nvSpPr>
          <p:spPr bwMode="auto">
            <a:xfrm>
              <a:off x="3243" y="987"/>
              <a:ext cx="2416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342900" indent="-342900">
                <a:buFont typeface="Wingdings" charset="0"/>
                <a:buChar char="J"/>
                <a:defRPr/>
              </a:pPr>
              <a:r>
                <a:rPr lang="en-GB" dirty="0">
                  <a:latin typeface="Times New Roman"/>
                </a:rPr>
                <a:t>Equal load per member</a:t>
              </a:r>
            </a:p>
            <a:p>
              <a:pPr>
                <a:defRPr/>
              </a:pPr>
              <a:r>
                <a:rPr lang="en-GB" dirty="0">
                  <a:latin typeface="Times New Roman"/>
                  <a:sym typeface="Wingdings"/>
                </a:rPr>
                <a:t> Single </a:t>
              </a:r>
              <a:r>
                <a:rPr lang="en-GB" dirty="0" err="1">
                  <a:latin typeface="Times New Roman"/>
                  <a:sym typeface="Wingdings"/>
                </a:rPr>
                <a:t>hb</a:t>
              </a:r>
              <a:r>
                <a:rPr lang="en-GB" dirty="0">
                  <a:latin typeface="Times New Roman"/>
                  <a:sym typeface="Wingdings"/>
                </a:rPr>
                <a:t> loss  false 		detection</a:t>
              </a:r>
              <a:endParaRPr lang="en-GB" dirty="0">
                <a:latin typeface="Times New Roman"/>
              </a:endParaRPr>
            </a:p>
            <a:p>
              <a:pPr>
                <a:defRPr/>
              </a:pPr>
              <a:endParaRPr lang="en-GB" dirty="0">
                <a:latin typeface="Times New Roman"/>
              </a:endParaRPr>
            </a:p>
          </p:txBody>
        </p:sp>
      </p:grpSp>
      <p:sp>
        <p:nvSpPr>
          <p:cNvPr id="55308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5309" name="Text Box 20"/>
          <p:cNvSpPr txBox="1">
            <a:spLocks noChangeArrowheads="1"/>
          </p:cNvSpPr>
          <p:nvPr/>
        </p:nvSpPr>
        <p:spPr bwMode="auto">
          <a:xfrm>
            <a:off x="2051050" y="316547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5310" name="Oval 21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we increase the robustness of all-to-all heartbeating?</a:t>
            </a: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0A0E5BD-9423-5542-9325-08E2CEC22DD2}" type="slidenum">
              <a:rPr lang="en-US" sz="1400"/>
              <a:pPr eaLnBrk="1" hangingPunct="1"/>
              <a:t>21</a:t>
            </a:fld>
            <a:endParaRPr 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06A2266-B375-8A41-8384-5245FA854431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8384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5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6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7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8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2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58378" name="Oval 15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953000" y="1085850"/>
            <a:ext cx="4191000" cy="917575"/>
            <a:chOff x="3152" y="935"/>
            <a:chExt cx="2540" cy="771"/>
          </a:xfrm>
        </p:grpSpPr>
        <p:sp>
          <p:nvSpPr>
            <p:cNvPr id="58382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8383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ym typeface="Wingdings" charset="0"/>
                </a:rPr>
                <a:t> </a:t>
              </a:r>
              <a:r>
                <a:rPr lang="en-GB" sz="2000"/>
                <a:t>Good accuracy properties</a:t>
              </a:r>
            </a:p>
          </p:txBody>
        </p:sp>
      </p:grpSp>
      <p:sp>
        <p:nvSpPr>
          <p:cNvPr id="58380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8381" name="Oval 20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4B643F4-8896-4046-A9DB-8DF7E1DB0516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4038600" y="2228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 flipV="1">
            <a:off x="3352800" y="165735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589" name="Group 5"/>
          <p:cNvGraphicFramePr>
            <a:graphicFrameLocks noGrp="1"/>
          </p:cNvGraphicFramePr>
          <p:nvPr/>
        </p:nvGraphicFramePr>
        <p:xfrm>
          <a:off x="1676400" y="165735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43" name="Oval 27"/>
          <p:cNvSpPr>
            <a:spLocks noChangeArrowheads="1"/>
          </p:cNvSpPr>
          <p:nvPr/>
        </p:nvSpPr>
        <p:spPr bwMode="auto">
          <a:xfrm>
            <a:off x="6324600" y="19431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0444" name="Oval 28"/>
          <p:cNvSpPr>
            <a:spLocks noChangeArrowheads="1"/>
          </p:cNvSpPr>
          <p:nvPr/>
        </p:nvSpPr>
        <p:spPr bwMode="auto">
          <a:xfrm>
            <a:off x="6019800" y="3371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0445" name="Oval 29"/>
          <p:cNvSpPr>
            <a:spLocks noChangeArrowheads="1"/>
          </p:cNvSpPr>
          <p:nvPr/>
        </p:nvSpPr>
        <p:spPr bwMode="auto">
          <a:xfrm>
            <a:off x="4495800" y="36576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0446" name="Line 30"/>
          <p:cNvSpPr>
            <a:spLocks noChangeShapeType="1"/>
          </p:cNvSpPr>
          <p:nvPr/>
        </p:nvSpPr>
        <p:spPr bwMode="auto">
          <a:xfrm flipV="1">
            <a:off x="4572000" y="2171700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4343400" y="2628900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8" name="Line 32"/>
          <p:cNvSpPr>
            <a:spLocks noChangeShapeType="1"/>
          </p:cNvSpPr>
          <p:nvPr/>
        </p:nvSpPr>
        <p:spPr bwMode="auto">
          <a:xfrm flipV="1">
            <a:off x="5029200" y="360045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9" name="Line 33"/>
          <p:cNvSpPr>
            <a:spLocks noChangeShapeType="1"/>
          </p:cNvSpPr>
          <p:nvPr/>
        </p:nvSpPr>
        <p:spPr bwMode="auto">
          <a:xfrm flipV="1">
            <a:off x="6400800" y="2343150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0" name="Line 34"/>
          <p:cNvSpPr>
            <a:spLocks noChangeShapeType="1"/>
          </p:cNvSpPr>
          <p:nvPr/>
        </p:nvSpPr>
        <p:spPr bwMode="auto">
          <a:xfrm flipV="1">
            <a:off x="4953000" y="22860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1" name="Line 35"/>
          <p:cNvSpPr>
            <a:spLocks noChangeShapeType="1"/>
          </p:cNvSpPr>
          <p:nvPr/>
        </p:nvSpPr>
        <p:spPr bwMode="auto">
          <a:xfrm flipH="1" flipV="1">
            <a:off x="4572000" y="25146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2" name="AutoShape 37"/>
          <p:cNvSpPr>
            <a:spLocks noChangeArrowheads="1"/>
          </p:cNvSpPr>
          <p:nvPr/>
        </p:nvSpPr>
        <p:spPr bwMode="auto">
          <a:xfrm rot="-497829">
            <a:off x="4338638" y="2081213"/>
            <a:ext cx="2133600" cy="1143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53" name="Text Box 38"/>
          <p:cNvSpPr txBox="1">
            <a:spLocks noChangeArrowheads="1"/>
          </p:cNvSpPr>
          <p:nvPr/>
        </p:nvSpPr>
        <p:spPr bwMode="auto">
          <a:xfrm>
            <a:off x="685800" y="3257550"/>
            <a:ext cx="3581400" cy="1923604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400" b="1" dirty="0">
                <a:ea typeface="굴림" charset="0"/>
                <a:cs typeface="굴림" charset="0"/>
              </a:rPr>
              <a:t>Protocol</a:t>
            </a:r>
            <a:r>
              <a:rPr lang="en-US" altLang="ko-KR" sz="1400" dirty="0">
                <a:ea typeface="굴림" charset="0"/>
                <a:cs typeface="굴림" charset="0"/>
              </a:rPr>
              <a:t>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Nodes periodically gossip their membership list: pick random nodes, send it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On receipt, it is </a:t>
            </a:r>
            <a:r>
              <a:rPr lang="en-US" altLang="ko-KR" sz="1400" i="1" dirty="0">
                <a:ea typeface="굴림" charset="0"/>
                <a:cs typeface="굴림" charset="0"/>
              </a:rPr>
              <a:t>merged</a:t>
            </a:r>
            <a:r>
              <a:rPr lang="en-US" altLang="ko-KR" sz="1400" dirty="0">
                <a:ea typeface="굴림" charset="0"/>
                <a:cs typeface="굴림" charset="0"/>
              </a:rPr>
              <a:t> with local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When an entry times out, member is marked as failed</a:t>
            </a:r>
          </a:p>
        </p:txBody>
      </p:sp>
      <p:graphicFrame>
        <p:nvGraphicFramePr>
          <p:cNvPr id="195623" name="Group 39"/>
          <p:cNvGraphicFramePr>
            <a:graphicFrameLocks noGrp="1"/>
          </p:cNvGraphicFramePr>
          <p:nvPr/>
        </p:nvGraphicFramePr>
        <p:xfrm>
          <a:off x="7010400" y="11430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76" name="Line 61"/>
          <p:cNvSpPr>
            <a:spLocks noChangeShapeType="1"/>
          </p:cNvSpPr>
          <p:nvPr/>
        </p:nvSpPr>
        <p:spPr bwMode="auto">
          <a:xfrm flipV="1">
            <a:off x="6705600" y="1143000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646" name="Group 62"/>
          <p:cNvGraphicFramePr>
            <a:graphicFrameLocks noGrp="1"/>
          </p:cNvGraphicFramePr>
          <p:nvPr/>
        </p:nvGraphicFramePr>
        <p:xfrm>
          <a:off x="7086600" y="27432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99" name="AutoShape 84"/>
          <p:cNvSpPr>
            <a:spLocks noChangeArrowheads="1"/>
          </p:cNvSpPr>
          <p:nvPr/>
        </p:nvSpPr>
        <p:spPr bwMode="auto">
          <a:xfrm>
            <a:off x="7543800" y="2228850"/>
            <a:ext cx="685800" cy="342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0500" name="Text Box 85"/>
          <p:cNvSpPr txBox="1">
            <a:spLocks noChangeArrowheads="1"/>
          </p:cNvSpPr>
          <p:nvPr/>
        </p:nvSpPr>
        <p:spPr bwMode="auto">
          <a:xfrm>
            <a:off x="6096000" y="394335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70 at node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60501" name="Text Box 86"/>
          <p:cNvSpPr txBox="1">
            <a:spLocks noChangeArrowheads="1"/>
          </p:cNvSpPr>
          <p:nvPr/>
        </p:nvSpPr>
        <p:spPr bwMode="auto">
          <a:xfrm>
            <a:off x="762000" y="27432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60502" name="Line 87"/>
          <p:cNvSpPr>
            <a:spLocks noChangeShapeType="1"/>
          </p:cNvSpPr>
          <p:nvPr/>
        </p:nvSpPr>
        <p:spPr bwMode="auto">
          <a:xfrm flipV="1">
            <a:off x="1371600" y="2571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3" name="Text Box 88"/>
          <p:cNvSpPr txBox="1">
            <a:spLocks noChangeArrowheads="1"/>
          </p:cNvSpPr>
          <p:nvPr/>
        </p:nvSpPr>
        <p:spPr bwMode="auto">
          <a:xfrm>
            <a:off x="1143000" y="29718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60504" name="Line 89"/>
          <p:cNvSpPr>
            <a:spLocks noChangeShapeType="1"/>
          </p:cNvSpPr>
          <p:nvPr/>
        </p:nvSpPr>
        <p:spPr bwMode="auto">
          <a:xfrm flipV="1">
            <a:off x="1905000" y="2571750"/>
            <a:ext cx="3810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5" name="Line 90"/>
          <p:cNvSpPr>
            <a:spLocks noChangeShapeType="1"/>
          </p:cNvSpPr>
          <p:nvPr/>
        </p:nvSpPr>
        <p:spPr bwMode="auto">
          <a:xfrm flipV="1">
            <a:off x="3048000" y="25717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6" name="Text Box 91"/>
          <p:cNvSpPr txBox="1">
            <a:spLocks noChangeArrowheads="1"/>
          </p:cNvSpPr>
          <p:nvPr/>
        </p:nvSpPr>
        <p:spPr bwMode="auto">
          <a:xfrm>
            <a:off x="2667000" y="27432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Time (local)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3C20093-AEAB-594F-B755-FA5D75F92F3F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</a:t>
            </a:r>
            <a:br>
              <a:rPr lang="en-US" altLang="ko-KR" dirty="0">
                <a:latin typeface="Times New Roman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And after a further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it will delete the member from the list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Why an additional timeout? Why not delete right away?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E5BE5FE-ABF5-DF4F-A2D8-0C7F30DBA39E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What if an entry pointing to a failed node is deleted right after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 (=24) seconds?</a:t>
            </a: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3359150" y="3125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H="1" flipV="1">
            <a:off x="2673350" y="2554288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686" name="Group 6"/>
          <p:cNvGraphicFramePr>
            <a:graphicFrameLocks noGrp="1"/>
          </p:cNvGraphicFramePr>
          <p:nvPr/>
        </p:nvGraphicFramePr>
        <p:xfrm>
          <a:off x="996950" y="2554288"/>
          <a:ext cx="1676400" cy="946152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540" name="Oval 28"/>
          <p:cNvSpPr>
            <a:spLocks noChangeArrowheads="1"/>
          </p:cNvSpPr>
          <p:nvPr/>
        </p:nvSpPr>
        <p:spPr bwMode="auto">
          <a:xfrm>
            <a:off x="5645150" y="28400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4541" name="Oval 29"/>
          <p:cNvSpPr>
            <a:spLocks noChangeArrowheads="1"/>
          </p:cNvSpPr>
          <p:nvPr/>
        </p:nvSpPr>
        <p:spPr bwMode="auto">
          <a:xfrm>
            <a:off x="5340350" y="4268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4542" name="Oval 30"/>
          <p:cNvSpPr>
            <a:spLocks noChangeArrowheads="1"/>
          </p:cNvSpPr>
          <p:nvPr/>
        </p:nvSpPr>
        <p:spPr bwMode="auto">
          <a:xfrm>
            <a:off x="3816350" y="45545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 flipV="1">
            <a:off x="3892550" y="3068638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>
            <a:off x="3663950" y="3525838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5" name="Line 33"/>
          <p:cNvSpPr>
            <a:spLocks noChangeShapeType="1"/>
          </p:cNvSpPr>
          <p:nvPr/>
        </p:nvSpPr>
        <p:spPr bwMode="auto">
          <a:xfrm flipV="1">
            <a:off x="4349750" y="4497388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 flipV="1">
            <a:off x="5721350" y="3240088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7" name="Line 35"/>
          <p:cNvSpPr>
            <a:spLocks noChangeShapeType="1"/>
          </p:cNvSpPr>
          <p:nvPr/>
        </p:nvSpPr>
        <p:spPr bwMode="auto">
          <a:xfrm flipV="1">
            <a:off x="4273550" y="3182938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8" name="Line 36"/>
          <p:cNvSpPr>
            <a:spLocks noChangeShapeType="1"/>
          </p:cNvSpPr>
          <p:nvPr/>
        </p:nvSpPr>
        <p:spPr bwMode="auto">
          <a:xfrm flipH="1" flipV="1">
            <a:off x="3892550" y="3411538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 flipV="1">
            <a:off x="6026150" y="2039938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718" name="Group 38"/>
          <p:cNvGraphicFramePr>
            <a:graphicFrameLocks noGrp="1"/>
          </p:cNvGraphicFramePr>
          <p:nvPr/>
        </p:nvGraphicFramePr>
        <p:xfrm>
          <a:off x="6326188" y="2065338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9740" name="AutoShape 60"/>
          <p:cNvSpPr>
            <a:spLocks noChangeArrowheads="1"/>
          </p:cNvSpPr>
          <p:nvPr/>
        </p:nvSpPr>
        <p:spPr bwMode="auto">
          <a:xfrm rot="-2069037">
            <a:off x="5259388" y="2351088"/>
            <a:ext cx="533400" cy="2857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199741" name="Group 61"/>
          <p:cNvGraphicFramePr>
            <a:graphicFrameLocks noGrp="1"/>
          </p:cNvGraphicFramePr>
          <p:nvPr/>
        </p:nvGraphicFramePr>
        <p:xfrm>
          <a:off x="6326188" y="2065338"/>
          <a:ext cx="1676400" cy="70847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9759" name="AutoShape 79"/>
          <p:cNvSpPr>
            <a:spLocks noChangeArrowheads="1"/>
          </p:cNvSpPr>
          <p:nvPr/>
        </p:nvSpPr>
        <p:spPr bwMode="auto">
          <a:xfrm rot="-383845">
            <a:off x="3810000" y="2971800"/>
            <a:ext cx="1752600" cy="17145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9760" name="Group 80"/>
          <p:cNvGraphicFramePr>
            <a:graphicFrameLocks noGrp="1"/>
          </p:cNvGraphicFramePr>
          <p:nvPr/>
        </p:nvGraphicFramePr>
        <p:xfrm>
          <a:off x="6324600" y="20574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614" name="Text Box 102"/>
          <p:cNvSpPr txBox="1">
            <a:spLocks noChangeArrowheads="1"/>
          </p:cNvSpPr>
          <p:nvPr/>
        </p:nvSpPr>
        <p:spPr bwMode="auto">
          <a:xfrm>
            <a:off x="6172200" y="3371850"/>
            <a:ext cx="281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75 at node 2</a:t>
            </a:r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0" grpId="0" animBg="1"/>
      <p:bldP spid="19975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E6E1129-D525-354A-9B7D-A63B98E4D958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Analysis/Discussion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Well-known result: a gossip takes O(log(N)) time to propagate.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Given sufficient bandwidth, a single heartbeat takes O(log(N)) time to propagate. 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N heartbeats take: 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O(log(N)) time to propagate, if bandwidth allowed per node is allowed to be O(N)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</a:t>
            </a:r>
            <a:r>
              <a:rPr lang="en-US" altLang="ko-KR" sz="1800" dirty="0" err="1">
                <a:latin typeface="Times New Roman" charset="0"/>
                <a:ea typeface="굴림" charset="0"/>
                <a:cs typeface="굴림" charset="0"/>
              </a:rPr>
              <a:t>N.log</a:t>
            </a:r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(N)) time to propagate, if bandwidth allowed per node is only O(1)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What about O(k) bandwidth?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if gossip period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gossip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is decreased? </a:t>
            </a:r>
            <a:endParaRPr lang="en-US" altLang="ko-KR" sz="2000" baseline="-25000" dirty="0">
              <a:latin typeface="Times New Roman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to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P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mistake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(false positive rate) as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,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is increased? </a:t>
            </a:r>
          </a:p>
          <a:p>
            <a:pPr eaLnBrk="1" hangingPunct="1"/>
            <a:r>
              <a:rPr lang="en-US" altLang="ko-KR" sz="2000" dirty="0">
                <a:solidFill>
                  <a:schemeClr val="accent2"/>
                </a:solidFill>
                <a:latin typeface="Times New Roman" charset="0"/>
                <a:ea typeface="굴림" charset="0"/>
                <a:cs typeface="굴림" charset="0"/>
              </a:rPr>
              <a:t>Tradeoff: False positive rate vs. detection time vs. bandwidth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So, is this the best we can do? What is the best we can do?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DDFB0-B144-8249-88BA-CB6FFA84C3A9}" type="slidenum">
              <a:rPr lang="en-US" sz="1400"/>
              <a:pPr eaLnBrk="1" hangingPunct="1"/>
              <a:t>27</a:t>
            </a:fld>
            <a:endParaRPr lang="en-US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FDC9630-62E9-B44C-824F-3E5EC4570684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 …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1B466B6-4688-B043-94C0-422103100C78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-838200" y="206375"/>
            <a:ext cx="8763000" cy="8572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14400"/>
            <a:ext cx="7772400" cy="3657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… not the exception, in datacenters.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Say, the rate of failure of one machine (OS/disk/motherboard/network, etc.) is once every 10 years (120 months) on average.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120 servers in the DC, the </a:t>
            </a:r>
            <a:r>
              <a:rPr lang="en-US" sz="2000" dirty="0">
                <a:solidFill>
                  <a:srgbClr val="038A69"/>
                </a:solidFill>
                <a:latin typeface="Times New Roman" charset="0"/>
              </a:rPr>
              <a:t>mean time to failure (MTTF) </a:t>
            </a:r>
            <a:r>
              <a:rPr lang="en-US" sz="2000" dirty="0">
                <a:latin typeface="Times New Roman" charset="0"/>
              </a:rPr>
              <a:t>of the next machine is 1 month.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12,000 servers in the DC, the MTTF is about once every 7.2 hours!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Soft crashes and failures are even more frequent!</a:t>
            </a:r>
          </a:p>
        </p:txBody>
      </p:sp>
      <p:sp>
        <p:nvSpPr>
          <p:cNvPr id="21506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Failures are the Norm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7B02768-C19F-5F4E-8CBE-D25DF1F2B846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5779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5781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2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5785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  <p:sp>
        <p:nvSpPr>
          <p:cNvPr id="75788" name="Oval 13"/>
          <p:cNvSpPr>
            <a:spLocks noChangeArrowheads="1"/>
          </p:cNvSpPr>
          <p:nvPr/>
        </p:nvSpPr>
        <p:spPr bwMode="auto">
          <a:xfrm>
            <a:off x="717550" y="3935413"/>
            <a:ext cx="5327650" cy="541337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14"/>
          <p:cNvSpPr>
            <a:spLocks noChangeShapeType="1"/>
          </p:cNvSpPr>
          <p:nvPr/>
        </p:nvSpPr>
        <p:spPr bwMode="auto">
          <a:xfrm flipV="1">
            <a:off x="6045200" y="3559175"/>
            <a:ext cx="865188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Text Box 15"/>
          <p:cNvSpPr txBox="1">
            <a:spLocks noChangeArrowheads="1"/>
          </p:cNvSpPr>
          <p:nvPr/>
        </p:nvSpPr>
        <p:spPr bwMode="auto">
          <a:xfrm>
            <a:off x="3995738" y="3160713"/>
            <a:ext cx="4641850" cy="461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N*L: Compare this across protocols</a:t>
            </a:r>
          </a:p>
        </p:txBody>
      </p:sp>
      <p:sp>
        <p:nvSpPr>
          <p:cNvPr id="75791" name="Rectangle 2"/>
          <p:cNvSpPr txBox="1">
            <a:spLocks noChangeArrowheads="1"/>
          </p:cNvSpPr>
          <p:nvPr/>
        </p:nvSpPr>
        <p:spPr bwMode="auto">
          <a:xfrm>
            <a:off x="-838200" y="206375"/>
            <a:ext cx="87630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sz="400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3B25E9E-7B35-9C40-A57E-2E6CF7BDFD32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77827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783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28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0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77834" name="Text Box 15"/>
          <p:cNvSpPr txBox="1">
            <a:spLocks noChangeArrowheads="1"/>
          </p:cNvSpPr>
          <p:nvPr/>
        </p:nvSpPr>
        <p:spPr bwMode="auto">
          <a:xfrm rot="-273221">
            <a:off x="4208463" y="2219325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77835" name="Text Box 16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4641" name="Text Box 17"/>
          <p:cNvSpPr txBox="1">
            <a:spLocks noChangeArrowheads="1"/>
          </p:cNvSpPr>
          <p:nvPr/>
        </p:nvSpPr>
        <p:spPr bwMode="auto">
          <a:xfrm>
            <a:off x="5867400" y="1492250"/>
            <a:ext cx="1903413" cy="4619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</a:t>
            </a:r>
            <a:r>
              <a:rPr lang="en-GB" i="1"/>
              <a:t>T</a:t>
            </a:r>
            <a:r>
              <a:rPr lang="en-GB"/>
              <a:t> units</a:t>
            </a:r>
          </a:p>
        </p:txBody>
      </p:sp>
      <p:sp>
        <p:nvSpPr>
          <p:cNvPr id="154642" name="Text Box 18"/>
          <p:cNvSpPr txBox="1">
            <a:spLocks noChangeArrowheads="1"/>
          </p:cNvSpPr>
          <p:nvPr/>
        </p:nvSpPr>
        <p:spPr bwMode="auto">
          <a:xfrm>
            <a:off x="6804025" y="2032000"/>
            <a:ext cx="11017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</a:t>
            </a:r>
            <a:r>
              <a:rPr lang="en-GB" i="1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1" grpId="0" animBg="1"/>
      <p:bldP spid="15464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4A3CE4A-0657-3A42-BB71-01CB780BA974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9887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0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876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8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79882" name="Text Box 15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0" y="2800350"/>
            <a:ext cx="2338388" cy="1570038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tg units</a:t>
            </a:r>
          </a:p>
          <a:p>
            <a:pPr eaLnBrk="1" hangingPunct="1"/>
            <a:r>
              <a:rPr lang="en-GB"/>
              <a:t>=gossip period,</a:t>
            </a:r>
          </a:p>
          <a:p>
            <a:pPr eaLnBrk="1" hangingPunct="1"/>
            <a:r>
              <a:rPr lang="en-GB"/>
              <a:t>send O(N) gossip</a:t>
            </a:r>
          </a:p>
          <a:p>
            <a:pPr eaLnBrk="1" hangingPunct="1"/>
            <a:r>
              <a:rPr lang="en-GB"/>
              <a:t>message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6300788" y="1384300"/>
            <a:ext cx="1749425" cy="4603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</a:t>
            </a:r>
            <a:r>
              <a:rPr lang="en-GB"/>
              <a:t>=logN * tg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6300788" y="1870075"/>
            <a:ext cx="25876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L=N/tg=N*logN/</a:t>
            </a:r>
            <a:r>
              <a:rPr lang="en-GB" i="1"/>
              <a:t>T</a:t>
            </a:r>
          </a:p>
        </p:txBody>
      </p:sp>
      <p:sp>
        <p:nvSpPr>
          <p:cNvPr id="79886" name="Oval 19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8" grpId="0" animBg="1" autoUpdateAnimBg="0"/>
      <p:bldP spid="156689" grpId="0" animBg="1" autoUpdateAnimBg="0"/>
      <p:bldP spid="156690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7"/>
          <p:cNvSpPr>
            <a:spLocks noChangeArrowheads="1"/>
          </p:cNvSpPr>
          <p:nvPr/>
        </p:nvSpPr>
        <p:spPr bwMode="auto">
          <a:xfrm>
            <a:off x="838200" y="3638550"/>
            <a:ext cx="3168650" cy="9906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5900"/>
            <a:ext cx="8147050" cy="3354388"/>
          </a:xfrm>
        </p:spPr>
        <p:txBody>
          <a:bodyPr/>
          <a:lstStyle/>
          <a:p>
            <a:pPr eaLnBrk="1" hangingPunct="1"/>
            <a:r>
              <a:rPr lang="en-GB" sz="2800" i="1" dirty="0">
                <a:latin typeface="Times New Roman" charset="0"/>
              </a:rPr>
              <a:t>Worst case</a:t>
            </a:r>
            <a:r>
              <a:rPr lang="en-GB" sz="2800" dirty="0">
                <a:latin typeface="Times New Roman" charset="0"/>
              </a:rPr>
              <a:t> load L* </a:t>
            </a:r>
            <a:r>
              <a:rPr lang="en-GB" sz="2800" dirty="0">
                <a:solidFill>
                  <a:srgbClr val="FF0000"/>
                </a:solidFill>
                <a:latin typeface="Times New Roman" charset="0"/>
              </a:rPr>
              <a:t>per member</a:t>
            </a:r>
            <a:r>
              <a:rPr lang="en-GB" sz="2800" dirty="0">
                <a:latin typeface="Times New Roman" charset="0"/>
              </a:rPr>
              <a:t> in the group (messages per second)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as a function of </a:t>
            </a:r>
            <a:r>
              <a:rPr lang="en-GB" sz="2400" i="1" dirty="0">
                <a:latin typeface="Times New Roman" charset="0"/>
              </a:rPr>
              <a:t>T</a:t>
            </a:r>
            <a:r>
              <a:rPr lang="en-GB" sz="2400" dirty="0">
                <a:latin typeface="Times New Roman" charset="0"/>
              </a:rPr>
              <a:t>, </a:t>
            </a:r>
            <a:r>
              <a:rPr lang="en-GB" sz="2400" i="1" dirty="0">
                <a:latin typeface="Times New Roman" charset="0"/>
              </a:rPr>
              <a:t>PM(T)</a:t>
            </a:r>
            <a:r>
              <a:rPr lang="en-GB" sz="2400" dirty="0">
                <a:latin typeface="Times New Roman" charset="0"/>
              </a:rPr>
              <a:t>, N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Independent Message Loss probability </a:t>
            </a:r>
            <a:r>
              <a:rPr lang="en-GB" sz="2400" i="1" dirty="0" err="1">
                <a:latin typeface="Times New Roman" charset="0"/>
              </a:rPr>
              <a:t>p</a:t>
            </a:r>
            <a:r>
              <a:rPr lang="en-GB" sz="2400" i="1" baseline="-25000" dirty="0" err="1">
                <a:latin typeface="Times New Roman" charset="0"/>
              </a:rPr>
              <a:t>ml</a:t>
            </a:r>
            <a:endParaRPr lang="en-GB" sz="2400" i="1" baseline="-25000" dirty="0">
              <a:latin typeface="Times New Roman" charset="0"/>
            </a:endParaRPr>
          </a:p>
          <a:p>
            <a:pPr eaLnBrk="1" hangingPunct="1"/>
            <a:endParaRPr lang="en-GB" sz="2800" i="1" dirty="0">
              <a:latin typeface="Times New Roman" charset="0"/>
            </a:endParaRPr>
          </a:p>
          <a:p>
            <a:pPr eaLnBrk="1" hangingPunct="1"/>
            <a:r>
              <a:rPr lang="en-GB" sz="2800" dirty="0">
                <a:latin typeface="Times New Roman" charset="0"/>
              </a:rPr>
              <a:t>                           </a:t>
            </a:r>
            <a:endParaRPr lang="en-GB" sz="2800" i="1" dirty="0">
              <a:solidFill>
                <a:srgbClr val="FF0000"/>
              </a:solidFill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lvl="1" eaLnBrk="1" hangingPunct="1">
              <a:buFontTx/>
              <a:buNone/>
            </a:pPr>
            <a:endParaRPr lang="en-GB" sz="2400" i="1" dirty="0">
              <a:latin typeface="Times New Roman" charset="0"/>
            </a:endParaRPr>
          </a:p>
        </p:txBody>
      </p:sp>
      <p:sp>
        <p:nvSpPr>
          <p:cNvPr id="8192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6A27AF-D2A7-194A-BEF7-40CF519CF4DD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What’s the Best/Optimal we can do?</a:t>
            </a:r>
          </a:p>
        </p:txBody>
      </p:sp>
      <p:graphicFrame>
        <p:nvGraphicFramePr>
          <p:cNvPr id="819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996908"/>
              </p:ext>
            </p:extLst>
          </p:nvPr>
        </p:nvGraphicFramePr>
        <p:xfrm>
          <a:off x="1143000" y="3790950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5" name="Equation" r:id="rId4" imgW="1307532" imgH="482391" progId="Equation.3">
                  <p:embed/>
                </p:oleObj>
              </mc:Choice>
              <mc:Fallback>
                <p:oleObj name="Equation" r:id="rId4" imgW="1307532" imgH="48239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90950"/>
                        <a:ext cx="2057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CCCF070-1A81-AA4A-B5C6-6BCCEB8BFA49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Heartbeating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33450"/>
            <a:ext cx="8686800" cy="240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Optimal L is independent of N (!)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All-to-all and gossip-based: sub-optimal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>
                <a:latin typeface="Times New Roman" charset="0"/>
              </a:rPr>
              <a:t>L=O(N/T)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try to achieve simultaneous detection at </a:t>
            </a:r>
            <a:r>
              <a:rPr lang="en-GB" b="1" i="1" dirty="0">
                <a:latin typeface="Times New Roman" charset="0"/>
              </a:rPr>
              <a:t>all</a:t>
            </a:r>
            <a:r>
              <a:rPr lang="en-GB" dirty="0">
                <a:latin typeface="Times New Roman" charset="0"/>
              </a:rPr>
              <a:t> processes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fail to distinguish </a:t>
            </a:r>
            <a:r>
              <a:rPr lang="en-GB" i="1" dirty="0">
                <a:latin typeface="Times New Roman" charset="0"/>
              </a:rPr>
              <a:t>Failure Detection</a:t>
            </a:r>
            <a:r>
              <a:rPr lang="en-GB" dirty="0">
                <a:latin typeface="Times New Roman" charset="0"/>
              </a:rPr>
              <a:t> and </a:t>
            </a:r>
            <a:r>
              <a:rPr lang="en-GB" i="1" dirty="0">
                <a:latin typeface="Times New Roman" charset="0"/>
              </a:rPr>
              <a:t>Dissemination</a:t>
            </a:r>
            <a:r>
              <a:rPr lang="en-GB" dirty="0">
                <a:latin typeface="Times New Roman" charset="0"/>
              </a:rPr>
              <a:t> components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dirty="0">
              <a:latin typeface="Times New Roman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838200" y="3333750"/>
            <a:ext cx="7314823" cy="2135969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Can we reach this bound?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Key: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Separate the two components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Use a non heartbeat-based Failure Detection Component</a:t>
            </a:r>
            <a:endParaRPr lang="en-US" dirty="0">
              <a:solidFill>
                <a:schemeClr val="tx2"/>
              </a:solidFill>
              <a:latin typeface="Arial Narrow" charset="0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Is there a better failure detector?</a:t>
            </a: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B8E51F6-CD6D-1946-B5D0-4EA2F21BFAC7}" type="slidenum">
              <a:rPr lang="en-US" sz="1400"/>
              <a:pPr eaLnBrk="1" hangingPunct="1"/>
              <a:t>35</a:t>
            </a:fld>
            <a:endParaRPr lang="en-US" sz="1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A8177-FD0C-8945-A4DB-E0DCC33BB5C2}" type="slidenum">
              <a:rPr lang="en-US" sz="1400"/>
              <a:pPr eaLnBrk="1" hangingPunct="1"/>
              <a:t>36</a:t>
            </a:fld>
            <a:endParaRPr lang="en-US" sz="140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SWIM Failure Detector Protocol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192088" y="685800"/>
            <a:ext cx="8431212" cy="4171950"/>
            <a:chOff x="121" y="576"/>
            <a:chExt cx="5311" cy="3504"/>
          </a:xfrm>
        </p:grpSpPr>
        <p:sp>
          <p:nvSpPr>
            <p:cNvPr id="8704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</a:t>
              </a:r>
              <a:r>
                <a:rPr lang="ja-JP" altLang="en-US"/>
                <a:t>’</a:t>
              </a:r>
              <a:r>
                <a:rPr lang="en-US" altLang="ja-JP"/>
                <a:t> time units</a:t>
              </a:r>
              <a:endParaRPr lang="en-US"/>
            </a:p>
          </p:txBody>
        </p:sp>
        <p:sp>
          <p:nvSpPr>
            <p:cNvPr id="8704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4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8705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87059" name="Text Box 16"/>
            <p:cNvSpPr txBox="1">
              <a:spLocks noChangeArrowheads="1"/>
            </p:cNvSpPr>
            <p:nvPr/>
          </p:nvSpPr>
          <p:spPr bwMode="auto">
            <a:xfrm>
              <a:off x="4537" y="1152"/>
              <a:ext cx="895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K random</a:t>
              </a:r>
            </a:p>
            <a:p>
              <a:pPr eaLnBrk="1" hangingPunct="1"/>
              <a:r>
                <a:rPr lang="en-US"/>
                <a:t>processes</a:t>
              </a:r>
            </a:p>
          </p:txBody>
        </p:sp>
        <p:sp>
          <p:nvSpPr>
            <p:cNvPr id="87060" name="Text Box 17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87061" name="Line 18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2" name="Line 19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3" name="Line 20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4" name="Line 21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5" name="Text Box 22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87066" name="Text Box 23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7" name="Text Box 24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87068" name="Text Box 25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9" name="Text Box 26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87070" name="Text Box 27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87071" name="Text Box 28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72" name="Text Box 29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87073" name="Text Box 30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87044" name="Line 31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5" name="Line 32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6" name="Text Box 33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E8AEE5-3515-D040-8E7B-B79F641247A4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78025"/>
            <a:ext cx="8291512" cy="2268538"/>
          </a:xfrm>
        </p:spPr>
        <p:txBody>
          <a:bodyPr/>
          <a:lstStyle/>
          <a:p>
            <a:pPr eaLnBrk="1" hangingPunct="1"/>
            <a:r>
              <a:rPr lang="en-GB" sz="2400">
                <a:latin typeface="Times New Roman" charset="0"/>
              </a:rPr>
              <a:t>Prob. of being pinged in T’=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E[</a:t>
            </a:r>
            <a:r>
              <a:rPr lang="en-GB" sz="2400" i="1">
                <a:latin typeface="Times New Roman" charset="0"/>
              </a:rPr>
              <a:t>T </a:t>
            </a:r>
            <a:r>
              <a:rPr lang="en-GB" sz="2400">
                <a:latin typeface="Times New Roman" charset="0"/>
              </a:rPr>
              <a:t>] = 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Completeness:</a:t>
            </a:r>
            <a:r>
              <a:rPr lang="en-GB" sz="2400" i="1">
                <a:latin typeface="Times New Roman" charset="0"/>
              </a:rPr>
              <a:t> Any </a:t>
            </a:r>
            <a:r>
              <a:rPr lang="en-GB" sz="2400">
                <a:latin typeface="Times New Roman" charset="0"/>
              </a:rPr>
              <a:t>alive member detects failure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Eventually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By using a trick: within worst case </a:t>
            </a:r>
            <a:r>
              <a:rPr lang="en-GB" sz="2000" i="1">
                <a:latin typeface="Times New Roman" charset="0"/>
              </a:rPr>
              <a:t>O(N) </a:t>
            </a:r>
            <a:r>
              <a:rPr lang="en-GB" sz="2000">
                <a:latin typeface="Times New Roman" charset="0"/>
              </a:rPr>
              <a:t>protocol periods</a:t>
            </a:r>
          </a:p>
          <a:p>
            <a:pPr lvl="1" eaLnBrk="1" hangingPunct="1"/>
            <a:endParaRPr lang="en-GB" sz="2000">
              <a:latin typeface="Times New Roman" charset="0"/>
            </a:endParaRPr>
          </a:p>
          <a:p>
            <a:pPr eaLnBrk="1" hangingPunct="1"/>
            <a:endParaRPr lang="en-GB" sz="2400" i="1">
              <a:latin typeface="Times New Roman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Detection Time</a:t>
            </a:r>
          </a:p>
        </p:txBody>
      </p:sp>
      <p:graphicFrame>
        <p:nvGraphicFramePr>
          <p:cNvPr id="95236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828800" y="2647950"/>
          <a:ext cx="12239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18" name="Equation" r:id="rId4" imgW="482391" imgH="393529" progId="Equation.3">
                  <p:embed/>
                </p:oleObj>
              </mc:Choice>
              <mc:Fallback>
                <p:oleObj name="Equation" r:id="rId4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47950"/>
                        <a:ext cx="12239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4800600" y="1733550"/>
          <a:ext cx="2914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519" name="Equation" r:id="rId6" imgW="1333500" imgH="393700" progId="Equation.3">
                  <p:embed/>
                </p:oleObj>
              </mc:Choice>
              <mc:Fallback>
                <p:oleObj name="Equation" r:id="rId6" imgW="13335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733550"/>
                        <a:ext cx="291465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96D0D6-6331-6E45-989B-CA4AFE5CAFA3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Accuracy, Load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84300"/>
            <a:ext cx="8291513" cy="3016250"/>
          </a:xfrm>
        </p:spPr>
        <p:txBody>
          <a:bodyPr/>
          <a:lstStyle/>
          <a:p>
            <a:pPr eaLnBrk="1" hangingPunct="1"/>
            <a:endParaRPr lang="en-GB" sz="2800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PM(T) </a:t>
            </a:r>
            <a:r>
              <a:rPr lang="en-GB" sz="2800">
                <a:latin typeface="Times New Roman" charset="0"/>
              </a:rPr>
              <a:t>is exponential in -</a:t>
            </a:r>
            <a:r>
              <a:rPr lang="en-GB" sz="2800" i="1">
                <a:latin typeface="Times New Roman" charset="0"/>
              </a:rPr>
              <a:t>K.</a:t>
            </a:r>
            <a:r>
              <a:rPr lang="en-GB" sz="2800">
                <a:latin typeface="Times New Roman" charset="0"/>
              </a:rPr>
              <a:t> Also depends on </a:t>
            </a:r>
            <a:r>
              <a:rPr lang="en-GB" sz="2800" i="1">
                <a:latin typeface="Times New Roman" charset="0"/>
              </a:rPr>
              <a:t>pml</a:t>
            </a:r>
            <a:r>
              <a:rPr lang="en-GB" sz="2800">
                <a:latin typeface="Times New Roman" charset="0"/>
              </a:rPr>
              <a:t> (and </a:t>
            </a:r>
            <a:r>
              <a:rPr lang="en-GB" sz="2800" i="1">
                <a:latin typeface="Times New Roman" charset="0"/>
              </a:rPr>
              <a:t>pf</a:t>
            </a:r>
            <a:r>
              <a:rPr lang="en-GB" sz="2800">
                <a:latin typeface="Times New Roman" charset="0"/>
              </a:rPr>
              <a:t> )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See paper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                                       </a:t>
            </a:r>
            <a:r>
              <a:rPr lang="en-GB" sz="2800">
                <a:latin typeface="Times New Roman" charset="0"/>
              </a:rPr>
              <a:t>for up to 15 % loss rates</a:t>
            </a:r>
            <a:r>
              <a:rPr lang="en-GB" sz="2800" i="1">
                <a:latin typeface="Times New Roman" charset="0"/>
              </a:rPr>
              <a:t> 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>
              <a:latin typeface="Times New Roman" charset="0"/>
            </a:endParaRPr>
          </a:p>
        </p:txBody>
      </p:sp>
      <p:graphicFrame>
        <p:nvGraphicFramePr>
          <p:cNvPr id="93188" name="Object 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07484998"/>
              </p:ext>
            </p:extLst>
          </p:nvPr>
        </p:nvGraphicFramePr>
        <p:xfrm>
          <a:off x="971550" y="3970338"/>
          <a:ext cx="12874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70" name="Equation" r:id="rId4" imgW="545863" imgH="393529" progId="Equation.3">
                  <p:embed/>
                </p:oleObj>
              </mc:Choice>
              <mc:Fallback>
                <p:oleObj name="Equation" r:id="rId4" imgW="545863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970338"/>
                        <a:ext cx="1287463" cy="8112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940448"/>
              </p:ext>
            </p:extLst>
          </p:nvPr>
        </p:nvGraphicFramePr>
        <p:xfrm>
          <a:off x="2590800" y="4019550"/>
          <a:ext cx="13779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71" name="Equation" r:id="rId6" imgW="583947" imgH="393529" progId="Equation.3">
                  <p:embed/>
                </p:oleObj>
              </mc:Choice>
              <mc:Fallback>
                <p:oleObj name="Equation" r:id="rId6" imgW="583947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19550"/>
                        <a:ext cx="1377950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E2951F5-F0C4-7449-B4F8-7AF709E22578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286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Failure Detector</a:t>
            </a:r>
          </a:p>
        </p:txBody>
      </p:sp>
      <p:graphicFrame>
        <p:nvGraphicFramePr>
          <p:cNvPr id="81947" name="Group 27"/>
          <p:cNvGraphicFramePr>
            <a:graphicFrameLocks noGrp="1"/>
          </p:cNvGraphicFramePr>
          <p:nvPr/>
        </p:nvGraphicFramePr>
        <p:xfrm>
          <a:off x="1295400" y="1031875"/>
          <a:ext cx="6477000" cy="4003675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63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Parameter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SWIM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First Detection Time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Expected                    periods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Constant (independent of group size)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Process Load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Constant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per period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&lt; 8 L* for 15% loss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False Positive Rate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Tunable (via K)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Falls exponentially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as load is scaled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Completeness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Deterministic time-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bounded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Within O(log(N)) periods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w.h.p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1159" name="Object 2"/>
          <p:cNvGraphicFramePr>
            <a:graphicFrameLocks noChangeAspect="1"/>
          </p:cNvGraphicFramePr>
          <p:nvPr/>
        </p:nvGraphicFramePr>
        <p:xfrm>
          <a:off x="4724400" y="1581150"/>
          <a:ext cx="9255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09" name="Equation" r:id="rId4" imgW="431800" imgH="406400" progId="Equation.3">
                  <p:embed/>
                </p:oleObj>
              </mc:Choice>
              <mc:Fallback>
                <p:oleObj name="Equation" r:id="rId4" imgW="431800" imgH="40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81150"/>
                        <a:ext cx="9255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>
                <a:latin typeface="Times New Roman" charset="0"/>
              </a:rPr>
              <a:t>You have a few options</a:t>
            </a:r>
          </a:p>
          <a:p>
            <a:endParaRPr lang="en-US" sz="24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1. Hire 1000 people, each to monitor one machine in the datacenter and report to you when it fails.</a:t>
            </a: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2. Write a failure detector program (distributed) that automatically detects failures and reports to your workstation.</a:t>
            </a:r>
          </a:p>
          <a:p>
            <a:pPr lvl="1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Which is more preferable, and why?</a:t>
            </a:r>
          </a:p>
          <a:p>
            <a:pPr lvl="1"/>
            <a:endParaRPr lang="en-US" sz="2000" dirty="0">
              <a:latin typeface="Times New Roman" charset="0"/>
            </a:endParaRPr>
          </a:p>
        </p:txBody>
      </p:sp>
      <p:sp>
        <p:nvSpPr>
          <p:cNvPr id="23554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To build a failure detector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34CAAC-B677-774B-982F-9B8DF4329D31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Time-bounded Completeness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14450"/>
            <a:ext cx="8382000" cy="3086100"/>
          </a:xfrm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Key: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select each membership element once as a ping target in a traversal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Round-robin pinging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Random permutation of list after each traversal</a:t>
            </a:r>
          </a:p>
          <a:p>
            <a:pPr eaLnBrk="1" hangingPunct="1"/>
            <a:r>
              <a:rPr lang="en-US">
                <a:latin typeface="Times New Roman" charset="0"/>
              </a:rPr>
              <a:t>Each failure is detected in worst case 2N-1 (local) protocol periods</a:t>
            </a:r>
          </a:p>
          <a:p>
            <a:pPr eaLnBrk="1" hangingPunct="1"/>
            <a:r>
              <a:rPr lang="en-US">
                <a:latin typeface="Times New Roman" charset="0"/>
              </a:rPr>
              <a:t>Preserves FD properties</a:t>
            </a:r>
            <a:endParaRPr lang="en-US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20E566E-8363-C04E-A058-B36782EE65A7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versus Heartbeating</a:t>
            </a:r>
          </a:p>
        </p:txBody>
      </p:sp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2362200" y="131445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 rot="-5400000">
            <a:off x="4952206" y="991394"/>
            <a:ext cx="1588" cy="579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4259263" y="3886200"/>
            <a:ext cx="1838325" cy="4619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Process Load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1313" y="2284413"/>
            <a:ext cx="2020887" cy="8302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First Detection</a:t>
            </a:r>
          </a:p>
          <a:p>
            <a:pPr algn="ctr" eaLnBrk="1" hangingPunct="1"/>
            <a:r>
              <a:rPr lang="en-US"/>
              <a:t>Time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32004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69342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 rot="-5396103">
            <a:off x="2333625" y="15144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 rot="-5396103">
            <a:off x="2333625" y="31146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2651125" y="40005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866775" y="32004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6553200" y="40005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1304925" y="16002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3429000" y="2857500"/>
            <a:ext cx="1054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SWIM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257175" y="4057650"/>
            <a:ext cx="2347913" cy="101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/>
              <a:t>For Fixed :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False Positive Rate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Message Loss Rate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2057400" y="3886200"/>
            <a:ext cx="0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06" name="AutoShape 18"/>
          <p:cNvSpPr>
            <a:spLocks noChangeArrowheads="1"/>
          </p:cNvSpPr>
          <p:nvPr/>
        </p:nvSpPr>
        <p:spPr bwMode="auto">
          <a:xfrm>
            <a:off x="30480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7" name="AutoShape 19"/>
          <p:cNvSpPr>
            <a:spLocks noChangeArrowheads="1"/>
          </p:cNvSpPr>
          <p:nvPr/>
        </p:nvSpPr>
        <p:spPr bwMode="auto">
          <a:xfrm>
            <a:off x="3048000" y="16002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3352800" y="12573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  <p:sp>
        <p:nvSpPr>
          <p:cNvPr id="89109" name="AutoShape 21"/>
          <p:cNvSpPr>
            <a:spLocks noChangeArrowheads="1"/>
          </p:cNvSpPr>
          <p:nvPr/>
        </p:nvSpPr>
        <p:spPr bwMode="auto">
          <a:xfrm>
            <a:off x="67056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6934200" y="28575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failure detectors fit into the big picture of a group membership protocol? </a:t>
            </a:r>
          </a:p>
          <a:p>
            <a:r>
              <a:rPr lang="en-US">
                <a:latin typeface="Times New Roman" charset="0"/>
              </a:rPr>
              <a:t>What are the missing blocks?</a:t>
            </a: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7F521C4-B298-2742-BA48-3B4590F8D5A5}" type="slidenum">
              <a:rPr lang="en-US" sz="1400"/>
              <a:pPr eaLnBrk="1" hangingPunct="1"/>
              <a:t>42</a:t>
            </a:fld>
            <a:endParaRPr lang="en-US" sz="1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731C194-3AF6-BC4E-917B-7196141ABF09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100355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100414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5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10035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10035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100411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2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3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100408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9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0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100405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6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7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100402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3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4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100399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0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1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100396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7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8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6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036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100395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36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100391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2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3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100389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100390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367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100383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100386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387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100388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84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100385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00368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100375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100378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79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0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1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2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76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100377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10036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  <p:sp>
        <p:nvSpPr>
          <p:cNvPr id="100370" name="Text Box 47"/>
          <p:cNvSpPr txBox="1">
            <a:spLocks noChangeArrowheads="1"/>
          </p:cNvSpPr>
          <p:nvPr/>
        </p:nvSpPr>
        <p:spPr bwMode="auto">
          <a:xfrm>
            <a:off x="466725" y="58420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1" name="Text Box 47"/>
          <p:cNvSpPr txBox="1">
            <a:spLocks noChangeArrowheads="1"/>
          </p:cNvSpPr>
          <p:nvPr/>
        </p:nvSpPr>
        <p:spPr bwMode="auto">
          <a:xfrm>
            <a:off x="619125" y="59944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2" name="Text Box 47"/>
          <p:cNvSpPr txBox="1">
            <a:spLocks noChangeArrowheads="1"/>
          </p:cNvSpPr>
          <p:nvPr/>
        </p:nvSpPr>
        <p:spPr bwMode="auto">
          <a:xfrm>
            <a:off x="771525" y="61468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3" name="Text Box 47"/>
          <p:cNvSpPr txBox="1">
            <a:spLocks noChangeArrowheads="1"/>
          </p:cNvSpPr>
          <p:nvPr/>
        </p:nvSpPr>
        <p:spPr bwMode="auto">
          <a:xfrm>
            <a:off x="923925" y="62992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64" name="AutoShape 15" descr="Green marble"/>
          <p:cNvSpPr>
            <a:spLocks noChangeArrowheads="1"/>
          </p:cNvSpPr>
          <p:nvPr/>
        </p:nvSpPr>
        <p:spPr bwMode="auto">
          <a:xfrm rot="2816484">
            <a:off x="455613" y="1595437"/>
            <a:ext cx="3149600" cy="4283075"/>
          </a:xfrm>
          <a:prstGeom prst="irregularSeal2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FC1A9FE-BE83-CF4D-91CE-DB9CA3AAFB3A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Dissemination Options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Multicast (Hardware / IP)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unreliable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multiple simultaneous multicasts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Point-to-point (TCP / UDP)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expensive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Zero extra messages: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Piggyback on Failure Detector messages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solidFill>
                  <a:schemeClr val="tx2"/>
                </a:solidFill>
                <a:latin typeface="Times New Roman" charset="0"/>
              </a:rPr>
              <a:t>Infection-style Dissemination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A4561B4-E448-2E49-BEED-00FF31B99E54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Infection-style Dissemination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192088" y="685800"/>
            <a:ext cx="8305800" cy="4171950"/>
            <a:chOff x="121" y="576"/>
            <a:chExt cx="5232" cy="3504"/>
          </a:xfrm>
        </p:grpSpPr>
        <p:sp>
          <p:nvSpPr>
            <p:cNvPr id="10446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 time units</a:t>
              </a:r>
            </a:p>
          </p:txBody>
        </p:sp>
        <p:sp>
          <p:nvSpPr>
            <p:cNvPr id="10446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6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447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4479" name="Text Box 16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104480" name="Line 17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1" name="Line 18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2" name="Line 19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3" name="Line 20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4" name="Text Box 21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104485" name="Text Box 22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6" name="Text Box 23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104487" name="Text Box 24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8" name="Text Box 25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104489" name="Text Box 26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4490" name="Text Box 27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91" name="Text Box 28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104492" name="Text Box 29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104452" name="Line 30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3" name="Line 31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4" name="Text Box 32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  <p:sp>
        <p:nvSpPr>
          <p:cNvPr id="104455" name="Rectangle 33"/>
          <p:cNvSpPr>
            <a:spLocks noChangeArrowheads="1"/>
          </p:cNvSpPr>
          <p:nvPr/>
        </p:nvSpPr>
        <p:spPr bwMode="auto">
          <a:xfrm>
            <a:off x="3733800" y="165735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34"/>
          <p:cNvSpPr>
            <a:spLocks noChangeArrowheads="1"/>
          </p:cNvSpPr>
          <p:nvPr/>
        </p:nvSpPr>
        <p:spPr bwMode="auto">
          <a:xfrm>
            <a:off x="3733800" y="20574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7" name="Rectangle 35"/>
          <p:cNvSpPr>
            <a:spLocks noChangeArrowheads="1"/>
          </p:cNvSpPr>
          <p:nvPr/>
        </p:nvSpPr>
        <p:spPr bwMode="auto">
          <a:xfrm>
            <a:off x="3810000" y="42291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4458" name="Group 36"/>
          <p:cNvGrpSpPr>
            <a:grpSpLocks/>
          </p:cNvGrpSpPr>
          <p:nvPr/>
        </p:nvGrpSpPr>
        <p:grpSpPr bwMode="auto">
          <a:xfrm>
            <a:off x="5257800" y="2686050"/>
            <a:ext cx="381000" cy="1257300"/>
            <a:chOff x="3168" y="2256"/>
            <a:chExt cx="240" cy="1056"/>
          </a:xfrm>
        </p:grpSpPr>
        <p:sp>
          <p:nvSpPr>
            <p:cNvPr id="104463" name="Rectangle 37"/>
            <p:cNvSpPr>
              <a:spLocks noChangeArrowheads="1"/>
            </p:cNvSpPr>
            <p:nvPr/>
          </p:nvSpPr>
          <p:spPr bwMode="auto">
            <a:xfrm>
              <a:off x="3168" y="225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4" name="Rectangle 38"/>
            <p:cNvSpPr>
              <a:spLocks noChangeArrowheads="1"/>
            </p:cNvSpPr>
            <p:nvPr/>
          </p:nvSpPr>
          <p:spPr bwMode="auto">
            <a:xfrm>
              <a:off x="3168" y="2592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5" name="Rectangle 39"/>
            <p:cNvSpPr>
              <a:spLocks noChangeArrowheads="1"/>
            </p:cNvSpPr>
            <p:nvPr/>
          </p:nvSpPr>
          <p:spPr bwMode="auto">
            <a:xfrm>
              <a:off x="3168" y="2880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6" name="Rectangle 40"/>
            <p:cNvSpPr>
              <a:spLocks noChangeArrowheads="1"/>
            </p:cNvSpPr>
            <p:nvPr/>
          </p:nvSpPr>
          <p:spPr bwMode="auto">
            <a:xfrm>
              <a:off x="3168" y="3168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59" name="Group 41"/>
          <p:cNvGrpSpPr>
            <a:grpSpLocks/>
          </p:cNvGrpSpPr>
          <p:nvPr/>
        </p:nvGrpSpPr>
        <p:grpSpPr bwMode="auto">
          <a:xfrm>
            <a:off x="7110413" y="3543300"/>
            <a:ext cx="1774825" cy="1371600"/>
            <a:chOff x="4623" y="2976"/>
            <a:chExt cx="1118" cy="1152"/>
          </a:xfrm>
        </p:grpSpPr>
        <p:sp>
          <p:nvSpPr>
            <p:cNvPr id="104461" name="Rectangle 42"/>
            <p:cNvSpPr>
              <a:spLocks noChangeArrowheads="1"/>
            </p:cNvSpPr>
            <p:nvPr/>
          </p:nvSpPr>
          <p:spPr bwMode="auto">
            <a:xfrm>
              <a:off x="4992" y="297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2" name="Text Box 43"/>
            <p:cNvSpPr txBox="1">
              <a:spLocks noChangeArrowheads="1"/>
            </p:cNvSpPr>
            <p:nvPr/>
          </p:nvSpPr>
          <p:spPr bwMode="auto">
            <a:xfrm>
              <a:off x="4623" y="3120"/>
              <a:ext cx="111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Piggybacked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membership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information</a:t>
              </a:r>
            </a:p>
          </p:txBody>
        </p:sp>
      </p:grpSp>
      <p:sp>
        <p:nvSpPr>
          <p:cNvPr id="104460" name="Text Box 44"/>
          <p:cNvSpPr txBox="1">
            <a:spLocks noChangeArrowheads="1"/>
          </p:cNvSpPr>
          <p:nvPr/>
        </p:nvSpPr>
        <p:spPr bwMode="auto">
          <a:xfrm>
            <a:off x="7202488" y="1371600"/>
            <a:ext cx="1420812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 random</a:t>
            </a:r>
          </a:p>
          <a:p>
            <a:pPr eaLnBrk="1" hangingPunct="1"/>
            <a:r>
              <a:rPr lang="en-US"/>
              <a:t>processes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7064796-5A36-F348-A63F-831DB86F730C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Infection-style Dissemination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28700"/>
            <a:ext cx="8610600" cy="3314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Epidemic/Gossip style dissemination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  		  protocol periods, 		processes would not have heard about an update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Maintain a buffer of recently joined/evicted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Piggyback from this buffer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Prefer recent updates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Buffer elements are garbage collected after a while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		    protocol periods, i.e., once they’ve propagated through the system; this defines weak consistency</a:t>
            </a:r>
          </a:p>
        </p:txBody>
      </p:sp>
      <p:graphicFrame>
        <p:nvGraphicFramePr>
          <p:cNvPr id="106500" name="Object 2"/>
          <p:cNvGraphicFramePr>
            <a:graphicFrameLocks noChangeAspect="1"/>
          </p:cNvGraphicFramePr>
          <p:nvPr/>
        </p:nvGraphicFramePr>
        <p:xfrm>
          <a:off x="1971675" y="4075113"/>
          <a:ext cx="923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4" name="Equation" r:id="rId4" imgW="609336" imgH="203112" progId="Equation.3">
                  <p:embed/>
                </p:oleObj>
              </mc:Choice>
              <mc:Fallback>
                <p:oleObj name="Equation" r:id="rId4" imgW="609336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075113"/>
                        <a:ext cx="9239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3"/>
          <p:cNvGraphicFramePr>
            <a:graphicFrameLocks noChangeAspect="1"/>
          </p:cNvGraphicFramePr>
          <p:nvPr/>
        </p:nvGraphicFramePr>
        <p:xfrm>
          <a:off x="1828800" y="158115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5" name="Equation" r:id="rId6" imgW="609336" imgH="203112" progId="Equation.3">
                  <p:embed/>
                </p:oleObj>
              </mc:Choice>
              <mc:Fallback>
                <p:oleObj name="Equation" r:id="rId6" imgW="609336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58115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4"/>
          <p:cNvGraphicFramePr>
            <a:graphicFrameLocks noChangeAspect="1"/>
          </p:cNvGraphicFramePr>
          <p:nvPr/>
        </p:nvGraphicFramePr>
        <p:xfrm>
          <a:off x="4953000" y="1504950"/>
          <a:ext cx="8382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6" name="Equation" r:id="rId7" imgW="533400" imgH="241300" progId="Equation.3">
                  <p:embed/>
                </p:oleObj>
              </mc:Choice>
              <mc:Fallback>
                <p:oleObj name="Equation" r:id="rId7" imgW="533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504950"/>
                        <a:ext cx="8382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1527A6B-02F6-364A-AE2A-F4D8FFA0C277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763000" cy="3086100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False detections, due to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Perturbed processes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Packet losses, e.g., from congestion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Indirect pinging may not solve the problem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Key: </a:t>
            </a:r>
            <a:r>
              <a:rPr lang="en-US" i="1" dirty="0">
                <a:solidFill>
                  <a:srgbClr val="FF3300"/>
                </a:solidFill>
                <a:latin typeface="Times New Roman" charset="0"/>
              </a:rPr>
              <a:t>suspect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a process before </a:t>
            </a:r>
            <a:r>
              <a:rPr lang="en-US" i="1" dirty="0">
                <a:solidFill>
                  <a:schemeClr val="accent2"/>
                </a:solidFill>
                <a:latin typeface="Times New Roman" charset="0"/>
              </a:rPr>
              <a:t>declaring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 it as failed in the group</a:t>
            </a:r>
          </a:p>
          <a:p>
            <a:pPr eaLnBrk="1" hangingPunct="1"/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019800" y="1719263"/>
            <a:ext cx="2133600" cy="27463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991253F-30D5-2B40-B011-C55F877EFCEC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1450"/>
            <a:ext cx="8229600" cy="57150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grpSp>
        <p:nvGrpSpPr>
          <p:cNvPr id="110595" name="Group 23"/>
          <p:cNvGrpSpPr>
            <a:grpSpLocks/>
          </p:cNvGrpSpPr>
          <p:nvPr/>
        </p:nvGrpSpPr>
        <p:grpSpPr bwMode="auto">
          <a:xfrm>
            <a:off x="7010400" y="342900"/>
            <a:ext cx="1752600" cy="2114550"/>
            <a:chOff x="4512" y="288"/>
            <a:chExt cx="1104" cy="1776"/>
          </a:xfrm>
        </p:grpSpPr>
        <p:grpSp>
          <p:nvGrpSpPr>
            <p:cNvPr id="110615" name="Group 24"/>
            <p:cNvGrpSpPr>
              <a:grpSpLocks/>
            </p:cNvGrpSpPr>
            <p:nvPr/>
          </p:nvGrpSpPr>
          <p:grpSpPr bwMode="auto">
            <a:xfrm>
              <a:off x="4559" y="623"/>
              <a:ext cx="1010" cy="1297"/>
              <a:chOff x="4559" y="623"/>
              <a:chExt cx="1010" cy="1297"/>
            </a:xfrm>
          </p:grpSpPr>
          <p:grpSp>
            <p:nvGrpSpPr>
              <p:cNvPr id="110618" name="Group 25"/>
              <p:cNvGrpSpPr>
                <a:grpSpLocks/>
              </p:cNvGrpSpPr>
              <p:nvPr/>
            </p:nvGrpSpPr>
            <p:grpSpPr bwMode="auto">
              <a:xfrm>
                <a:off x="4785" y="864"/>
                <a:ext cx="784" cy="484"/>
                <a:chOff x="4158" y="1920"/>
                <a:chExt cx="1506" cy="484"/>
              </a:xfrm>
            </p:grpSpPr>
            <p:sp>
              <p:nvSpPr>
                <p:cNvPr id="110624" name="AutoShape 26"/>
                <p:cNvSpPr>
                  <a:spLocks noChangeArrowheads="1"/>
                </p:cNvSpPr>
                <p:nvPr/>
              </p:nvSpPr>
              <p:spPr bwMode="auto">
                <a:xfrm>
                  <a:off x="4176" y="1920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158" y="2016"/>
                  <a:ext cx="1404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Dissmn</a:t>
                  </a:r>
                </a:p>
              </p:txBody>
            </p:sp>
          </p:grpSp>
          <p:grpSp>
            <p:nvGrpSpPr>
              <p:cNvPr id="110619" name="Group 28"/>
              <p:cNvGrpSpPr>
                <a:grpSpLocks/>
              </p:cNvGrpSpPr>
              <p:nvPr/>
            </p:nvGrpSpPr>
            <p:grpSpPr bwMode="auto">
              <a:xfrm>
                <a:off x="4560" y="1248"/>
                <a:ext cx="816" cy="484"/>
                <a:chOff x="3792" y="2304"/>
                <a:chExt cx="1488" cy="484"/>
              </a:xfrm>
            </p:grpSpPr>
            <p:sp>
              <p:nvSpPr>
                <p:cNvPr id="110622" name="AutoShape 29"/>
                <p:cNvSpPr>
                  <a:spLocks noChangeArrowheads="1"/>
                </p:cNvSpPr>
                <p:nvPr/>
              </p:nvSpPr>
              <p:spPr bwMode="auto">
                <a:xfrm>
                  <a:off x="3792" y="2304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3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134" y="2400"/>
                  <a:ext cx="683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FD</a:t>
                  </a:r>
                </a:p>
              </p:txBody>
            </p:sp>
          </p:grpSp>
          <p:sp>
            <p:nvSpPr>
              <p:cNvPr id="110620" name="AutoShape 31"/>
              <p:cNvSpPr>
                <a:spLocks noChangeArrowheads="1"/>
              </p:cNvSpPr>
              <p:nvPr/>
            </p:nvSpPr>
            <p:spPr bwMode="auto">
              <a:xfrm rot="5397037">
                <a:off x="4967" y="215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21" name="AutoShape 32"/>
              <p:cNvSpPr>
                <a:spLocks noChangeArrowheads="1"/>
              </p:cNvSpPr>
              <p:nvPr/>
            </p:nvSpPr>
            <p:spPr bwMode="auto">
              <a:xfrm rot="5397037">
                <a:off x="4968" y="1320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0616" name="Rectangle 33"/>
            <p:cNvSpPr>
              <a:spLocks noChangeArrowheads="1"/>
            </p:cNvSpPr>
            <p:nvPr/>
          </p:nvSpPr>
          <p:spPr bwMode="auto">
            <a:xfrm>
              <a:off x="4512" y="288"/>
              <a:ext cx="1104" cy="17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7" name="Text Box 34"/>
            <p:cNvSpPr txBox="1">
              <a:spLocks noChangeArrowheads="1"/>
            </p:cNvSpPr>
            <p:nvPr/>
          </p:nvSpPr>
          <p:spPr bwMode="auto">
            <a:xfrm>
              <a:off x="4598" y="336"/>
              <a:ext cx="34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/>
                <a:t>pi</a:t>
              </a:r>
            </a:p>
          </p:txBody>
        </p:sp>
      </p:grpSp>
      <p:sp>
        <p:nvSpPr>
          <p:cNvPr id="110596" name="Oval 3"/>
          <p:cNvSpPr>
            <a:spLocks noChangeArrowheads="1"/>
          </p:cNvSpPr>
          <p:nvPr/>
        </p:nvSpPr>
        <p:spPr bwMode="auto">
          <a:xfrm>
            <a:off x="838200" y="3409950"/>
            <a:ext cx="1447800" cy="685800"/>
          </a:xfrm>
          <a:prstGeom prst="ellips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7" name="Text Box 4"/>
          <p:cNvSpPr txBox="1">
            <a:spLocks noChangeArrowheads="1"/>
          </p:cNvSpPr>
          <p:nvPr/>
        </p:nvSpPr>
        <p:spPr bwMode="auto">
          <a:xfrm>
            <a:off x="1143000" y="348615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66FF33"/>
                </a:solidFill>
              </a:rPr>
              <a:t>Alive</a:t>
            </a:r>
          </a:p>
        </p:txBody>
      </p:sp>
      <p:sp>
        <p:nvSpPr>
          <p:cNvPr id="110598" name="Oval 5"/>
          <p:cNvSpPr>
            <a:spLocks noChangeArrowheads="1"/>
          </p:cNvSpPr>
          <p:nvPr/>
        </p:nvSpPr>
        <p:spPr bwMode="auto">
          <a:xfrm>
            <a:off x="3352800" y="1962150"/>
            <a:ext cx="1447800" cy="6858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6"/>
          <p:cNvSpPr txBox="1">
            <a:spLocks noChangeArrowheads="1"/>
          </p:cNvSpPr>
          <p:nvPr/>
        </p:nvSpPr>
        <p:spPr bwMode="auto">
          <a:xfrm>
            <a:off x="3352800" y="2038350"/>
            <a:ext cx="141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FF00"/>
                </a:solidFill>
              </a:rPr>
              <a:t>Suspected</a:t>
            </a:r>
          </a:p>
        </p:txBody>
      </p:sp>
      <p:sp>
        <p:nvSpPr>
          <p:cNvPr id="110600" name="Oval 7"/>
          <p:cNvSpPr>
            <a:spLocks noChangeArrowheads="1"/>
          </p:cNvSpPr>
          <p:nvPr/>
        </p:nvSpPr>
        <p:spPr bwMode="auto">
          <a:xfrm>
            <a:off x="6096000" y="3409950"/>
            <a:ext cx="1447800" cy="685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Text Box 8"/>
          <p:cNvSpPr txBox="1">
            <a:spLocks noChangeArrowheads="1"/>
          </p:cNvSpPr>
          <p:nvPr/>
        </p:nvSpPr>
        <p:spPr bwMode="auto">
          <a:xfrm>
            <a:off x="6324600" y="3486150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Failed</a:t>
            </a:r>
          </a:p>
        </p:txBody>
      </p:sp>
      <p:sp>
        <p:nvSpPr>
          <p:cNvPr id="110602" name="Text Box 9"/>
          <p:cNvSpPr txBox="1">
            <a:spLocks noChangeArrowheads="1"/>
          </p:cNvSpPr>
          <p:nvPr/>
        </p:nvSpPr>
        <p:spPr bwMode="auto">
          <a:xfrm>
            <a:off x="2971800" y="1276350"/>
            <a:ext cx="273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3" name="Text Box 10"/>
          <p:cNvSpPr txBox="1">
            <a:spLocks noChangeArrowheads="1"/>
          </p:cNvSpPr>
          <p:nvPr/>
        </p:nvSpPr>
        <p:spPr bwMode="auto">
          <a:xfrm>
            <a:off x="381000" y="4171950"/>
            <a:ext cx="246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4" name="Text Box 11"/>
          <p:cNvSpPr txBox="1">
            <a:spLocks noChangeArrowheads="1"/>
          </p:cNvSpPr>
          <p:nvPr/>
        </p:nvSpPr>
        <p:spPr bwMode="auto">
          <a:xfrm>
            <a:off x="5761038" y="4171950"/>
            <a:ext cx="254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(Failed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 flipV="1">
            <a:off x="1600200" y="2419350"/>
            <a:ext cx="1752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6" name="Line 14"/>
          <p:cNvSpPr>
            <a:spLocks noChangeShapeType="1"/>
          </p:cNvSpPr>
          <p:nvPr/>
        </p:nvSpPr>
        <p:spPr bwMode="auto">
          <a:xfrm flipH="1">
            <a:off x="2286000" y="2647950"/>
            <a:ext cx="167640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7" name="Line 15"/>
          <p:cNvSpPr>
            <a:spLocks noChangeShapeType="1"/>
          </p:cNvSpPr>
          <p:nvPr/>
        </p:nvSpPr>
        <p:spPr bwMode="auto">
          <a:xfrm>
            <a:off x="4724400" y="2495550"/>
            <a:ext cx="1524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 rot="-1787256">
            <a:off x="609600" y="2130425"/>
            <a:ext cx="2747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 </a:t>
            </a:r>
            <a:r>
              <a:rPr lang="en-US" i="1"/>
              <a:t>pi </a:t>
            </a:r>
            <a:r>
              <a:rPr lang="en-US"/>
              <a:t>ping</a:t>
            </a:r>
            <a:r>
              <a:rPr lang="en-US" i="1"/>
              <a:t> </a:t>
            </a:r>
            <a:r>
              <a:rPr lang="en-US"/>
              <a:t>failed</a:t>
            </a:r>
            <a:endParaRPr lang="en-US" i="1"/>
          </a:p>
          <a:p>
            <a:pPr eaLnBrk="1" hangingPunct="1"/>
            <a:r>
              <a:rPr lang="en-US"/>
              <a:t>Dissmn::(Suspect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 rot="2018906">
            <a:off x="4953000" y="2495550"/>
            <a:ext cx="129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out</a:t>
            </a:r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3657600" y="2952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 rot="-1893817">
            <a:off x="2365375" y="3044825"/>
            <a:ext cx="2587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</a:t>
            </a:r>
            <a:r>
              <a:rPr lang="en-US" i="1"/>
              <a:t>pi </a:t>
            </a:r>
            <a:r>
              <a:rPr lang="en-US"/>
              <a:t>ping success</a:t>
            </a:r>
          </a:p>
          <a:p>
            <a:pPr eaLnBrk="1" hangingPunct="1"/>
            <a:r>
              <a:rPr lang="en-US"/>
              <a:t>Dissmn::(Alive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12" name="Line 20"/>
          <p:cNvSpPr>
            <a:spLocks noChangeShapeType="1"/>
          </p:cNvSpPr>
          <p:nvPr/>
        </p:nvSpPr>
        <p:spPr bwMode="auto">
          <a:xfrm>
            <a:off x="1524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6858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4" name="Line 22"/>
          <p:cNvSpPr>
            <a:spLocks noChangeShapeType="1"/>
          </p:cNvSpPr>
          <p:nvPr/>
        </p:nvSpPr>
        <p:spPr bwMode="auto">
          <a:xfrm flipH="1" flipV="1">
            <a:off x="4038600" y="1276350"/>
            <a:ext cx="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Distinguish multiple suspicions of a process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Per-process </a:t>
            </a:r>
            <a:r>
              <a:rPr lang="en-US" sz="2400" i="1" dirty="0">
                <a:latin typeface="Times New Roman" charset="0"/>
              </a:rPr>
              <a:t>incarnation number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</a:t>
            </a:r>
            <a:r>
              <a:rPr lang="en-US" sz="2400" i="1" dirty="0" err="1">
                <a:latin typeface="Times New Roman" charset="0"/>
              </a:rPr>
              <a:t>Inc</a:t>
            </a:r>
            <a:r>
              <a:rPr lang="en-US" sz="2400" i="1" dirty="0">
                <a:latin typeface="Times New Roman" charset="0"/>
              </a:rPr>
              <a:t> #</a:t>
            </a:r>
            <a:r>
              <a:rPr lang="en-US" sz="2400" dirty="0">
                <a:latin typeface="Times New Roman" charset="0"/>
              </a:rPr>
              <a:t> for </a:t>
            </a:r>
            <a:r>
              <a:rPr lang="en-US" sz="2400" i="1" dirty="0">
                <a:latin typeface="Times New Roman" charset="0"/>
              </a:rPr>
              <a:t>pi </a:t>
            </a:r>
            <a:r>
              <a:rPr lang="en-US" sz="2400" dirty="0">
                <a:latin typeface="Times New Roman" charset="0"/>
              </a:rPr>
              <a:t>can be incremented only by </a:t>
            </a:r>
            <a:r>
              <a:rPr lang="en-US" sz="2400" i="1" dirty="0">
                <a:latin typeface="Times New Roman" charset="0"/>
              </a:rPr>
              <a:t>pi</a:t>
            </a:r>
          </a:p>
          <a:p>
            <a:pPr lvl="2" eaLnBrk="1" hangingPunct="1"/>
            <a:r>
              <a:rPr lang="en-US" sz="2000" dirty="0">
                <a:latin typeface="Times New Roman" charset="0"/>
              </a:rPr>
              <a:t>e.g., when it receives a (Suspect, </a:t>
            </a:r>
            <a:r>
              <a:rPr lang="en-US" sz="2000" i="1" dirty="0">
                <a:latin typeface="Times New Roman" charset="0"/>
              </a:rPr>
              <a:t>pi</a:t>
            </a:r>
            <a:r>
              <a:rPr lang="en-US" sz="2000" dirty="0">
                <a:latin typeface="Times New Roman" charset="0"/>
              </a:rPr>
              <a:t>) message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Somewhat similar to DSDV (routing protocol in ad-hoc nets)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Higher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 notifications over-ride lower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</a:t>
            </a:r>
            <a:r>
              <a:rPr lang="ja-JP" altLang="en-US" sz="2800" dirty="0">
                <a:latin typeface="Times New Roman" charset="0"/>
              </a:rPr>
              <a:t>’</a:t>
            </a:r>
            <a:r>
              <a:rPr lang="en-US" altLang="ja-JP" sz="2800" dirty="0">
                <a:latin typeface="Times New Roman" charset="0"/>
              </a:rPr>
              <a:t>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Within an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#: (Suspect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&gt; (Alive,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(Failed,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overrides everything else</a:t>
            </a:r>
          </a:p>
          <a:p>
            <a:pPr eaLnBrk="1" hangingPunct="1"/>
            <a:endParaRPr lang="en-US" sz="2800" dirty="0"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D8D3B9D-AD42-694A-BD25-156D8E2C25F1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Target Settings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2550"/>
            <a:ext cx="8229600" cy="2860675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Process </a:t>
            </a:r>
            <a:r>
              <a:rPr lang="ja-JP" altLang="en-US" dirty="0">
                <a:latin typeface="Times New Roman" charset="0"/>
              </a:rPr>
              <a:t>‘</a:t>
            </a:r>
            <a:r>
              <a:rPr lang="en-US" altLang="ja-JP" dirty="0">
                <a:latin typeface="Times New Roman" charset="0"/>
              </a:rPr>
              <a:t>group</a:t>
            </a:r>
            <a:r>
              <a:rPr lang="ja-JP" altLang="en-US" dirty="0">
                <a:latin typeface="Times New Roman" charset="0"/>
              </a:rPr>
              <a:t>’</a:t>
            </a:r>
            <a:r>
              <a:rPr lang="en-US" altLang="ja-JP" dirty="0">
                <a:latin typeface="Times New Roman" charset="0"/>
              </a:rPr>
              <a:t>-based systems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Clouds/Datacenters 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Replicated servers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Distributed databases</a:t>
            </a: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eaLnBrk="1" hangingPunct="1"/>
            <a:r>
              <a:rPr lang="en-US" dirty="0">
                <a:latin typeface="Times New Roman" charset="0"/>
              </a:rPr>
              <a:t>Fail-stop (crash) process failures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SWIM In Industry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First used in Oasis/</a:t>
            </a:r>
            <a:r>
              <a:rPr lang="en-US" sz="2800" dirty="0" err="1">
                <a:latin typeface="Times New Roman" charset="0"/>
              </a:rPr>
              <a:t>CoralCDN</a:t>
            </a:r>
            <a:r>
              <a:rPr lang="en-US" sz="2800" dirty="0">
                <a:latin typeface="Times New Roman" charset="0"/>
              </a:rPr>
              <a:t> 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Implemented open-source by </a:t>
            </a:r>
            <a:r>
              <a:rPr lang="en-US" sz="2800" dirty="0" err="1">
                <a:latin typeface="Times New Roman" charset="0"/>
              </a:rPr>
              <a:t>Hashicorp</a:t>
            </a:r>
            <a:r>
              <a:rPr lang="en-US" sz="2800" dirty="0">
                <a:latin typeface="Times New Roman" charset="0"/>
              </a:rPr>
              <a:t> Inc.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Called “Serf”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Later “Consul”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Today: Uber implemented it, uses it for failure detection in their infrastructure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See “</a:t>
            </a:r>
            <a:r>
              <a:rPr lang="en-US" sz="2400" dirty="0" err="1">
                <a:latin typeface="Times New Roman" charset="0"/>
              </a:rPr>
              <a:t>ringpop</a:t>
            </a:r>
            <a:r>
              <a:rPr lang="en-US" sz="2400" dirty="0">
                <a:latin typeface="Times New Roman" charset="0"/>
              </a:rPr>
              <a:t>” system</a:t>
            </a:r>
          </a:p>
        </p:txBody>
      </p:sp>
    </p:spTree>
    <p:extLst>
      <p:ext uri="{BB962C8B-B14F-4D97-AF65-F5344CB8AC3E}">
        <p14:creationId xmlns:p14="http://schemas.microsoft.com/office/powerpoint/2010/main" val="267861626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C682B2D-EAC2-E247-9E5A-26CDB7E7E7C2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1146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Wrap Up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Failures the norm, not the exception in datacenters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Every distributed system uses a failure detector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Many distributed systems use a membership service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Ring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IBM SP2 and many other similar clusters/machines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Gossip-style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Amazon EC2/S3 (rumored!)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1885950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 dirty="0">
                <a:latin typeface="Whitney-BlackSC" charset="0"/>
                <a:cs typeface="Whitney-BlackSC" charset="0"/>
              </a:rPr>
              <a:t>Grid Computing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499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5C15FD1B-D901-D449-848A-AE4AC0DE8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4818" name="Line 6">
            <a:extLst>
              <a:ext uri="{FF2B5EF4-FFF2-40B4-BE49-F238E27FC236}">
                <a16:creationId xmlns:a16="http://schemas.microsoft.com/office/drawing/2014/main" id="{7C6801FE-BB65-0341-94A6-7E77C7C6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Line 7">
            <a:extLst>
              <a:ext uri="{FF2B5EF4-FFF2-40B4-BE49-F238E27FC236}">
                <a16:creationId xmlns:a16="http://schemas.microsoft.com/office/drawing/2014/main" id="{1D190287-296B-7943-AA0D-BD7E34E6D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Line 8">
            <a:extLst>
              <a:ext uri="{FF2B5EF4-FFF2-40B4-BE49-F238E27FC236}">
                <a16:creationId xmlns:a16="http://schemas.microsoft.com/office/drawing/2014/main" id="{E65439AD-D325-1E44-8D2E-81E2918D1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9">
            <a:extLst>
              <a:ext uri="{FF2B5EF4-FFF2-40B4-BE49-F238E27FC236}">
                <a16:creationId xmlns:a16="http://schemas.microsoft.com/office/drawing/2014/main" id="{2B20DC49-747F-C545-8307-9ABE16B13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10">
            <a:extLst>
              <a:ext uri="{FF2B5EF4-FFF2-40B4-BE49-F238E27FC236}">
                <a16:creationId xmlns:a16="http://schemas.microsoft.com/office/drawing/2014/main" id="{BE177060-CFD9-FF4A-82E7-81096E9A2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11">
            <a:extLst>
              <a:ext uri="{FF2B5EF4-FFF2-40B4-BE49-F238E27FC236}">
                <a16:creationId xmlns:a16="http://schemas.microsoft.com/office/drawing/2014/main" id="{B1520183-90BA-D546-A32A-FE9618B36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12">
            <a:extLst>
              <a:ext uri="{FF2B5EF4-FFF2-40B4-BE49-F238E27FC236}">
                <a16:creationId xmlns:a16="http://schemas.microsoft.com/office/drawing/2014/main" id="{0241E5D2-459E-EF4A-83B6-3EC9607C0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13">
            <a:extLst>
              <a:ext uri="{FF2B5EF4-FFF2-40B4-BE49-F238E27FC236}">
                <a16:creationId xmlns:a16="http://schemas.microsoft.com/office/drawing/2014/main" id="{0336AF7F-3730-8048-A174-5702491E9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4826" name="Text Box 14">
            <a:extLst>
              <a:ext uri="{FF2B5EF4-FFF2-40B4-BE49-F238E27FC236}">
                <a16:creationId xmlns:a16="http://schemas.microsoft.com/office/drawing/2014/main" id="{78BB8A99-6FFC-904B-A5E4-5EE8F2D0E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4827" name="Text Box 15">
            <a:extLst>
              <a:ext uri="{FF2B5EF4-FFF2-40B4-BE49-F238E27FC236}">
                <a16:creationId xmlns:a16="http://schemas.microsoft.com/office/drawing/2014/main" id="{830734DF-64B7-A348-A962-EEA1C68BA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4828" name="Text Box 16">
            <a:extLst>
              <a:ext uri="{FF2B5EF4-FFF2-40B4-BE49-F238E27FC236}">
                <a16:creationId xmlns:a16="http://schemas.microsoft.com/office/drawing/2014/main" id="{FA39832F-57D2-7446-8055-9DF3CF5D1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4829" name="Text Box 17">
            <a:extLst>
              <a:ext uri="{FF2B5EF4-FFF2-40B4-BE49-F238E27FC236}">
                <a16:creationId xmlns:a16="http://schemas.microsoft.com/office/drawing/2014/main" id="{C0D9D62B-01C9-1F4B-B32D-63D72CACA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4830" name="Text Box 18">
            <a:extLst>
              <a:ext uri="{FF2B5EF4-FFF2-40B4-BE49-F238E27FC236}">
                <a16:creationId xmlns:a16="http://schemas.microsoft.com/office/drawing/2014/main" id="{DECE3E1E-9222-9046-A08D-6B2FF3ED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4831" name="Text Box 19">
            <a:extLst>
              <a:ext uri="{FF2B5EF4-FFF2-40B4-BE49-F238E27FC236}">
                <a16:creationId xmlns:a16="http://schemas.microsoft.com/office/drawing/2014/main" id="{4DAB744B-5BD9-9046-807F-514640B6A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4832" name="AutoShape 20">
            <a:extLst>
              <a:ext uri="{FF2B5EF4-FFF2-40B4-BE49-F238E27FC236}">
                <a16:creationId xmlns:a16="http://schemas.microsoft.com/office/drawing/2014/main" id="{81531CF2-7AD7-8C46-90F6-26A30909F0E9}"/>
              </a:ext>
            </a:extLst>
          </p:cNvPr>
          <p:cNvSpPr>
            <a:spLocks/>
          </p:cNvSpPr>
          <p:nvPr/>
        </p:nvSpPr>
        <p:spPr bwMode="auto">
          <a:xfrm rot="-4402542">
            <a:off x="3427413" y="1238250"/>
            <a:ext cx="255588" cy="2268537"/>
          </a:xfrm>
          <a:prstGeom prst="rightBrace">
            <a:avLst>
              <a:gd name="adj1" fmla="val 474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3" name="Text Box 22">
            <a:extLst>
              <a:ext uri="{FF2B5EF4-FFF2-40B4-BE49-F238E27FC236}">
                <a16:creationId xmlns:a16="http://schemas.microsoft.com/office/drawing/2014/main" id="{3D0BA389-F584-2143-9087-E1DF8C9D4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1736725"/>
            <a:ext cx="2459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Timesharing Companies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&amp; Data Processing Industry </a:t>
            </a:r>
          </a:p>
        </p:txBody>
      </p:sp>
      <p:sp>
        <p:nvSpPr>
          <p:cNvPr id="34834" name="Line 23">
            <a:extLst>
              <a:ext uri="{FF2B5EF4-FFF2-40B4-BE49-F238E27FC236}">
                <a16:creationId xmlns:a16="http://schemas.microsoft.com/office/drawing/2014/main" id="{7A79857C-EBB3-454D-ACE6-03AC7D201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AutoShape 25">
            <a:extLst>
              <a:ext uri="{FF2B5EF4-FFF2-40B4-BE49-F238E27FC236}">
                <a16:creationId xmlns:a16="http://schemas.microsoft.com/office/drawing/2014/main" id="{C9721C55-3727-DF4A-BC2B-9C549E3DB452}"/>
              </a:ext>
            </a:extLst>
          </p:cNvPr>
          <p:cNvSpPr>
            <a:spLocks/>
          </p:cNvSpPr>
          <p:nvPr/>
        </p:nvSpPr>
        <p:spPr bwMode="auto">
          <a:xfrm rot="-4390847">
            <a:off x="6032501" y="1571625"/>
            <a:ext cx="273050" cy="3165475"/>
          </a:xfrm>
          <a:prstGeom prst="rightBrace">
            <a:avLst>
              <a:gd name="adj1" fmla="val 639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6" name="Text Box 26">
            <a:extLst>
              <a:ext uri="{FF2B5EF4-FFF2-40B4-BE49-F238E27FC236}">
                <a16:creationId xmlns:a16="http://schemas.microsoft.com/office/drawing/2014/main" id="{852B8FF0-4CB5-4D43-8617-FBD0AA549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088" y="2768600"/>
            <a:ext cx="6397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Grids</a:t>
            </a:r>
          </a:p>
        </p:txBody>
      </p:sp>
      <p:sp>
        <p:nvSpPr>
          <p:cNvPr id="34837" name="AutoShape 27">
            <a:extLst>
              <a:ext uri="{FF2B5EF4-FFF2-40B4-BE49-F238E27FC236}">
                <a16:creationId xmlns:a16="http://schemas.microsoft.com/office/drawing/2014/main" id="{CC35F834-F0D8-084E-BF8A-CE226114ED29}"/>
              </a:ext>
            </a:extLst>
          </p:cNvPr>
          <p:cNvSpPr>
            <a:spLocks/>
          </p:cNvSpPr>
          <p:nvPr/>
        </p:nvSpPr>
        <p:spPr bwMode="auto">
          <a:xfrm rot="-4489965">
            <a:off x="7828756" y="2142332"/>
            <a:ext cx="376237" cy="1562100"/>
          </a:xfrm>
          <a:prstGeom prst="rightBrace">
            <a:avLst>
              <a:gd name="adj1" fmla="val 333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8" name="Text Box 28">
            <a:extLst>
              <a:ext uri="{FF2B5EF4-FFF2-40B4-BE49-F238E27FC236}">
                <a16:creationId xmlns:a16="http://schemas.microsoft.com/office/drawing/2014/main" id="{C2E6EDE9-847F-C64B-8BA7-16E9CBBE0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4270375"/>
            <a:ext cx="1936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Peer to peer systems</a:t>
            </a:r>
          </a:p>
        </p:txBody>
      </p:sp>
      <p:sp>
        <p:nvSpPr>
          <p:cNvPr id="34839" name="AutoShape 29">
            <a:extLst>
              <a:ext uri="{FF2B5EF4-FFF2-40B4-BE49-F238E27FC236}">
                <a16:creationId xmlns:a16="http://schemas.microsoft.com/office/drawing/2014/main" id="{D7DECD1D-60B6-8E49-896F-9C97791F2A72}"/>
              </a:ext>
            </a:extLst>
          </p:cNvPr>
          <p:cNvSpPr>
            <a:spLocks/>
          </p:cNvSpPr>
          <p:nvPr/>
        </p:nvSpPr>
        <p:spPr bwMode="auto">
          <a:xfrm rot="-4431581">
            <a:off x="6312694" y="1072357"/>
            <a:ext cx="339725" cy="3513137"/>
          </a:xfrm>
          <a:prstGeom prst="rightBrace">
            <a:avLst>
              <a:gd name="adj1" fmla="val 678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0" name="Text Box 30">
            <a:extLst>
              <a:ext uri="{FF2B5EF4-FFF2-40B4-BE49-F238E27FC236}">
                <a16:creationId xmlns:a16="http://schemas.microsoft.com/office/drawing/2014/main" id="{F855C2D0-D6B2-474E-9090-FF08242F1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2371725"/>
            <a:ext cx="857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Clusters</a:t>
            </a:r>
          </a:p>
        </p:txBody>
      </p:sp>
      <p:sp>
        <p:nvSpPr>
          <p:cNvPr id="34841" name="AutoShape 31">
            <a:extLst>
              <a:ext uri="{FF2B5EF4-FFF2-40B4-BE49-F238E27FC236}">
                <a16:creationId xmlns:a16="http://schemas.microsoft.com/office/drawing/2014/main" id="{25384CB1-C584-9048-9159-C682B9F0D8C3}"/>
              </a:ext>
            </a:extLst>
          </p:cNvPr>
          <p:cNvSpPr>
            <a:spLocks/>
          </p:cNvSpPr>
          <p:nvPr/>
        </p:nvSpPr>
        <p:spPr bwMode="auto">
          <a:xfrm rot="-4408661">
            <a:off x="1569243" y="1015207"/>
            <a:ext cx="246063" cy="1600200"/>
          </a:xfrm>
          <a:prstGeom prst="rightBrace">
            <a:avLst>
              <a:gd name="adj1" fmla="val 3022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2" name="Text Box 33">
            <a:extLst>
              <a:ext uri="{FF2B5EF4-FFF2-40B4-BE49-F238E27FC236}">
                <a16:creationId xmlns:a16="http://schemas.microsoft.com/office/drawing/2014/main" id="{E5FB9A25-904A-6F45-B6E6-D9931BD5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1408113"/>
            <a:ext cx="19272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The first datacenters!</a:t>
            </a:r>
          </a:p>
        </p:txBody>
      </p:sp>
      <p:sp>
        <p:nvSpPr>
          <p:cNvPr id="34843" name="AutoShape 35">
            <a:extLst>
              <a:ext uri="{FF2B5EF4-FFF2-40B4-BE49-F238E27FC236}">
                <a16:creationId xmlns:a16="http://schemas.microsoft.com/office/drawing/2014/main" id="{F9571693-7320-8E48-964A-5FE68326D8F2}"/>
              </a:ext>
            </a:extLst>
          </p:cNvPr>
          <p:cNvSpPr>
            <a:spLocks/>
          </p:cNvSpPr>
          <p:nvPr/>
        </p:nvSpPr>
        <p:spPr bwMode="auto">
          <a:xfrm rot="6358101">
            <a:off x="5768975" y="2765425"/>
            <a:ext cx="611188" cy="3436938"/>
          </a:xfrm>
          <a:prstGeom prst="rightBrace">
            <a:avLst>
              <a:gd name="adj1" fmla="val 43946"/>
              <a:gd name="adj2" fmla="val 4985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4" name="Text Box 36">
            <a:extLst>
              <a:ext uri="{FF2B5EF4-FFF2-40B4-BE49-F238E27FC236}">
                <a16:creationId xmlns:a16="http://schemas.microsoft.com/office/drawing/2014/main" id="{C683A658-9DF6-1441-8CAF-95602143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617913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PCs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(not distributed!)</a:t>
            </a:r>
          </a:p>
        </p:txBody>
      </p:sp>
      <p:sp>
        <p:nvSpPr>
          <p:cNvPr id="34845" name="AutoShape 37">
            <a:extLst>
              <a:ext uri="{FF2B5EF4-FFF2-40B4-BE49-F238E27FC236}">
                <a16:creationId xmlns:a16="http://schemas.microsoft.com/office/drawing/2014/main" id="{8CECB97D-E581-4C4F-BDED-1E0C19E34AFC}"/>
              </a:ext>
            </a:extLst>
          </p:cNvPr>
          <p:cNvSpPr>
            <a:spLocks/>
          </p:cNvSpPr>
          <p:nvPr/>
        </p:nvSpPr>
        <p:spPr bwMode="auto">
          <a:xfrm rot="6240889">
            <a:off x="6602413" y="3459163"/>
            <a:ext cx="303212" cy="1547812"/>
          </a:xfrm>
          <a:prstGeom prst="rightBrace">
            <a:avLst>
              <a:gd name="adj1" fmla="val 21884"/>
              <a:gd name="adj2" fmla="val 493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6" name="Line 38">
            <a:extLst>
              <a:ext uri="{FF2B5EF4-FFF2-40B4-BE49-F238E27FC236}">
                <a16:creationId xmlns:a16="http://schemas.microsoft.com/office/drawing/2014/main" id="{9C77456E-8967-5749-8A23-1A6C1DC4D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3914775"/>
            <a:ext cx="1220787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Text Box 40">
            <a:extLst>
              <a:ext uri="{FF2B5EF4-FFF2-40B4-BE49-F238E27FC236}">
                <a16:creationId xmlns:a16="http://schemas.microsoft.com/office/drawing/2014/main" id="{0FFEA72A-9FFD-2F4A-8C7B-AFE65EC81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8450" y="1781175"/>
            <a:ext cx="2087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Clouds and datacenters</a:t>
            </a:r>
          </a:p>
        </p:txBody>
      </p:sp>
      <p:sp>
        <p:nvSpPr>
          <p:cNvPr id="34848" name="Line 41">
            <a:extLst>
              <a:ext uri="{FF2B5EF4-FFF2-40B4-BE49-F238E27FC236}">
                <a16:creationId xmlns:a16="http://schemas.microsoft.com/office/drawing/2014/main" id="{BB2113DA-856E-1C44-8DDE-FBB030E717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4563" y="3806825"/>
            <a:ext cx="220662" cy="522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AutoShape 34">
            <a:extLst>
              <a:ext uri="{FF2B5EF4-FFF2-40B4-BE49-F238E27FC236}">
                <a16:creationId xmlns:a16="http://schemas.microsoft.com/office/drawing/2014/main" id="{1176FEA4-427D-F943-92FA-95CA4ECFCF4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50" name="Text Box 24">
            <a:extLst>
              <a:ext uri="{FF2B5EF4-FFF2-40B4-BE49-F238E27FC236}">
                <a16:creationId xmlns:a16="http://schemas.microsoft.com/office/drawing/2014/main" id="{4AF63AD5-5668-4F40-9DF6-F3000FC9D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4851" name="Picture 5">
            <a:extLst>
              <a:ext uri="{FF2B5EF4-FFF2-40B4-BE49-F238E27FC236}">
                <a16:creationId xmlns:a16="http://schemas.microsoft.com/office/drawing/2014/main" id="{F0D570D6-230B-DA40-AB19-8AB2F8447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52" name="Line 38">
            <a:extLst>
              <a:ext uri="{FF2B5EF4-FFF2-40B4-BE49-F238E27FC236}">
                <a16:creationId xmlns:a16="http://schemas.microsoft.com/office/drawing/2014/main" id="{A49CB6EE-C083-3F45-92D9-1B63DAD8B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9850" y="2105025"/>
            <a:ext cx="387350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Slide Number Placeholder 1">
            <a:extLst>
              <a:ext uri="{FF2B5EF4-FFF2-40B4-BE49-F238E27FC236}">
                <a16:creationId xmlns:a16="http://schemas.microsoft.com/office/drawing/2014/main" id="{72A1FF4E-B822-934F-9F00-2F3681B7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1DA27E-86A4-A24B-BA6B-6AEB13E7F20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69638"/>
      </p:ext>
    </p:extLst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7" descr="p42fig4">
            <a:extLst>
              <a:ext uri="{FF2B5EF4-FFF2-40B4-BE49-F238E27FC236}">
                <a16:creationId xmlns:a16="http://schemas.microsoft.com/office/drawing/2014/main" id="{65987526-1CAD-004D-A68B-D2C22F190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5" y="3535363"/>
            <a:ext cx="11938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6" name="Title 1">
            <a:extLst>
              <a:ext uri="{FF2B5EF4-FFF2-40B4-BE49-F238E27FC236}">
                <a16:creationId xmlns:a16="http://schemas.microsoft.com/office/drawing/2014/main" id="{BE2E375A-8157-A74A-990F-D5BDE22B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Line 6">
            <a:extLst>
              <a:ext uri="{FF2B5EF4-FFF2-40B4-BE49-F238E27FC236}">
                <a16:creationId xmlns:a16="http://schemas.microsoft.com/office/drawing/2014/main" id="{21FBBF74-122C-A84B-A3A4-27A4B8E49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7">
            <a:extLst>
              <a:ext uri="{FF2B5EF4-FFF2-40B4-BE49-F238E27FC236}">
                <a16:creationId xmlns:a16="http://schemas.microsoft.com/office/drawing/2014/main" id="{877F4D0E-A95A-A147-8CB9-7FDD0BEF5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8">
            <a:extLst>
              <a:ext uri="{FF2B5EF4-FFF2-40B4-BE49-F238E27FC236}">
                <a16:creationId xmlns:a16="http://schemas.microsoft.com/office/drawing/2014/main" id="{34DCA893-5DA4-1C46-A7AD-9014AB67B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9">
            <a:extLst>
              <a:ext uri="{FF2B5EF4-FFF2-40B4-BE49-F238E27FC236}">
                <a16:creationId xmlns:a16="http://schemas.microsoft.com/office/drawing/2014/main" id="{81C46BB7-B9FA-584D-A9E8-7DA50AB5E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10">
            <a:extLst>
              <a:ext uri="{FF2B5EF4-FFF2-40B4-BE49-F238E27FC236}">
                <a16:creationId xmlns:a16="http://schemas.microsoft.com/office/drawing/2014/main" id="{575A251E-854A-9444-A6A2-4C357D51F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11">
            <a:extLst>
              <a:ext uri="{FF2B5EF4-FFF2-40B4-BE49-F238E27FC236}">
                <a16:creationId xmlns:a16="http://schemas.microsoft.com/office/drawing/2014/main" id="{329FF05D-0317-7E47-A3ED-39593A898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12">
            <a:extLst>
              <a:ext uri="{FF2B5EF4-FFF2-40B4-BE49-F238E27FC236}">
                <a16:creationId xmlns:a16="http://schemas.microsoft.com/office/drawing/2014/main" id="{3AAE7A89-44F8-E54A-A769-29D0260C7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3">
            <a:extLst>
              <a:ext uri="{FF2B5EF4-FFF2-40B4-BE49-F238E27FC236}">
                <a16:creationId xmlns:a16="http://schemas.microsoft.com/office/drawing/2014/main" id="{B5A8CA3B-1961-8C4E-B1C4-F54C121DC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6875" name="Text Box 14">
            <a:extLst>
              <a:ext uri="{FF2B5EF4-FFF2-40B4-BE49-F238E27FC236}">
                <a16:creationId xmlns:a16="http://schemas.microsoft.com/office/drawing/2014/main" id="{6C5F3B7A-E172-2D4C-9CF2-1CFB4A185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6876" name="Text Box 15">
            <a:extLst>
              <a:ext uri="{FF2B5EF4-FFF2-40B4-BE49-F238E27FC236}">
                <a16:creationId xmlns:a16="http://schemas.microsoft.com/office/drawing/2014/main" id="{3DBC379F-41D0-D14C-8870-3E5FB67C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6877" name="Text Box 16">
            <a:extLst>
              <a:ext uri="{FF2B5EF4-FFF2-40B4-BE49-F238E27FC236}">
                <a16:creationId xmlns:a16="http://schemas.microsoft.com/office/drawing/2014/main" id="{2A671178-38CB-DE4D-BC2B-B7736C1A2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6878" name="Text Box 17">
            <a:extLst>
              <a:ext uri="{FF2B5EF4-FFF2-40B4-BE49-F238E27FC236}">
                <a16:creationId xmlns:a16="http://schemas.microsoft.com/office/drawing/2014/main" id="{266BDAB1-25C5-8A45-9DAC-C42233D52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6879" name="Text Box 18">
            <a:extLst>
              <a:ext uri="{FF2B5EF4-FFF2-40B4-BE49-F238E27FC236}">
                <a16:creationId xmlns:a16="http://schemas.microsoft.com/office/drawing/2014/main" id="{FE97A8BD-D431-ED40-A2E3-755A924A9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6880" name="Text Box 19">
            <a:extLst>
              <a:ext uri="{FF2B5EF4-FFF2-40B4-BE49-F238E27FC236}">
                <a16:creationId xmlns:a16="http://schemas.microsoft.com/office/drawing/2014/main" id="{FAF4E9D4-8E95-CA41-A13C-DB62070C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6881" name="Line 23">
            <a:extLst>
              <a:ext uri="{FF2B5EF4-FFF2-40B4-BE49-F238E27FC236}">
                <a16:creationId xmlns:a16="http://schemas.microsoft.com/office/drawing/2014/main" id="{F7403241-0EFB-8742-877A-FCAD7C8DC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AutoShape 34">
            <a:extLst>
              <a:ext uri="{FF2B5EF4-FFF2-40B4-BE49-F238E27FC236}">
                <a16:creationId xmlns:a16="http://schemas.microsoft.com/office/drawing/2014/main" id="{215F505B-C498-2547-ABD2-26DB8F05586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883" name="Text Box 24">
            <a:extLst>
              <a:ext uri="{FF2B5EF4-FFF2-40B4-BE49-F238E27FC236}">
                <a16:creationId xmlns:a16="http://schemas.microsoft.com/office/drawing/2014/main" id="{F348939D-CF16-B344-BCA7-7E3BDEF1F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6884" name="Picture 5">
            <a:extLst>
              <a:ext uri="{FF2B5EF4-FFF2-40B4-BE49-F238E27FC236}">
                <a16:creationId xmlns:a16="http://schemas.microsoft.com/office/drawing/2014/main" id="{5224640D-EBCD-C54D-95EE-0F68F4F1C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5" name="Text Box 40">
            <a:extLst>
              <a:ext uri="{FF2B5EF4-FFF2-40B4-BE49-F238E27FC236}">
                <a16:creationId xmlns:a16="http://schemas.microsoft.com/office/drawing/2014/main" id="{BB5AA7E7-EDB3-CB4A-A8A0-FF2B12525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838" y="4200525"/>
            <a:ext cx="901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FF3300"/>
                </a:solidFill>
              </a:rPr>
              <a:t>Clouds</a:t>
            </a:r>
          </a:p>
        </p:txBody>
      </p:sp>
      <p:sp>
        <p:nvSpPr>
          <p:cNvPr id="42" name="Cloud">
            <a:extLst>
              <a:ext uri="{FF2B5EF4-FFF2-40B4-BE49-F238E27FC236}">
                <a16:creationId xmlns:a16="http://schemas.microsoft.com/office/drawing/2014/main" id="{D15DFC68-8E43-E649-A9C4-6EB8B393A4A5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7945438" y="3951288"/>
            <a:ext cx="1128712" cy="7556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28575">
            <a:solidFill>
              <a:srgbClr val="FF33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3F2B30E5-06D2-E841-89F5-08A0B1304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4230688"/>
            <a:ext cx="3530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9900"/>
                </a:solidFill>
              </a:rPr>
              <a:t>Grids (1980s-2000s):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GriPhyN (1970s-80s)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Open Science Grid and Lambda Rail (2000s)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Globus &amp; other standards (1990s-2000s)</a:t>
            </a:r>
          </a:p>
        </p:txBody>
      </p:sp>
      <p:sp>
        <p:nvSpPr>
          <p:cNvPr id="36888" name="Oval 38">
            <a:extLst>
              <a:ext uri="{FF2B5EF4-FFF2-40B4-BE49-F238E27FC236}">
                <a16:creationId xmlns:a16="http://schemas.microsoft.com/office/drawing/2014/main" id="{F1B74411-71BD-6844-8545-C245958F510A}"/>
              </a:ext>
            </a:extLst>
          </p:cNvPr>
          <p:cNvSpPr>
            <a:spLocks noChangeArrowheads="1"/>
          </p:cNvSpPr>
          <p:nvPr/>
        </p:nvSpPr>
        <p:spPr bwMode="auto">
          <a:xfrm rot="-4273654">
            <a:off x="3683000" y="2551113"/>
            <a:ext cx="1889125" cy="2552700"/>
          </a:xfrm>
          <a:prstGeom prst="ellipse">
            <a:avLst/>
          </a:prstGeom>
          <a:noFill/>
          <a:ln w="1905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89" name="Picture 24">
            <a:extLst>
              <a:ext uri="{FF2B5EF4-FFF2-40B4-BE49-F238E27FC236}">
                <a16:creationId xmlns:a16="http://schemas.microsoft.com/office/drawing/2014/main" id="{D00049AC-20A4-E645-B489-04C17093A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437"/>
          <a:stretch>
            <a:fillRect/>
          </a:stretch>
        </p:blipFill>
        <p:spPr bwMode="auto">
          <a:xfrm>
            <a:off x="3330575" y="3305175"/>
            <a:ext cx="974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0" name="Picture 21">
            <a:extLst>
              <a:ext uri="{FF2B5EF4-FFF2-40B4-BE49-F238E27FC236}">
                <a16:creationId xmlns:a16="http://schemas.microsoft.com/office/drawing/2014/main" id="{79AF636A-5109-FA4F-81B0-869935C1B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1862138"/>
            <a:ext cx="1108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1" name="Text Box 22">
            <a:extLst>
              <a:ext uri="{FF2B5EF4-FFF2-40B4-BE49-F238E27FC236}">
                <a16:creationId xmlns:a16="http://schemas.microsoft.com/office/drawing/2014/main" id="{D3392C41-C096-434D-AAA5-45F96973C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" y="3902075"/>
            <a:ext cx="41290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Timesharing Industry (1975):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Market Share: Honeywell 34%, IBM 15%,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Xerox 10%, CDC 10%, DEC 10%, UNIVAC 10%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Honeywell 6000 &amp; 635, IBM 370/168,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  Xerox 940 &amp; Sigma 9, DEC PDP-10, UNIVAC 1108</a:t>
            </a:r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354C7F15-BE07-CA45-9F1A-B446119DE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3459163"/>
            <a:ext cx="284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Data Processing Industry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- 1968: $70 M. 1978: $3.15 Billion</a:t>
            </a:r>
          </a:p>
        </p:txBody>
      </p:sp>
      <p:sp>
        <p:nvSpPr>
          <p:cNvPr id="36893" name="Oval 32">
            <a:extLst>
              <a:ext uri="{FF2B5EF4-FFF2-40B4-BE49-F238E27FC236}">
                <a16:creationId xmlns:a16="http://schemas.microsoft.com/office/drawing/2014/main" id="{687987C4-944F-4E4F-AB86-548E254C1929}"/>
              </a:ext>
            </a:extLst>
          </p:cNvPr>
          <p:cNvSpPr>
            <a:spLocks noChangeArrowheads="1"/>
          </p:cNvSpPr>
          <p:nvPr/>
        </p:nvSpPr>
        <p:spPr bwMode="auto">
          <a:xfrm rot="-3934159">
            <a:off x="1246187" y="1663701"/>
            <a:ext cx="2936875" cy="1936750"/>
          </a:xfrm>
          <a:prstGeom prst="ellipse">
            <a:avLst/>
          </a:prstGeom>
          <a:noFill/>
          <a:ln w="19050">
            <a:solidFill>
              <a:srgbClr val="00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4" name="Picture 34">
            <a:extLst>
              <a:ext uri="{FF2B5EF4-FFF2-40B4-BE49-F238E27FC236}">
                <a16:creationId xmlns:a16="http://schemas.microsoft.com/office/drawing/2014/main" id="{4E267693-F6FD-9B4B-9C64-273F73F93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" t="11325" r="6038" b="10938"/>
          <a:stretch>
            <a:fillRect/>
          </a:stretch>
        </p:blipFill>
        <p:spPr bwMode="auto">
          <a:xfrm>
            <a:off x="2614613" y="2354263"/>
            <a:ext cx="10668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5" name="Text Box 25">
            <a:extLst>
              <a:ext uri="{FF2B5EF4-FFF2-40B4-BE49-F238E27FC236}">
                <a16:creationId xmlns:a16="http://schemas.microsoft.com/office/drawing/2014/main" id="{C44D7AF3-E591-B748-922F-EB9348778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975" y="1314450"/>
            <a:ext cx="3911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First large datacenters: ENIAC, ORDVAC, ILLIAC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Many used vacuum tubes and mechanical relays</a:t>
            </a:r>
          </a:p>
        </p:txBody>
      </p:sp>
      <p:sp>
        <p:nvSpPr>
          <p:cNvPr id="36896" name="Oval 30">
            <a:extLst>
              <a:ext uri="{FF2B5EF4-FFF2-40B4-BE49-F238E27FC236}">
                <a16:creationId xmlns:a16="http://schemas.microsoft.com/office/drawing/2014/main" id="{B450A2C7-A6A7-9949-80FC-EFEBE9994C15}"/>
              </a:ext>
            </a:extLst>
          </p:cNvPr>
          <p:cNvSpPr>
            <a:spLocks noChangeArrowheads="1"/>
          </p:cNvSpPr>
          <p:nvPr/>
        </p:nvSpPr>
        <p:spPr bwMode="auto">
          <a:xfrm rot="-4143486">
            <a:off x="-39687" y="1339850"/>
            <a:ext cx="2589212" cy="1722438"/>
          </a:xfrm>
          <a:prstGeom prst="ellipse">
            <a:avLst/>
          </a:prstGeom>
          <a:noFill/>
          <a:ln w="19050">
            <a:solidFill>
              <a:srgbClr val="66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7" name="Picture 14">
            <a:extLst>
              <a:ext uri="{FF2B5EF4-FFF2-40B4-BE49-F238E27FC236}">
                <a16:creationId xmlns:a16="http://schemas.microsoft.com/office/drawing/2014/main" id="{496B4D46-CF73-A249-B2FC-082CC6530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2384425"/>
            <a:ext cx="11906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8" name="Picture 13">
            <a:extLst>
              <a:ext uri="{FF2B5EF4-FFF2-40B4-BE49-F238E27FC236}">
                <a16:creationId xmlns:a16="http://schemas.microsoft.com/office/drawing/2014/main" id="{EF9D690E-AB34-CC47-994A-D6825356B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6" r="5486" b="3577"/>
          <a:stretch>
            <a:fillRect/>
          </a:stretch>
        </p:blipFill>
        <p:spPr bwMode="auto">
          <a:xfrm>
            <a:off x="846138" y="1217613"/>
            <a:ext cx="10541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9" name="Picture 20">
            <a:extLst>
              <a:ext uri="{FF2B5EF4-FFF2-40B4-BE49-F238E27FC236}">
                <a16:creationId xmlns:a16="http://schemas.microsoft.com/office/drawing/2014/main" id="{A9D336AB-0602-094C-88F2-E8EFF5A53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20" b="27402"/>
          <a:stretch>
            <a:fillRect/>
          </a:stretch>
        </p:blipFill>
        <p:spPr bwMode="auto">
          <a:xfrm>
            <a:off x="2627313" y="2690813"/>
            <a:ext cx="103822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0" name="Line 29">
            <a:extLst>
              <a:ext uri="{FF2B5EF4-FFF2-40B4-BE49-F238E27FC236}">
                <a16:creationId xmlns:a16="http://schemas.microsoft.com/office/drawing/2014/main" id="{25AEBCD5-731B-9942-AA35-CD67F5F9C5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00238" y="1501775"/>
            <a:ext cx="19002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6901" name="Picture 18">
            <a:extLst>
              <a:ext uri="{FF2B5EF4-FFF2-40B4-BE49-F238E27FC236}">
                <a16:creationId xmlns:a16="http://schemas.microsoft.com/office/drawing/2014/main" id="{A4A93983-DED0-9141-B378-095B7DFA0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1962150"/>
            <a:ext cx="14795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2" name="Text Box 31">
            <a:extLst>
              <a:ext uri="{FF2B5EF4-FFF2-40B4-BE49-F238E27FC236}">
                <a16:creationId xmlns:a16="http://schemas.microsoft.com/office/drawing/2014/main" id="{7AB54316-0852-8443-AFE6-16EF422F1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75" y="1784350"/>
            <a:ext cx="22082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Berkeley NOW Project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Supercomputers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Server Farms (e.g., Oceano)</a:t>
            </a:r>
          </a:p>
        </p:txBody>
      </p:sp>
      <p:sp>
        <p:nvSpPr>
          <p:cNvPr id="36903" name="Oval 35">
            <a:extLst>
              <a:ext uri="{FF2B5EF4-FFF2-40B4-BE49-F238E27FC236}">
                <a16:creationId xmlns:a16="http://schemas.microsoft.com/office/drawing/2014/main" id="{6E7ECF36-2C9C-FD4E-9F70-676275E1F6A6}"/>
              </a:ext>
            </a:extLst>
          </p:cNvPr>
          <p:cNvSpPr>
            <a:spLocks noChangeArrowheads="1"/>
          </p:cNvSpPr>
          <p:nvPr/>
        </p:nvSpPr>
        <p:spPr bwMode="auto">
          <a:xfrm rot="-607758">
            <a:off x="3957638" y="1666875"/>
            <a:ext cx="2790825" cy="1828800"/>
          </a:xfrm>
          <a:prstGeom prst="ellipse">
            <a:avLst/>
          </a:prstGeom>
          <a:noFill/>
          <a:ln w="19050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904" name="Picture 7">
            <a:extLst>
              <a:ext uri="{FF2B5EF4-FFF2-40B4-BE49-F238E27FC236}">
                <a16:creationId xmlns:a16="http://schemas.microsoft.com/office/drawing/2014/main" id="{5C45E4CF-EE6E-DE40-B800-2AF93351C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2782888"/>
            <a:ext cx="1304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5" name="Picture 4">
            <a:extLst>
              <a:ext uri="{FF2B5EF4-FFF2-40B4-BE49-F238E27FC236}">
                <a16:creationId xmlns:a16="http://schemas.microsoft.com/office/drawing/2014/main" id="{A65A6C70-48E8-FB4A-9E91-C5927128E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475" y="4227513"/>
            <a:ext cx="11906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6" name="Picture 5">
            <a:extLst>
              <a:ext uri="{FF2B5EF4-FFF2-40B4-BE49-F238E27FC236}">
                <a16:creationId xmlns:a16="http://schemas.microsoft.com/office/drawing/2014/main" id="{ECFAE107-2B0D-A94D-8DA5-5745F30A4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3132138"/>
            <a:ext cx="665162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7" name="Picture 6">
            <a:extLst>
              <a:ext uri="{FF2B5EF4-FFF2-40B4-BE49-F238E27FC236}">
                <a16:creationId xmlns:a16="http://schemas.microsoft.com/office/drawing/2014/main" id="{E1002E16-4414-CE42-82A0-FF8CEAD7E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4" b="28995"/>
          <a:stretch>
            <a:fillRect/>
          </a:stretch>
        </p:blipFill>
        <p:spPr bwMode="auto">
          <a:xfrm>
            <a:off x="6927850" y="3811588"/>
            <a:ext cx="8763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8" name="Picture 26">
            <a:extLst>
              <a:ext uri="{FF2B5EF4-FFF2-40B4-BE49-F238E27FC236}">
                <a16:creationId xmlns:a16="http://schemas.microsoft.com/office/drawing/2014/main" id="{EDAB8A15-E9D6-2346-9146-54F969830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38" b="28494"/>
          <a:stretch>
            <a:fillRect/>
          </a:stretch>
        </p:blipFill>
        <p:spPr bwMode="auto">
          <a:xfrm>
            <a:off x="7040563" y="3395663"/>
            <a:ext cx="1057275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9" name="Text Box 27">
            <a:extLst>
              <a:ext uri="{FF2B5EF4-FFF2-40B4-BE49-F238E27FC236}">
                <a16:creationId xmlns:a16="http://schemas.microsoft.com/office/drawing/2014/main" id="{9FFCE3A5-1874-E641-AD52-5EB6AF40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2617788"/>
            <a:ext cx="19288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6600"/>
                </a:solidFill>
              </a:rPr>
              <a:t>P2P Systems (90s-00s)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Millions of users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GB per day</a:t>
            </a:r>
          </a:p>
        </p:txBody>
      </p:sp>
      <p:sp>
        <p:nvSpPr>
          <p:cNvPr id="36910" name="Oval 42">
            <a:extLst>
              <a:ext uri="{FF2B5EF4-FFF2-40B4-BE49-F238E27FC236}">
                <a16:creationId xmlns:a16="http://schemas.microsoft.com/office/drawing/2014/main" id="{D056250C-4889-874A-A527-EDB2234D2065}"/>
              </a:ext>
            </a:extLst>
          </p:cNvPr>
          <p:cNvSpPr>
            <a:spLocks noChangeArrowheads="1"/>
          </p:cNvSpPr>
          <p:nvPr/>
        </p:nvSpPr>
        <p:spPr bwMode="auto">
          <a:xfrm rot="-2357248">
            <a:off x="5543550" y="2914650"/>
            <a:ext cx="2914650" cy="1865313"/>
          </a:xfrm>
          <a:prstGeom prst="ellipse">
            <a:avLst/>
          </a:prstGeom>
          <a:noFill/>
          <a:ln w="19050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911" name="Slide Number Placeholder 1">
            <a:extLst>
              <a:ext uri="{FF2B5EF4-FFF2-40B4-BE49-F238E27FC236}">
                <a16:creationId xmlns:a16="http://schemas.microsoft.com/office/drawing/2014/main" id="{C715303F-B526-AA43-B393-28BADA74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E8D849-BDD4-F049-83FF-B23BE02D029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978369"/>
      </p:ext>
    </p:extLst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Whitney-BlackSC"/>
                <a:cs typeface="Whitney-BlackSC"/>
              </a:rPr>
              <a:t>Example: Rapid Atmospheric Modeling System, </a:t>
            </a:r>
            <a:r>
              <a:rPr lang="en-US" sz="2800" dirty="0" err="1">
                <a:latin typeface="Whitney-BlackSC"/>
                <a:cs typeface="Whitney-BlackSC"/>
              </a:rPr>
              <a:t>ColoState</a:t>
            </a:r>
            <a:r>
              <a:rPr lang="en-US" sz="2800" dirty="0">
                <a:latin typeface="Whitney-BlackSC"/>
                <a:cs typeface="Whitney-BlackSC"/>
              </a:rPr>
              <a:t> U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cs typeface="Times New Roman"/>
              </a:rPr>
              <a:t>Hurricane Georges, 17 days in Sept 1998</a:t>
            </a:r>
          </a:p>
          <a:p>
            <a:pPr lvl="1"/>
            <a:r>
              <a:rPr lang="ja-JP" altLang="en-US" dirty="0">
                <a:cs typeface="Times New Roman"/>
              </a:rPr>
              <a:t>“</a:t>
            </a:r>
            <a:r>
              <a:rPr lang="en-US" altLang="ja-JP" dirty="0">
                <a:cs typeface="Times New Roman"/>
              </a:rPr>
              <a:t>RAMS modeled the </a:t>
            </a:r>
            <a:r>
              <a:rPr lang="en-US" altLang="ja-JP" dirty="0" err="1">
                <a:cs typeface="Times New Roman"/>
              </a:rPr>
              <a:t>mesoscale</a:t>
            </a:r>
            <a:r>
              <a:rPr lang="en-US" altLang="ja-JP" dirty="0">
                <a:cs typeface="Times New Roman"/>
              </a:rPr>
              <a:t> convective complex that dropped so much rain, in good agreement with recorded data</a:t>
            </a:r>
            <a:r>
              <a:rPr lang="ja-JP" altLang="en-US" dirty="0">
                <a:cs typeface="Times New Roman"/>
              </a:rPr>
              <a:t>”</a:t>
            </a:r>
            <a:endParaRPr lang="en-US" altLang="ja-JP" dirty="0">
              <a:cs typeface="Times New Roman"/>
            </a:endParaRPr>
          </a:p>
          <a:p>
            <a:pPr lvl="1"/>
            <a:r>
              <a:rPr lang="en-US" dirty="0">
                <a:cs typeface="Times New Roman"/>
              </a:rPr>
              <a:t>Used 5 km spacing instead of the usual 10 km</a:t>
            </a:r>
          </a:p>
          <a:p>
            <a:pPr lvl="1"/>
            <a:r>
              <a:rPr lang="en-US" dirty="0">
                <a:cs typeface="Times New Roman"/>
              </a:rPr>
              <a:t>Ran on 256+ processors</a:t>
            </a:r>
          </a:p>
          <a:p>
            <a:r>
              <a:rPr lang="en-US" dirty="0">
                <a:cs typeface="Times New Roman"/>
              </a:rPr>
              <a:t>Computation-</a:t>
            </a:r>
            <a:r>
              <a:rPr lang="en-US" dirty="0" err="1">
                <a:cs typeface="Times New Roman"/>
              </a:rPr>
              <a:t>intenstive</a:t>
            </a:r>
            <a:r>
              <a:rPr lang="en-US" dirty="0">
                <a:cs typeface="Times New Roman"/>
              </a:rPr>
              <a:t> computing (or HPC = high performance computing)</a:t>
            </a:r>
          </a:p>
          <a:p>
            <a:r>
              <a:rPr lang="en-US" i="1" dirty="0">
                <a:solidFill>
                  <a:srgbClr val="FF0000"/>
                </a:solidFill>
                <a:cs typeface="Times New Roman"/>
              </a:rPr>
              <a:t>Can one run such a program without access to a supercomputer?</a:t>
            </a:r>
          </a:p>
          <a:p>
            <a:endParaRPr lang="en-US" dirty="0"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283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Whitney-BlackSC"/>
                <a:cs typeface="Whitney-BlackSC"/>
              </a:rPr>
              <a:t>Distributed Computing Resources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805" y="1641724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132" y="1748880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459" y="1856036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785" y="1963192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1459529" y="1427411"/>
            <a:ext cx="3005144" cy="17145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78" y="3249067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237161" y="3034755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767050" y="1320255"/>
            <a:ext cx="141697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Wisconsin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44488" y="2713287"/>
            <a:ext cx="688563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03294" y="2981177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250727" y="2581573"/>
            <a:ext cx="96352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NCSA</a:t>
            </a:r>
          </a:p>
        </p:txBody>
      </p:sp>
      <p:pic>
        <p:nvPicPr>
          <p:cNvPr id="102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797" y="3244381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124" y="3351537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51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69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461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693785" y="1553766"/>
            <a:ext cx="375643" cy="321469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654580" y="3161109"/>
            <a:ext cx="375643" cy="321469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4464673" y="3214687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801111" y="4661297"/>
            <a:ext cx="375643" cy="321469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976560" y="1821656"/>
            <a:ext cx="1717225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069428" y="1821656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976560" y="3482578"/>
            <a:ext cx="1824552" cy="12322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3176754" y="3536156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048849" y="1290066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410200" y="28003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6264" y="25717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606060" y="4714875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732990" y="1393032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4303683" y="4690806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676400" y="2952750"/>
            <a:ext cx="2168987" cy="8036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 charset="0"/>
              </a:rPr>
              <a:t>Jobs 1 and 2 can 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be concurrent</a:t>
            </a:r>
          </a:p>
        </p:txBody>
      </p:sp>
      <p:pic>
        <p:nvPicPr>
          <p:cNvPr id="205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949" y="173523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880" y="165454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84" y="3564653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64" y="3794001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04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4314863" y="3239244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919618" y="1846213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3026944" y="3560713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58822" y="3024932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357347" y="1339454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250020" y="4689049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82790" y="2435572"/>
            <a:ext cx="2764477" cy="2834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May take several hours/days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4 stages of a job</a:t>
            </a:r>
          </a:p>
          <a:p>
            <a:pPr lvl="1" eaLnBrk="1" hangingPunct="1"/>
            <a:r>
              <a:rPr lang="en-US" sz="1800" dirty="0" err="1">
                <a:solidFill>
                  <a:schemeClr val="accent2"/>
                </a:solidFill>
                <a:latin typeface="Times New Roman"/>
              </a:rPr>
              <a:t>Init</a:t>
            </a:r>
            <a:endParaRPr lang="en-US" sz="1800" dirty="0">
              <a:solidFill>
                <a:schemeClr val="accent2"/>
              </a:solidFill>
              <a:latin typeface="Times New Roman"/>
            </a:endParaRP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in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Execute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out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Publish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Computation Intensive, 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      so Massively Parallel</a:t>
            </a:r>
          </a:p>
          <a:p>
            <a:pPr lvl="1" eaLnBrk="1" hangingPunct="1">
              <a:buFontTx/>
              <a:buChar char="•"/>
            </a:pPr>
            <a:endParaRPr lang="en-US" sz="1800" dirty="0">
              <a:solidFill>
                <a:schemeClr val="accent2"/>
              </a:solidFill>
              <a:latin typeface="Times New Roman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869233" y="1553766"/>
            <a:ext cx="1677115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3300"/>
                </a:solidFill>
                <a:latin typeface="Times New Roman"/>
              </a:rPr>
              <a:t>Several GBs</a:t>
            </a: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 flipV="1">
            <a:off x="2061005" y="1792635"/>
            <a:ext cx="1448909" cy="321469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2061005" y="1792635"/>
            <a:ext cx="1931878" cy="2143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1846352" y="3399979"/>
            <a:ext cx="241484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pic>
        <p:nvPicPr>
          <p:cNvPr id="19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14" y="171606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432" y="360089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645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Scheduling Problem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84" y="151090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946" y="159662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07" y="168235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68" y="176807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386264" y="133945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17" y="3439715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86264" y="326826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72125" y="3011090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2919171" y="322540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597117" y="290572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4079192" y="1359098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3606955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0" name="Oval 16"/>
          <p:cNvSpPr>
            <a:spLocks noChangeArrowheads="1"/>
          </p:cNvSpPr>
          <p:nvPr/>
        </p:nvSpPr>
        <p:spPr bwMode="auto">
          <a:xfrm>
            <a:off x="4551429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1" name="Oval 17"/>
          <p:cNvSpPr>
            <a:spLocks noChangeArrowheads="1"/>
          </p:cNvSpPr>
          <p:nvPr/>
        </p:nvSpPr>
        <p:spPr bwMode="auto">
          <a:xfrm>
            <a:off x="4122123" y="2473523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H="1">
            <a:off x="3821608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4336776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3821608" y="217348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379706" y="217348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370763" y="125372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851943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3220579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4508498" y="247352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30" name="WordArt 26"/>
          <p:cNvSpPr>
            <a:spLocks noChangeArrowheads="1" noChangeShapeType="1" noTextEdit="1"/>
          </p:cNvSpPr>
          <p:nvPr/>
        </p:nvSpPr>
        <p:spPr bwMode="auto">
          <a:xfrm>
            <a:off x="1244876" y="2539603"/>
            <a:ext cx="2430947" cy="1476970"/>
          </a:xfrm>
          <a:prstGeom prst="rect">
            <a:avLst/>
          </a:prstGeom>
        </p:spPr>
        <p:txBody>
          <a:bodyPr wrap="none" lIns="51484" tIns="25742" rIns="51484" bIns="25742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2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Allocation?      Scheduling?</a:t>
            </a:r>
          </a:p>
          <a:p>
            <a:pPr algn="ctr"/>
            <a:endParaRPr lang="en-US" sz="20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  <a:ea typeface="Impact"/>
              <a:cs typeface="Impact"/>
            </a:endParaRPr>
          </a:p>
        </p:txBody>
      </p:sp>
      <p:pic>
        <p:nvPicPr>
          <p:cNvPr id="3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957" y="3491061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84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611" y="37053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02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15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63D2FE-20AC-B043-80B9-A1EB6950EFAA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Service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943600" y="2628900"/>
            <a:ext cx="2362200" cy="796925"/>
          </a:xfrm>
          <a:prstGeom prst="cube">
            <a:avLst>
              <a:gd name="adj" fmla="val 2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17" name="Text Box 5" descr="White marble"/>
          <p:cNvSpPr txBox="1">
            <a:spLocks noChangeArrowheads="1"/>
          </p:cNvSpPr>
          <p:nvPr/>
        </p:nvSpPr>
        <p:spPr bwMode="auto">
          <a:xfrm>
            <a:off x="1676400" y="857250"/>
            <a:ext cx="3276600" cy="12001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Application Queries</a:t>
            </a: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e.g., gossip, overlays, 	DHT</a:t>
            </a:r>
            <a:r>
              <a:rPr lang="ja-JP" alt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’</a:t>
            </a:r>
            <a:r>
              <a:rPr lang="en-US" altLang="ja-JP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s, etc.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227763" y="2800350"/>
            <a:ext cx="1579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Membership</a:t>
            </a:r>
          </a:p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Protocol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1600200" y="2514600"/>
            <a:ext cx="1290638" cy="625475"/>
          </a:xfrm>
          <a:prstGeom prst="flowChartMultidocument">
            <a:avLst/>
          </a:prstGeom>
          <a:gradFill rotWithShape="0">
            <a:gsLst>
              <a:gs pos="0">
                <a:srgbClr val="CC3300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89025" y="3259138"/>
            <a:ext cx="2378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Group </a:t>
            </a:r>
          </a:p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Membership List</a:t>
            </a:r>
            <a:endParaRPr lang="en-US" i="1">
              <a:solidFill>
                <a:srgbClr val="FFFFFF"/>
              </a:solidFill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14663" y="2114550"/>
            <a:ext cx="2965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 joins, leaves, failures</a:t>
            </a:r>
          </a:p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of members</a:t>
            </a:r>
          </a:p>
        </p:txBody>
      </p:sp>
      <p:sp>
        <p:nvSpPr>
          <p:cNvPr id="218122" name="Text Box 10"/>
          <p:cNvSpPr txBox="1">
            <a:spLocks noChangeArrowheads="1"/>
          </p:cNvSpPr>
          <p:nvPr/>
        </p:nvSpPr>
        <p:spPr bwMode="auto">
          <a:xfrm>
            <a:off x="4321175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200400" y="2743200"/>
            <a:ext cx="2590800" cy="193675"/>
          </a:xfrm>
          <a:prstGeom prst="leftArrow">
            <a:avLst>
              <a:gd name="adj1" fmla="val 50000"/>
              <a:gd name="adj2" fmla="val 25082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276600" y="2971800"/>
            <a:ext cx="2514600" cy="171450"/>
          </a:xfrm>
          <a:prstGeom prst="rightArrow">
            <a:avLst>
              <a:gd name="adj1" fmla="val 50000"/>
              <a:gd name="adj2" fmla="val 275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781800" y="3486150"/>
            <a:ext cx="304800" cy="1371600"/>
          </a:xfrm>
          <a:prstGeom prst="upDownArrow">
            <a:avLst>
              <a:gd name="adj1" fmla="val 50000"/>
              <a:gd name="adj2" fmla="val 120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27" name="AutoShape 15" descr="Green marble"/>
          <p:cNvSpPr>
            <a:spLocks noChangeArrowheads="1"/>
          </p:cNvSpPr>
          <p:nvPr/>
        </p:nvSpPr>
        <p:spPr bwMode="auto">
          <a:xfrm rot="2816484">
            <a:off x="5621338" y="936625"/>
            <a:ext cx="3149600" cy="4283075"/>
          </a:xfrm>
          <a:prstGeom prst="irregularSeal2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362200" y="1485900"/>
            <a:ext cx="0" cy="97155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oval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513388" y="857250"/>
            <a:ext cx="3249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143000" y="3200400"/>
            <a:ext cx="23002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Membership List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7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05" y="35787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832" y="36858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58" y="3793030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2-level Scheduling Infrastructure</a:t>
            </a:r>
            <a:endParaRPr lang="en-US" dirty="0"/>
          </a:p>
        </p:txBody>
      </p:sp>
      <p:sp>
        <p:nvSpPr>
          <p:cNvPr id="83" name="Slide Number Placeholder 4"/>
          <p:cNvSpPr txBox="1">
            <a:spLocks/>
          </p:cNvSpPr>
          <p:nvPr/>
        </p:nvSpPr>
        <p:spPr>
          <a:xfrm>
            <a:off x="3970971" y="4705052"/>
            <a:ext cx="1202058" cy="267891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355" tIns="32178" rIns="64355" bIns="32178"/>
          <a:lstStyle>
            <a:defPPr>
              <a:defRPr lang="en-US"/>
            </a:defPPr>
            <a:lvl1pPr marL="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594360" indent="-22860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28016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64592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01168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37744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274320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10896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188F2462-E8A5-C04C-9BF9-8855F268B5C4}" type="slidenum">
              <a:rPr lang="en-US" sz="800"/>
              <a:pPr/>
              <a:t>60</a:t>
            </a:fld>
            <a:endParaRPr lang="en-US" sz="800"/>
          </a:p>
        </p:txBody>
      </p:sp>
      <p:sp>
        <p:nvSpPr>
          <p:cNvPr id="84" name="Oval 2"/>
          <p:cNvSpPr>
            <a:spLocks noChangeArrowheads="1"/>
          </p:cNvSpPr>
          <p:nvPr/>
        </p:nvSpPr>
        <p:spPr bwMode="auto">
          <a:xfrm>
            <a:off x="4143588" y="1383209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5" name="Oval 3"/>
          <p:cNvSpPr>
            <a:spLocks noChangeArrowheads="1"/>
          </p:cNvSpPr>
          <p:nvPr/>
        </p:nvSpPr>
        <p:spPr bwMode="auto">
          <a:xfrm>
            <a:off x="3671351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6" name="Oval 4"/>
          <p:cNvSpPr>
            <a:spLocks noChangeArrowheads="1"/>
          </p:cNvSpPr>
          <p:nvPr/>
        </p:nvSpPr>
        <p:spPr bwMode="auto">
          <a:xfrm>
            <a:off x="4615825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7" name="Oval 5"/>
          <p:cNvSpPr>
            <a:spLocks noChangeArrowheads="1"/>
          </p:cNvSpPr>
          <p:nvPr/>
        </p:nvSpPr>
        <p:spPr bwMode="auto">
          <a:xfrm>
            <a:off x="4186519" y="24976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8" name="Line 6"/>
          <p:cNvSpPr>
            <a:spLocks noChangeShapeType="1"/>
          </p:cNvSpPr>
          <p:nvPr/>
        </p:nvSpPr>
        <p:spPr bwMode="auto">
          <a:xfrm flipH="1">
            <a:off x="3886004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89" name="Line 7"/>
          <p:cNvSpPr>
            <a:spLocks noChangeShapeType="1"/>
          </p:cNvSpPr>
          <p:nvPr/>
        </p:nvSpPr>
        <p:spPr bwMode="auto">
          <a:xfrm>
            <a:off x="4401172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0" name="Line 8"/>
          <p:cNvSpPr>
            <a:spLocks noChangeShapeType="1"/>
          </p:cNvSpPr>
          <p:nvPr/>
        </p:nvSpPr>
        <p:spPr bwMode="auto">
          <a:xfrm>
            <a:off x="3886004" y="219759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1" name="Line 9"/>
          <p:cNvSpPr>
            <a:spLocks noChangeShapeType="1"/>
          </p:cNvSpPr>
          <p:nvPr/>
        </p:nvSpPr>
        <p:spPr bwMode="auto">
          <a:xfrm flipH="1">
            <a:off x="4444102" y="219759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2" name="Text Box 10"/>
          <p:cNvSpPr txBox="1">
            <a:spLocks noChangeArrowheads="1"/>
          </p:cNvSpPr>
          <p:nvPr/>
        </p:nvSpPr>
        <p:spPr bwMode="auto">
          <a:xfrm>
            <a:off x="4435159" y="127783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93" name="Text Box 11"/>
          <p:cNvSpPr txBox="1">
            <a:spLocks noChangeArrowheads="1"/>
          </p:cNvSpPr>
          <p:nvPr/>
        </p:nvSpPr>
        <p:spPr bwMode="auto">
          <a:xfrm>
            <a:off x="4916339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3284975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95" name="Text Box 13"/>
          <p:cNvSpPr txBox="1">
            <a:spLocks noChangeArrowheads="1"/>
          </p:cNvSpPr>
          <p:nvPr/>
        </p:nvSpPr>
        <p:spPr bwMode="auto">
          <a:xfrm>
            <a:off x="4572894" y="249763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6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1620738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153501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4" y="162073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35" y="170646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96" y="179218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Line 19"/>
          <p:cNvSpPr>
            <a:spLocks noChangeShapeType="1"/>
          </p:cNvSpPr>
          <p:nvPr/>
        </p:nvSpPr>
        <p:spPr bwMode="auto">
          <a:xfrm flipH="1">
            <a:off x="1652717" y="2006501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2" name="Oval 20"/>
          <p:cNvSpPr>
            <a:spLocks noChangeArrowheads="1"/>
          </p:cNvSpPr>
          <p:nvPr/>
        </p:nvSpPr>
        <p:spPr bwMode="auto">
          <a:xfrm>
            <a:off x="450660" y="136356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03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3549551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3463826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" name="Line 23"/>
          <p:cNvSpPr>
            <a:spLocks noChangeShapeType="1"/>
          </p:cNvSpPr>
          <p:nvPr/>
        </p:nvSpPr>
        <p:spPr bwMode="auto">
          <a:xfrm flipH="1">
            <a:off x="1910301" y="3849588"/>
            <a:ext cx="214653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6" name="Oval 24"/>
          <p:cNvSpPr>
            <a:spLocks noChangeArrowheads="1"/>
          </p:cNvSpPr>
          <p:nvPr/>
        </p:nvSpPr>
        <p:spPr bwMode="auto">
          <a:xfrm>
            <a:off x="450660" y="329237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07" name="Line 25"/>
          <p:cNvSpPr>
            <a:spLocks noChangeShapeType="1"/>
          </p:cNvSpPr>
          <p:nvPr/>
        </p:nvSpPr>
        <p:spPr bwMode="auto">
          <a:xfrm>
            <a:off x="2253746" y="2306538"/>
            <a:ext cx="0" cy="1243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9" name="Line 27"/>
          <p:cNvSpPr>
            <a:spLocks noChangeShapeType="1"/>
          </p:cNvSpPr>
          <p:nvPr/>
        </p:nvSpPr>
        <p:spPr bwMode="auto">
          <a:xfrm flipH="1" flipV="1">
            <a:off x="1352203" y="3635276"/>
            <a:ext cx="772751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1" name="Text Box 29"/>
          <p:cNvSpPr txBox="1">
            <a:spLocks noChangeArrowheads="1"/>
          </p:cNvSpPr>
          <p:nvPr/>
        </p:nvSpPr>
        <p:spPr bwMode="auto">
          <a:xfrm>
            <a:off x="536521" y="3035201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112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34" y="3420963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Line 32"/>
          <p:cNvSpPr>
            <a:spLocks noChangeShapeType="1"/>
          </p:cNvSpPr>
          <p:nvPr/>
        </p:nvSpPr>
        <p:spPr bwMode="auto">
          <a:xfrm flipH="1" flipV="1">
            <a:off x="3713387" y="3549551"/>
            <a:ext cx="580458" cy="1928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5" name="Oval 33"/>
          <p:cNvSpPr>
            <a:spLocks noChangeArrowheads="1"/>
          </p:cNvSpPr>
          <p:nvPr/>
        </p:nvSpPr>
        <p:spPr bwMode="auto">
          <a:xfrm>
            <a:off x="2983567" y="324951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6" name="Text Box 34"/>
          <p:cNvSpPr txBox="1">
            <a:spLocks noChangeArrowheads="1"/>
          </p:cNvSpPr>
          <p:nvPr/>
        </p:nvSpPr>
        <p:spPr bwMode="auto">
          <a:xfrm>
            <a:off x="1433197" y="1393031"/>
            <a:ext cx="2681603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17" name="Line 35"/>
          <p:cNvSpPr>
            <a:spLocks noChangeShapeType="1"/>
          </p:cNvSpPr>
          <p:nvPr/>
        </p:nvSpPr>
        <p:spPr bwMode="auto">
          <a:xfrm>
            <a:off x="2382538" y="2006501"/>
            <a:ext cx="1159127" cy="141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8" name="Text Box 36"/>
          <p:cNvSpPr txBox="1">
            <a:spLocks noChangeArrowheads="1"/>
          </p:cNvSpPr>
          <p:nvPr/>
        </p:nvSpPr>
        <p:spPr bwMode="auto">
          <a:xfrm>
            <a:off x="3661513" y="292983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2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  <p:pic>
        <p:nvPicPr>
          <p:cNvPr id="4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185" y="386164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762000" y="4629150"/>
            <a:ext cx="391210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Some other intra-site protocol</a:t>
            </a:r>
          </a:p>
        </p:txBody>
      </p:sp>
    </p:spTree>
    <p:extLst>
      <p:ext uri="{BB962C8B-B14F-4D97-AF65-F5344CB8AC3E}">
        <p14:creationId xmlns:p14="http://schemas.microsoft.com/office/powerpoint/2010/main" val="27134101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Intra-site Protocol</a:t>
            </a:r>
            <a:endParaRPr lang="en-US" dirty="0"/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422711" y="25610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3799249" y="2089547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714282" y="245566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056833" y="191809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922896" y="1875234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768914" y="1789509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550" y="204668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411" y="213240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272" y="221813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133" y="230385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2124954" y="2518172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83886" y="1553766"/>
            <a:ext cx="1754626" cy="282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500" b="1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sz="1500" b="1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9" name="Freeform 16"/>
          <p:cNvSpPr>
            <a:spLocks/>
          </p:cNvSpPr>
          <p:nvPr/>
        </p:nvSpPr>
        <p:spPr bwMode="auto">
          <a:xfrm>
            <a:off x="2082023" y="2218134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0" name="Freeform 17"/>
          <p:cNvSpPr>
            <a:spLocks/>
          </p:cNvSpPr>
          <p:nvPr/>
        </p:nvSpPr>
        <p:spPr bwMode="auto">
          <a:xfrm>
            <a:off x="1824440" y="2518172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472051" y="3612951"/>
            <a:ext cx="4805832" cy="1159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Internal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Monitoring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Distribution and Publishing of Files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996162" y="2132409"/>
            <a:ext cx="257584" cy="1457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95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Condor (now </a:t>
            </a:r>
            <a:r>
              <a:rPr lang="en-US" dirty="0" err="1">
                <a:latin typeface="Whitney-BlackSC"/>
                <a:cs typeface="Whitney-BlackSC"/>
              </a:rPr>
              <a:t>HTCondor</a:t>
            </a:r>
            <a:r>
              <a:rPr lang="en-US" dirty="0">
                <a:latin typeface="Whitney-BlackSC"/>
                <a:cs typeface="Whitney-BlackSC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cs typeface="Times New Roman"/>
              </a:rPr>
              <a:t>High-throughput computing system from U. Wisconsin Madison</a:t>
            </a:r>
          </a:p>
          <a:p>
            <a:r>
              <a:rPr lang="en-US" sz="2000" dirty="0">
                <a:cs typeface="Times New Roman"/>
              </a:rPr>
              <a:t>Belongs to a class of “Cycle-scavenging” systems </a:t>
            </a:r>
          </a:p>
          <a:p>
            <a:pPr lvl="1"/>
            <a:r>
              <a:rPr lang="en-US" sz="1600" dirty="0" err="1">
                <a:cs typeface="Times New Roman"/>
              </a:rPr>
              <a:t>SETI@Home</a:t>
            </a:r>
            <a:r>
              <a:rPr lang="en-US" sz="1600" dirty="0">
                <a:cs typeface="Times New Roman"/>
              </a:rPr>
              <a:t> and </a:t>
            </a:r>
            <a:r>
              <a:rPr lang="en-US" sz="1600" dirty="0" err="1">
                <a:cs typeface="Times New Roman"/>
              </a:rPr>
              <a:t>Folding@Home</a:t>
            </a:r>
            <a:r>
              <a:rPr lang="en-US" sz="1600" dirty="0">
                <a:cs typeface="Times New Roman"/>
              </a:rPr>
              <a:t> are other systems in this category</a:t>
            </a:r>
          </a:p>
          <a:p>
            <a:pPr marL="0" indent="0">
              <a:buNone/>
            </a:pPr>
            <a:r>
              <a:rPr lang="en-US" sz="2000" dirty="0">
                <a:cs typeface="Times New Roman"/>
              </a:rPr>
              <a:t>Such systems </a:t>
            </a:r>
          </a:p>
          <a:p>
            <a:r>
              <a:rPr lang="en-US" sz="2000" dirty="0">
                <a:cs typeface="Times New Roman"/>
              </a:rPr>
              <a:t>Run on a lot of workstations</a:t>
            </a:r>
          </a:p>
          <a:p>
            <a:r>
              <a:rPr lang="en-US" sz="2000" dirty="0">
                <a:cs typeface="Times New Roman"/>
              </a:rPr>
              <a:t>When workstation is free, ask site’s central server (or Globus) for tasks</a:t>
            </a:r>
          </a:p>
          <a:p>
            <a:r>
              <a:rPr lang="en-US" sz="2000" dirty="0">
                <a:cs typeface="Times New Roman"/>
              </a:rPr>
              <a:t>If user hits a keystroke or mouse click, stop task</a:t>
            </a:r>
          </a:p>
          <a:p>
            <a:pPr lvl="1"/>
            <a:r>
              <a:rPr lang="en-US" sz="2000" dirty="0">
                <a:cs typeface="Times New Roman"/>
              </a:rPr>
              <a:t>Either kill task or ask server to reschedule task</a:t>
            </a:r>
          </a:p>
          <a:p>
            <a:r>
              <a:rPr lang="en-US" sz="2000" dirty="0">
                <a:cs typeface="Times New Roman"/>
              </a:rPr>
              <a:t>Can also run on dedicated machines</a:t>
            </a:r>
            <a:endParaRPr lang="en-US" sz="4000" dirty="0">
              <a:cs typeface="Times New Roman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81550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966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Inter-site Protocol</a:t>
            </a:r>
            <a:endParaRPr lang="en-US" dirty="0"/>
          </a:p>
        </p:txBody>
      </p:sp>
      <p:sp>
        <p:nvSpPr>
          <p:cNvPr id="34" name="Oval 2"/>
          <p:cNvSpPr>
            <a:spLocks noChangeArrowheads="1"/>
          </p:cNvSpPr>
          <p:nvPr/>
        </p:nvSpPr>
        <p:spPr bwMode="auto">
          <a:xfrm>
            <a:off x="3143662" y="2089547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5" name="Oval 3"/>
          <p:cNvSpPr>
            <a:spLocks noChangeArrowheads="1"/>
          </p:cNvSpPr>
          <p:nvPr/>
        </p:nvSpPr>
        <p:spPr bwMode="auto">
          <a:xfrm>
            <a:off x="2060558" y="3032522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6" name="Oval 4"/>
          <p:cNvSpPr>
            <a:spLocks noChangeArrowheads="1"/>
          </p:cNvSpPr>
          <p:nvPr/>
        </p:nvSpPr>
        <p:spPr bwMode="auto">
          <a:xfrm>
            <a:off x="4593465" y="3246834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3520200" y="1618059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318142" y="2303859"/>
            <a:ext cx="858613" cy="771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9" name="Line 7"/>
          <p:cNvSpPr>
            <a:spLocks noChangeShapeType="1"/>
          </p:cNvSpPr>
          <p:nvPr/>
        </p:nvSpPr>
        <p:spPr bwMode="auto">
          <a:xfrm>
            <a:off x="3434338" y="2260997"/>
            <a:ext cx="1202058" cy="985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435233" y="1984176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851050" y="311824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631253" y="290393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3777784" y="1446609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44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1660922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13"/>
          <p:cNvSpPr>
            <a:spLocks noChangeArrowheads="1"/>
          </p:cNvSpPr>
          <p:nvPr/>
        </p:nvSpPr>
        <p:spPr bwMode="auto">
          <a:xfrm>
            <a:off x="643847" y="1403747"/>
            <a:ext cx="2404115" cy="1371600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pic>
        <p:nvPicPr>
          <p:cNvPr id="46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3589734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43847" y="3332559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2446934" y="2346722"/>
            <a:ext cx="0" cy="1243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729709" y="3075384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51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922" y="3461147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20"/>
          <p:cNvSpPr>
            <a:spLocks noChangeArrowheads="1"/>
          </p:cNvSpPr>
          <p:nvPr/>
        </p:nvSpPr>
        <p:spPr bwMode="auto">
          <a:xfrm>
            <a:off x="3176754" y="3289697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3" name="Line 21"/>
          <p:cNvSpPr>
            <a:spLocks noChangeShapeType="1"/>
          </p:cNvSpPr>
          <p:nvPr/>
        </p:nvSpPr>
        <p:spPr bwMode="auto">
          <a:xfrm>
            <a:off x="2575726" y="2046684"/>
            <a:ext cx="1159127" cy="141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3854700" y="2970014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 flipV="1">
            <a:off x="2189350" y="1746647"/>
            <a:ext cx="1330849" cy="128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7" name="Line 25"/>
          <p:cNvSpPr>
            <a:spLocks noChangeShapeType="1"/>
          </p:cNvSpPr>
          <p:nvPr/>
        </p:nvSpPr>
        <p:spPr bwMode="auto">
          <a:xfrm flipH="1" flipV="1">
            <a:off x="3820714" y="1789509"/>
            <a:ext cx="944474" cy="1457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-76944" y="2724150"/>
            <a:ext cx="1912161" cy="39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Internal structure of different</a:t>
            </a:r>
          </a:p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sites invisible to Globus</a:t>
            </a: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2704518" y="4318397"/>
            <a:ext cx="4528863" cy="790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External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Stage in &amp; Stage out of Files</a:t>
            </a: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auto">
          <a:xfrm flipH="1">
            <a:off x="3133824" y="3118247"/>
            <a:ext cx="85861" cy="1200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</p:spTree>
    <p:extLst>
      <p:ext uri="{BB962C8B-B14F-4D97-AF65-F5344CB8AC3E}">
        <p14:creationId xmlns:p14="http://schemas.microsoft.com/office/powerpoint/2010/main" val="339675808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involves universities, national US research labs, and some companies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Standardized several things, especially software tools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Separately, but related: Open Grid Forum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has developed the Globus Toolkit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3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ja-JP" sz="1700" dirty="0">
                <a:cs typeface="Times New Roman"/>
                <a:hlinkClick r:id="rId3"/>
              </a:rPr>
              <a:t>http://toolkit.globus.org/toolkit/</a:t>
            </a:r>
            <a:r>
              <a:rPr lang="en-US" altLang="ja-JP" sz="1700" dirty="0">
                <a:cs typeface="Times New Roman"/>
              </a:rPr>
              <a:t> 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</a:pPr>
            <a:endParaRPr lang="en-US" sz="1700" dirty="0">
              <a:cs typeface="Times New Roman"/>
            </a:endParaRPr>
          </a:p>
          <a:p>
            <a:endParaRPr lang="en-US" sz="1300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856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7086600" cy="3531394"/>
          </a:xfrm>
        </p:spPr>
        <p:txBody>
          <a:bodyPr>
            <a:noAutofit/>
          </a:bodyPr>
          <a:lstStyle/>
          <a:p>
            <a:endParaRPr lang="en-US" sz="1200" dirty="0">
              <a:cs typeface="Times New Roman"/>
            </a:endParaRPr>
          </a:p>
          <a:p>
            <a:r>
              <a:rPr lang="en-US" sz="2000" dirty="0">
                <a:cs typeface="Times New Roman"/>
              </a:rPr>
              <a:t>Open-source</a:t>
            </a:r>
          </a:p>
          <a:p>
            <a:r>
              <a:rPr lang="en-US" sz="2000" dirty="0">
                <a:cs typeface="Times New Roman"/>
              </a:rPr>
              <a:t>Consists of several components</a:t>
            </a:r>
          </a:p>
          <a:p>
            <a:pPr lvl="1"/>
            <a:r>
              <a:rPr lang="en-US" sz="1600" dirty="0" err="1">
                <a:solidFill>
                  <a:srgbClr val="0000FF"/>
                </a:solidFill>
                <a:cs typeface="Times New Roman"/>
              </a:rPr>
              <a:t>GridFTP</a:t>
            </a:r>
            <a:r>
              <a:rPr lang="en-US" sz="1600" dirty="0">
                <a:cs typeface="Times New Roman"/>
              </a:rPr>
              <a:t>: Wide-area transfer of bulk data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GRAM5</a:t>
            </a:r>
            <a:r>
              <a:rPr lang="en-US" sz="1600" dirty="0">
                <a:cs typeface="Times New Roman"/>
              </a:rPr>
              <a:t> (Grid Resource Allocation Manager): submit, locate, cancel, and manage jobs</a:t>
            </a:r>
          </a:p>
          <a:p>
            <a:pPr lvl="2"/>
            <a:r>
              <a:rPr lang="en-US" sz="1400" dirty="0">
                <a:cs typeface="Times New Roman"/>
              </a:rPr>
              <a:t>Not a scheduler</a:t>
            </a:r>
          </a:p>
          <a:p>
            <a:pPr lvl="2"/>
            <a:r>
              <a:rPr lang="en-US" sz="1400" dirty="0">
                <a:cs typeface="Times New Roman"/>
              </a:rPr>
              <a:t>Globus communicates with the schedulers in intra-site protocols like </a:t>
            </a:r>
            <a:r>
              <a:rPr lang="en-US" sz="1400" dirty="0" err="1">
                <a:cs typeface="Times New Roman"/>
              </a:rPr>
              <a:t>HTCondor</a:t>
            </a:r>
            <a:r>
              <a:rPr lang="en-US" sz="1400" dirty="0">
                <a:cs typeface="Times New Roman"/>
              </a:rPr>
              <a:t> or Portable Batch System (PBS)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RLS</a:t>
            </a:r>
            <a:r>
              <a:rPr lang="en-US" sz="1600" dirty="0">
                <a:cs typeface="Times New Roman"/>
              </a:rPr>
              <a:t> (Replica Location Service): Naming service that translates from a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 to a target location (or another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name)</a:t>
            </a:r>
          </a:p>
          <a:p>
            <a:pPr lvl="1"/>
            <a:r>
              <a:rPr lang="en-US" sz="1600" dirty="0">
                <a:cs typeface="Times New Roman"/>
              </a:rPr>
              <a:t>Libraries like 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XIO</a:t>
            </a:r>
            <a:r>
              <a:rPr lang="en-US" sz="1600" dirty="0">
                <a:cs typeface="Times New Roman"/>
              </a:rPr>
              <a:t> to provide a standard API for all Grid IO functionalities</a:t>
            </a:r>
          </a:p>
          <a:p>
            <a:pPr lvl="1"/>
            <a:r>
              <a:rPr lang="en-US" sz="1600" dirty="0">
                <a:cs typeface="Times New Roman"/>
              </a:rPr>
              <a:t>Grid Security Infrastructure (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GSI</a:t>
            </a:r>
            <a:r>
              <a:rPr lang="en-US" sz="1600" dirty="0">
                <a:cs typeface="Times New Roman"/>
              </a:rPr>
              <a:t>)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150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Security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cs typeface="Times New Roman"/>
              </a:rPr>
              <a:t>Important in Grids because they are </a:t>
            </a:r>
            <a:r>
              <a:rPr lang="en-US" i="1" dirty="0">
                <a:cs typeface="Times New Roman"/>
              </a:rPr>
              <a:t>federated, </a:t>
            </a:r>
            <a:r>
              <a:rPr lang="en-US" dirty="0">
                <a:cs typeface="Times New Roman"/>
              </a:rPr>
              <a:t>i.e., no single entity controls the entire infrastructure </a:t>
            </a:r>
          </a:p>
          <a:p>
            <a:endParaRPr lang="en-US" dirty="0">
              <a:solidFill>
                <a:schemeClr val="accent2"/>
              </a:solidFill>
              <a:cs typeface="Times New Roman"/>
            </a:endParaRP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Single sign-on</a:t>
            </a:r>
            <a:r>
              <a:rPr lang="en-US" dirty="0">
                <a:cs typeface="Times New Roman"/>
              </a:rPr>
              <a:t>: collective job set should require once-only user authentication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Mapping to local security mechanisms</a:t>
            </a:r>
            <a:r>
              <a:rPr lang="en-US" dirty="0">
                <a:cs typeface="Times New Roman"/>
              </a:rPr>
              <a:t>: some sites use Kerberos, others using Unix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Delegation</a:t>
            </a:r>
            <a:r>
              <a:rPr lang="en-US" dirty="0">
                <a:cs typeface="Times New Roman"/>
              </a:rPr>
              <a:t>: credentials to access resources inherited by </a:t>
            </a:r>
            <a:r>
              <a:rPr lang="en-US" dirty="0" err="1">
                <a:cs typeface="Times New Roman"/>
              </a:rPr>
              <a:t>subcomputations</a:t>
            </a:r>
            <a:r>
              <a:rPr lang="en-US" dirty="0">
                <a:cs typeface="Times New Roman"/>
              </a:rPr>
              <a:t>, e.g., job 0 to job 1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Community authorization</a:t>
            </a:r>
            <a:r>
              <a:rPr lang="en-US" dirty="0">
                <a:cs typeface="Times New Roman"/>
              </a:rPr>
              <a:t>: e.g., third-party authentication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>
                <a:cs typeface="Times New Roman"/>
              </a:rPr>
              <a:t>These are also important in clouds, but less so because clouds are typically run under a central control</a:t>
            </a:r>
          </a:p>
          <a:p>
            <a:r>
              <a:rPr lang="en-US" dirty="0">
                <a:cs typeface="Times New Roman"/>
              </a:rPr>
              <a:t>In clouds the focus is on failures, scale, on-demand nature</a:t>
            </a:r>
          </a:p>
          <a:p>
            <a:endParaRPr lang="en-US" dirty="0">
              <a:cs typeface="Times New Roman"/>
            </a:endParaRPr>
          </a:p>
          <a:p>
            <a:endParaRPr lang="en-US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325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cs typeface="Times New Roman"/>
              </a:rPr>
              <a:t>Grid computing focuses on computation-intensive computing (HPC)</a:t>
            </a:r>
          </a:p>
          <a:p>
            <a:r>
              <a:rPr lang="en-US" sz="2400" dirty="0">
                <a:cs typeface="Times New Roman"/>
              </a:rPr>
              <a:t>Though often federated, architecture and key concepts have a lot in common with that of clouds</a:t>
            </a:r>
          </a:p>
          <a:p>
            <a:r>
              <a:rPr lang="en-US" sz="2400" dirty="0">
                <a:cs typeface="Times New Roman"/>
              </a:rPr>
              <a:t>Are Grids/HPC converging towards clouds? </a:t>
            </a:r>
          </a:p>
          <a:p>
            <a:pPr lvl="1"/>
            <a:r>
              <a:rPr lang="en-US" sz="2000" dirty="0">
                <a:cs typeface="Times New Roman"/>
              </a:rPr>
              <a:t>E.g., Compare </a:t>
            </a:r>
            <a:r>
              <a:rPr lang="en-US" sz="2000" dirty="0" err="1">
                <a:cs typeface="Times New Roman"/>
              </a:rPr>
              <a:t>OpenStack</a:t>
            </a:r>
            <a:r>
              <a:rPr lang="en-US" sz="2000" dirty="0">
                <a:cs typeface="Times New Roman"/>
              </a:rPr>
              <a:t> and Globus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9225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MP1:  Due this Sunday, </a:t>
            </a:r>
            <a:r>
              <a:rPr lang="en-US"/>
              <a:t>demos Monday </a:t>
            </a:r>
            <a:endParaRPr lang="en-US" dirty="0"/>
          </a:p>
          <a:p>
            <a:pPr lvl="1"/>
            <a:r>
              <a:rPr lang="en-US" dirty="0"/>
              <a:t>VMs distributed: see Piazza</a:t>
            </a:r>
          </a:p>
          <a:p>
            <a:pPr lvl="1"/>
            <a:r>
              <a:rPr lang="en-US" dirty="0"/>
              <a:t>Demo signup sheet: soon on Piazza</a:t>
            </a:r>
          </a:p>
          <a:p>
            <a:pPr lvl="1"/>
            <a:r>
              <a:rPr lang="en-US" dirty="0"/>
              <a:t>Demo details: see Piazza</a:t>
            </a:r>
          </a:p>
          <a:p>
            <a:pPr lvl="2"/>
            <a:r>
              <a:rPr lang="en-US" dirty="0"/>
              <a:t>Make sure you print individual and total </a:t>
            </a:r>
            <a:r>
              <a:rPr lang="en-US" dirty="0" err="1"/>
              <a:t>linecounts</a:t>
            </a:r>
            <a:endParaRPr lang="en-US" dirty="0"/>
          </a:p>
          <a:p>
            <a:r>
              <a:rPr lang="en-US" dirty="0"/>
              <a:t>Check Piazza often! It’s where all the announcements are at!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8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31B985A-F3BE-7549-B20F-D7B1D1247A78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Two sub-protocols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5099050" y="2514600"/>
            <a:ext cx="3054350" cy="1033463"/>
            <a:chOff x="3740" y="1920"/>
            <a:chExt cx="1924" cy="868"/>
          </a:xfrm>
        </p:grpSpPr>
        <p:grpSp>
          <p:nvGrpSpPr>
            <p:cNvPr id="29717" name="Group 4"/>
            <p:cNvGrpSpPr>
              <a:grpSpLocks/>
            </p:cNvGrpSpPr>
            <p:nvPr/>
          </p:nvGrpSpPr>
          <p:grpSpPr bwMode="auto">
            <a:xfrm>
              <a:off x="4176" y="1920"/>
              <a:ext cx="1488" cy="484"/>
              <a:chOff x="4176" y="1920"/>
              <a:chExt cx="1488" cy="484"/>
            </a:xfrm>
          </p:grpSpPr>
          <p:sp>
            <p:nvSpPr>
              <p:cNvPr id="29721" name="AutoShape 5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Text Box 6"/>
              <p:cNvSpPr txBox="1">
                <a:spLocks noChangeArrowheads="1"/>
              </p:cNvSpPr>
              <p:nvPr/>
            </p:nvSpPr>
            <p:spPr bwMode="auto">
              <a:xfrm>
                <a:off x="4211" y="2016"/>
                <a:ext cx="1290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Dissemination</a:t>
                </a:r>
              </a:p>
            </p:txBody>
          </p:sp>
        </p:grpSp>
        <p:grpSp>
          <p:nvGrpSpPr>
            <p:cNvPr id="29718" name="Group 7"/>
            <p:cNvGrpSpPr>
              <a:grpSpLocks/>
            </p:cNvGrpSpPr>
            <p:nvPr/>
          </p:nvGrpSpPr>
          <p:grpSpPr bwMode="auto">
            <a:xfrm>
              <a:off x="3740" y="2304"/>
              <a:ext cx="1540" cy="484"/>
              <a:chOff x="3740" y="2304"/>
              <a:chExt cx="1540" cy="484"/>
            </a:xfrm>
          </p:grpSpPr>
          <p:sp>
            <p:nvSpPr>
              <p:cNvPr id="29719" name="AutoShape 8"/>
              <p:cNvSpPr>
                <a:spLocks noChangeArrowheads="1"/>
              </p:cNvSpPr>
              <p:nvPr/>
            </p:nvSpPr>
            <p:spPr bwMode="auto">
              <a:xfrm>
                <a:off x="3792" y="2304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0" name="Text Box 9"/>
              <p:cNvSpPr txBox="1">
                <a:spLocks noChangeArrowheads="1"/>
              </p:cNvSpPr>
              <p:nvPr/>
            </p:nvSpPr>
            <p:spPr bwMode="auto">
              <a:xfrm>
                <a:off x="3740" y="2400"/>
                <a:ext cx="1471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Failure Detector</a:t>
                </a:r>
              </a:p>
            </p:txBody>
          </p:sp>
        </p:grpSp>
      </p:grp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2667000" y="857250"/>
            <a:ext cx="324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9701" name="AutoShape 18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19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Text Box 20"/>
          <p:cNvSpPr txBox="1">
            <a:spLocks noChangeArrowheads="1"/>
          </p:cNvSpPr>
          <p:nvPr/>
        </p:nvSpPr>
        <p:spPr bwMode="auto">
          <a:xfrm>
            <a:off x="914400" y="1200150"/>
            <a:ext cx="23796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/>
              <a:t>Group </a:t>
            </a:r>
          </a:p>
          <a:p>
            <a:pPr algn="ctr" eaLnBrk="1" hangingPunct="1"/>
            <a:r>
              <a:rPr lang="en-GB" i="1"/>
              <a:t>Membership List</a:t>
            </a:r>
            <a:endParaRPr lang="en-US" i="1"/>
          </a:p>
        </p:txBody>
      </p:sp>
      <p:sp>
        <p:nvSpPr>
          <p:cNvPr id="220181" name="Text Box 21"/>
          <p:cNvSpPr txBox="1">
            <a:spLocks noChangeArrowheads="1"/>
          </p:cNvSpPr>
          <p:nvPr/>
        </p:nvSpPr>
        <p:spPr bwMode="auto">
          <a:xfrm>
            <a:off x="4343400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9705" name="Text Box 22"/>
          <p:cNvSpPr txBox="1">
            <a:spLocks noChangeArrowheads="1"/>
          </p:cNvSpPr>
          <p:nvPr/>
        </p:nvSpPr>
        <p:spPr bwMode="auto">
          <a:xfrm>
            <a:off x="-82550" y="2800350"/>
            <a:ext cx="47894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 b="1" i="1"/>
              <a:t>Complete list all the time </a:t>
            </a:r>
            <a:r>
              <a:rPr lang="en-US" sz="1800" b="1"/>
              <a:t>(Strongly consistent)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Virtual synchrony</a:t>
            </a:r>
            <a:endParaRPr lang="en-US" sz="1800" b="1" i="1"/>
          </a:p>
          <a:p>
            <a:pPr eaLnBrk="1" hangingPunct="1">
              <a:buFontTx/>
              <a:buChar char="•"/>
            </a:pPr>
            <a:r>
              <a:rPr lang="en-US" sz="1800" b="1" i="1">
                <a:solidFill>
                  <a:srgbClr val="FF6600"/>
                </a:solidFill>
              </a:rPr>
              <a:t>Almost-Complete </a:t>
            </a:r>
            <a:r>
              <a:rPr lang="en-US" sz="1800" b="1">
                <a:solidFill>
                  <a:srgbClr val="FF6600"/>
                </a:solidFill>
              </a:rPr>
              <a:t>list (Weakly consistent)</a:t>
            </a:r>
          </a:p>
          <a:p>
            <a:pPr lvl="1" eaLnBrk="1" hangingPunct="1">
              <a:buFontTx/>
              <a:buChar char="•"/>
            </a:pPr>
            <a:r>
              <a:rPr lang="en-US" sz="1800">
                <a:solidFill>
                  <a:srgbClr val="FF6600"/>
                </a:solidFill>
              </a:rPr>
              <a:t>Gossip-style, SWIM, …</a:t>
            </a:r>
          </a:p>
          <a:p>
            <a:pPr eaLnBrk="1" hangingPunct="1">
              <a:buFontTx/>
              <a:buChar char="•"/>
            </a:pPr>
            <a:r>
              <a:rPr lang="en-US" sz="1800" b="1"/>
              <a:t>Or </a:t>
            </a:r>
            <a:r>
              <a:rPr lang="en-US" sz="1800" b="1" i="1"/>
              <a:t>Partial-random</a:t>
            </a:r>
            <a:r>
              <a:rPr lang="en-US" sz="1800" b="1"/>
              <a:t> list (other systems)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SCAMP, T-MAN, Cyclon,…</a:t>
            </a:r>
          </a:p>
        </p:txBody>
      </p:sp>
      <p:sp>
        <p:nvSpPr>
          <p:cNvPr id="29706" name="AutoShape 24"/>
          <p:cNvSpPr>
            <a:spLocks/>
          </p:cNvSpPr>
          <p:nvPr/>
        </p:nvSpPr>
        <p:spPr bwMode="auto">
          <a:xfrm>
            <a:off x="4191000" y="2038350"/>
            <a:ext cx="152400" cy="685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25"/>
          <p:cNvSpPr>
            <a:spLocks noChangeShapeType="1"/>
          </p:cNvSpPr>
          <p:nvPr/>
        </p:nvSpPr>
        <p:spPr bwMode="auto">
          <a:xfrm flipH="1">
            <a:off x="609600" y="2628900"/>
            <a:ext cx="36576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914400" y="3657600"/>
            <a:ext cx="3101975" cy="1674813"/>
            <a:chOff x="914447" y="4876800"/>
            <a:chExt cx="3101726" cy="2233467"/>
          </a:xfrm>
        </p:grpSpPr>
        <p:sp>
          <p:nvSpPr>
            <p:cNvPr id="29715" name="TextBox 1"/>
            <p:cNvSpPr txBox="1">
              <a:spLocks noChangeArrowheads="1"/>
            </p:cNvSpPr>
            <p:nvPr/>
          </p:nvSpPr>
          <p:spPr bwMode="auto">
            <a:xfrm>
              <a:off x="914447" y="6248399"/>
              <a:ext cx="3101726" cy="861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FF6600"/>
                  </a:solidFill>
                </a:rPr>
                <a:t>Focus of this series of lecture</a:t>
              </a:r>
            </a:p>
            <a:p>
              <a:pPr eaLnBrk="1" hangingPunct="1"/>
              <a:endParaRPr lang="en-US" sz="1800" b="1">
                <a:solidFill>
                  <a:srgbClr val="FF6600"/>
                </a:solidFill>
              </a:endParaRPr>
            </a:p>
          </p:txBody>
        </p:sp>
        <p:cxnSp>
          <p:nvCxnSpPr>
            <p:cNvPr id="29716" name="Straight Arrow Connector 3"/>
            <p:cNvCxnSpPr>
              <a:cxnSpLocks noChangeShapeType="1"/>
            </p:cNvCxnSpPr>
            <p:nvPr/>
          </p:nvCxnSpPr>
          <p:spPr bwMode="auto">
            <a:xfrm flipH="1" flipV="1">
              <a:off x="2895600" y="4876800"/>
              <a:ext cx="609600" cy="1371600"/>
            </a:xfrm>
            <a:prstGeom prst="straightConnector1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29709" name="Group 1"/>
          <p:cNvGrpSpPr>
            <a:grpSpLocks/>
          </p:cNvGrpSpPr>
          <p:nvPr/>
        </p:nvGrpSpPr>
        <p:grpSpPr bwMode="auto">
          <a:xfrm>
            <a:off x="609600" y="2114550"/>
            <a:ext cx="3455988" cy="465138"/>
            <a:chOff x="609600" y="2114550"/>
            <a:chExt cx="3455988" cy="465138"/>
          </a:xfrm>
        </p:grpSpPr>
        <p:sp>
          <p:nvSpPr>
            <p:cNvPr id="29710" name="Text Box 12"/>
            <p:cNvSpPr txBox="1">
              <a:spLocks noChangeArrowheads="1"/>
            </p:cNvSpPr>
            <p:nvPr/>
          </p:nvSpPr>
          <p:spPr bwMode="auto">
            <a:xfrm>
              <a:off x="609600" y="2114550"/>
              <a:ext cx="3455988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 type="none" w="lg" len="lg"/>
              <a:tailEnd type="none" w="lg" len="lg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/>
                <a:t>                 pj</a:t>
              </a:r>
            </a:p>
          </p:txBody>
        </p:sp>
        <p:sp>
          <p:nvSpPr>
            <p:cNvPr id="29711" name="Line 13"/>
            <p:cNvSpPr>
              <a:spLocks noChangeShapeType="1"/>
            </p:cNvSpPr>
            <p:nvPr/>
          </p:nvSpPr>
          <p:spPr bwMode="auto">
            <a:xfrm flipV="1">
              <a:off x="10668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Line 14"/>
            <p:cNvSpPr>
              <a:spLocks noChangeShapeType="1"/>
            </p:cNvSpPr>
            <p:nvPr/>
          </p:nvSpPr>
          <p:spPr bwMode="auto">
            <a:xfrm flipV="1">
              <a:off x="15240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5"/>
            <p:cNvSpPr>
              <a:spLocks noChangeShapeType="1"/>
            </p:cNvSpPr>
            <p:nvPr/>
          </p:nvSpPr>
          <p:spPr bwMode="auto">
            <a:xfrm flipV="1">
              <a:off x="19812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6"/>
            <p:cNvSpPr>
              <a:spLocks noChangeShapeType="1"/>
            </p:cNvSpPr>
            <p:nvPr/>
          </p:nvSpPr>
          <p:spPr bwMode="auto">
            <a:xfrm flipV="1">
              <a:off x="25146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B3B0A04-1F95-214A-B734-CD348D3F0502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Large Group: Scalability A Goal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84163" y="819150"/>
            <a:ext cx="2268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i="1"/>
              <a:t>this is us (</a:t>
            </a:r>
            <a:r>
              <a:rPr lang="en-US" sz="3200" b="1" i="1"/>
              <a:t>pi</a:t>
            </a:r>
            <a:r>
              <a:rPr lang="en-US" sz="2800" b="1" i="1"/>
              <a:t>)</a:t>
            </a:r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1780" name="AutoShape 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AutoShape 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Rectangle 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49" name="Group 8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1777" name="AutoShape 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AutoShape 1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Rectangle 1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0" name="Group 12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1774" name="AutoShape 13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Rectangle 15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1" name="Group 16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1771" name="AutoShape 17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AutoShape 18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Rectangle 19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2" name="Line 20"/>
          <p:cNvSpPr>
            <a:spLocks noChangeShapeType="1"/>
          </p:cNvSpPr>
          <p:nvPr/>
        </p:nvSpPr>
        <p:spPr bwMode="auto">
          <a:xfrm>
            <a:off x="609600" y="1428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1753" name="Group 21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2230" name="Text Box 22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177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4" name="Group 24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1766" name="AutoShape 2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AutoShape 2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Rectangle 2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28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1763" name="AutoShape 2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AutoShape 3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Rectangle 3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6" name="Text Box 32"/>
          <p:cNvSpPr txBox="1">
            <a:spLocks noChangeArrowheads="1"/>
          </p:cNvSpPr>
          <p:nvPr/>
        </p:nvSpPr>
        <p:spPr bwMode="auto">
          <a:xfrm>
            <a:off x="3679825" y="3227388"/>
            <a:ext cx="2527300" cy="461962"/>
          </a:xfrm>
          <a:prstGeom prst="rect">
            <a:avLst/>
          </a:prstGeom>
          <a:noFill/>
          <a:ln w="22225">
            <a:solidFill>
              <a:schemeClr val="tx2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  <a:latin typeface="Arial Narrow" charset="0"/>
              </a:rPr>
              <a:t>1000</a:t>
            </a:r>
            <a:r>
              <a:rPr lang="ja-JP" altLang="en-US">
                <a:solidFill>
                  <a:schemeClr val="tx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tx2"/>
                </a:solidFill>
                <a:latin typeface="Arial Narrow" charset="0"/>
              </a:rPr>
              <a:t>s of processes</a:t>
            </a:r>
            <a:endParaRPr lang="en-US">
              <a:solidFill>
                <a:schemeClr val="tx2"/>
              </a:solidFill>
              <a:latin typeface="Arial Narrow" charset="0"/>
            </a:endParaRPr>
          </a:p>
        </p:txBody>
      </p:sp>
      <p:grpSp>
        <p:nvGrpSpPr>
          <p:cNvPr id="31757" name="Group 33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1760" name="AutoShape 3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AutoShape 3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3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8" name="Text Box 37"/>
          <p:cNvSpPr txBox="1">
            <a:spLocks noChangeArrowheads="1"/>
          </p:cNvSpPr>
          <p:nvPr/>
        </p:nvSpPr>
        <p:spPr bwMode="auto">
          <a:xfrm>
            <a:off x="6621463" y="857250"/>
            <a:ext cx="1992312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Process Group</a:t>
            </a:r>
          </a:p>
        </p:txBody>
      </p:sp>
      <p:sp>
        <p:nvSpPr>
          <p:cNvPr id="31759" name="Text Box 38"/>
          <p:cNvSpPr txBox="1">
            <a:spLocks noChangeArrowheads="1"/>
          </p:cNvSpPr>
          <p:nvPr/>
        </p:nvSpPr>
        <p:spPr bwMode="auto">
          <a:xfrm>
            <a:off x="7126288" y="1235075"/>
            <a:ext cx="1671637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“Members”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E0CD8B8-A442-4C45-B3B2-B70CED433469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33849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0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3379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3379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3846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7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8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3843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4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5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3840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1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2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3837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8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9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3834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5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6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3831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2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3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380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383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0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3826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33824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33825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33818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33821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2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33823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9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33820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4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33810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33813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4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5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6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7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1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33812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3380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3833</TotalTime>
  <Words>3196</Words>
  <Application>Microsoft Macintosh PowerPoint</Application>
  <PresentationFormat>On-screen Show (16:9)</PresentationFormat>
  <Paragraphs>848</Paragraphs>
  <Slides>68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Impact</vt:lpstr>
      <vt:lpstr>Times New Roman</vt:lpstr>
      <vt:lpstr>Whitney-BlackSC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Target Settings</vt:lpstr>
      <vt:lpstr>Group Membership Service</vt:lpstr>
      <vt:lpstr>Two sub-protocols</vt:lpstr>
      <vt:lpstr>Large Group: Scalability A Goal</vt:lpstr>
      <vt:lpstr>Group Membership Protocol</vt:lpstr>
      <vt:lpstr>Next</vt:lpstr>
      <vt:lpstr>I. pj crashes </vt:lpstr>
      <vt:lpstr>II. Distributed Failure Detectors: Desirable Properties</vt:lpstr>
      <vt:lpstr>Distributed Failure Detectors: Properties</vt:lpstr>
      <vt:lpstr>What Real Failure Detectors Prefer</vt:lpstr>
      <vt:lpstr>What Real Failure Detectors Prefer</vt:lpstr>
      <vt:lpstr>What Real Failure Detectors Prefer</vt:lpstr>
      <vt:lpstr>Failure Detector Properties</vt:lpstr>
      <vt:lpstr>Centralized Heartbeating</vt:lpstr>
      <vt:lpstr>Ring Heartbeating</vt:lpstr>
      <vt:lpstr>All-to-All Heartbeating</vt:lpstr>
      <vt:lpstr>Next</vt:lpstr>
      <vt:lpstr>Gossip-style Heartbeating</vt:lpstr>
      <vt:lpstr>Gossip-Style Failure Detection</vt:lpstr>
      <vt:lpstr>Gossip-Style Failure Detection</vt:lpstr>
      <vt:lpstr>Gossip-Style Failure Detection</vt:lpstr>
      <vt:lpstr>Analysis/Discussion</vt:lpstr>
      <vt:lpstr>Next</vt:lpstr>
      <vt:lpstr>Failure Detector Properties …</vt:lpstr>
      <vt:lpstr>…Are application-defined Requirements</vt:lpstr>
      <vt:lpstr>PowerPoint Presentation</vt:lpstr>
      <vt:lpstr>All-to-All Heartbeating</vt:lpstr>
      <vt:lpstr>Gossip-style Heartbeating</vt:lpstr>
      <vt:lpstr>What’s the Best/Optimal we can do?</vt:lpstr>
      <vt:lpstr>Heartbeating</vt:lpstr>
      <vt:lpstr>Next</vt:lpstr>
      <vt:lpstr>SWIM Failure Detector Protocol</vt:lpstr>
      <vt:lpstr>Detection Time</vt:lpstr>
      <vt:lpstr>Accuracy, Load</vt:lpstr>
      <vt:lpstr>SWIM Failure Detector</vt:lpstr>
      <vt:lpstr>Time-bounded Completeness</vt:lpstr>
      <vt:lpstr>SWIM versus Heartbeating</vt:lpstr>
      <vt:lpstr>Next</vt:lpstr>
      <vt:lpstr>Group Membership Protocol</vt:lpstr>
      <vt:lpstr>Dissemination Options</vt:lpstr>
      <vt:lpstr>Infection-style Dissemination</vt:lpstr>
      <vt:lpstr>Infection-style Dissemination</vt:lpstr>
      <vt:lpstr>Suspicion Mechanism</vt:lpstr>
      <vt:lpstr>Suspicion Mechanism</vt:lpstr>
      <vt:lpstr>Suspicion Mechanism</vt:lpstr>
      <vt:lpstr>SWIM In Industry</vt:lpstr>
      <vt:lpstr>Wrap Up</vt:lpstr>
      <vt:lpstr>PowerPoint Presentation</vt:lpstr>
      <vt:lpstr>“A Cloudy History of Time”</vt:lpstr>
      <vt:lpstr>“A Cloudy History of Time”</vt:lpstr>
      <vt:lpstr>Example: Rapid Atmospheric Modeling System, ColoState U</vt:lpstr>
      <vt:lpstr>Distributed Computing Resources</vt:lpstr>
      <vt:lpstr>An Application Coded by a Physicist</vt:lpstr>
      <vt:lpstr>An Application Coded by a Physicist</vt:lpstr>
      <vt:lpstr>Scheduling Problem</vt:lpstr>
      <vt:lpstr>2-level Scheduling Infrastructure</vt:lpstr>
      <vt:lpstr>Intra-site Protocol</vt:lpstr>
      <vt:lpstr>Condor (now HTCondor)</vt:lpstr>
      <vt:lpstr>Inter-site Protocol</vt:lpstr>
      <vt:lpstr>Globus</vt:lpstr>
      <vt:lpstr>Globus Toolkit</vt:lpstr>
      <vt:lpstr>Security Issues</vt:lpstr>
      <vt:lpstr>Summary</vt:lpstr>
      <vt:lpstr>Announcements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Gupta, Indranil</cp:lastModifiedBy>
  <cp:revision>1245</cp:revision>
  <dcterms:created xsi:type="dcterms:W3CDTF">2011-01-15T17:00:17Z</dcterms:created>
  <dcterms:modified xsi:type="dcterms:W3CDTF">2019-09-06T14:56:47Z</dcterms:modified>
</cp:coreProperties>
</file>