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34" r:id="rId2"/>
    <p:sldId id="257" r:id="rId3"/>
    <p:sldId id="279" r:id="rId4"/>
    <p:sldId id="280" r:id="rId5"/>
    <p:sldId id="282" r:id="rId6"/>
    <p:sldId id="285" r:id="rId7"/>
    <p:sldId id="283" r:id="rId8"/>
    <p:sldId id="284" r:id="rId9"/>
    <p:sldId id="286" r:id="rId10"/>
    <p:sldId id="287" r:id="rId11"/>
    <p:sldId id="288" r:id="rId12"/>
    <p:sldId id="290" r:id="rId13"/>
    <p:sldId id="292" r:id="rId14"/>
    <p:sldId id="293" r:id="rId15"/>
    <p:sldId id="294" r:id="rId16"/>
    <p:sldId id="291" r:id="rId17"/>
    <p:sldId id="295" r:id="rId18"/>
    <p:sldId id="296" r:id="rId19"/>
    <p:sldId id="298" r:id="rId20"/>
    <p:sldId id="299" r:id="rId21"/>
    <p:sldId id="300" r:id="rId22"/>
    <p:sldId id="297" r:id="rId23"/>
    <p:sldId id="301" r:id="rId24"/>
    <p:sldId id="302" r:id="rId25"/>
    <p:sldId id="303" r:id="rId26"/>
    <p:sldId id="305" r:id="rId27"/>
    <p:sldId id="307" r:id="rId28"/>
    <p:sldId id="306" r:id="rId29"/>
    <p:sldId id="308" r:id="rId30"/>
    <p:sldId id="309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0" r:id="rId39"/>
    <p:sldId id="336" r:id="rId40"/>
    <p:sldId id="318" r:id="rId41"/>
    <p:sldId id="319" r:id="rId42"/>
    <p:sldId id="321" r:id="rId43"/>
    <p:sldId id="322" r:id="rId44"/>
    <p:sldId id="323" r:id="rId45"/>
    <p:sldId id="324" r:id="rId46"/>
    <p:sldId id="335" r:id="rId47"/>
    <p:sldId id="325" r:id="rId48"/>
    <p:sldId id="326" r:id="rId49"/>
    <p:sldId id="327" r:id="rId50"/>
    <p:sldId id="328" r:id="rId51"/>
    <p:sldId id="333" r:id="rId52"/>
    <p:sldId id="332" r:id="rId53"/>
    <p:sldId id="329" r:id="rId54"/>
    <p:sldId id="330" r:id="rId55"/>
    <p:sldId id="331" r:id="rId56"/>
    <p:sldId id="337" r:id="rId57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0" autoAdjust="0"/>
    <p:restoredTop sz="94663"/>
  </p:normalViewPr>
  <p:slideViewPr>
    <p:cSldViewPr>
      <p:cViewPr varScale="1">
        <p:scale>
          <a:sx n="110" d="100"/>
          <a:sy n="110" d="100"/>
        </p:scale>
        <p:origin x="744" y="168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16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07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394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2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80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909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7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7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862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95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14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17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82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79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57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959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26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14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79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5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59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54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474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763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437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838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272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61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097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617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084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1289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28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5846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7501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38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9797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9246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88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827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8747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416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05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47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9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12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0283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64F64-9FF7-8B40-9C80-0BE8153D97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>
                <a:solidFill>
                  <a:schemeClr val="tx2"/>
                </a:solidFill>
              </a:rPr>
              <a:t>Fall 2019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18: Mutual Exclusion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92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 Using Semaphores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Semaphore S=1; // shared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wait(S);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signal(S);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Semaphore S=1; // shared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wait(S);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signal(S);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29235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In a distributed system, cannot share variables like semaphores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So how do we support mutual exclusion in a distributed system?</a:t>
            </a: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721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ea typeface="ＭＳ Ｐゴシック" charset="0"/>
              </a:rPr>
              <a:t>Before solving any problem, specify its System Model:</a:t>
            </a: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>
                <a:ea typeface="ＭＳ Ｐゴシック" charset="0"/>
              </a:rPr>
              <a:t>Messages are eventually delivered to recipient, and </a:t>
            </a:r>
            <a:r>
              <a:rPr lang="en-US" altLang="ja-JP" sz="2400" dirty="0">
                <a:ea typeface="ＭＳ Ｐゴシック" charset="0"/>
              </a:rPr>
              <a:t>in FIFO (First In First Out) order.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fail.</a:t>
            </a:r>
          </a:p>
          <a:p>
            <a:pPr lvl="2"/>
            <a:r>
              <a:rPr lang="en-US" sz="2400" dirty="0">
                <a:ea typeface="ＭＳ Ｐゴシック" charset="0"/>
              </a:rPr>
              <a:t>Fault-tolerant variants exist in literature.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3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5189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Elect a central master (or leader)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Use one of our election algorithms!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Master keeps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 </a:t>
            </a:r>
            <a:r>
              <a:rPr lang="en-US" b="1" dirty="0">
                <a:ea typeface="ＭＳ Ｐゴシック" charset="0"/>
              </a:rPr>
              <a:t>queue </a:t>
            </a:r>
            <a:r>
              <a:rPr lang="en-US" dirty="0">
                <a:ea typeface="ＭＳ Ｐゴシック" charset="0"/>
              </a:rPr>
              <a:t>of waiting requests from processes who wish to access the CS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 special </a:t>
            </a:r>
            <a:r>
              <a:rPr lang="en-US" b="1" dirty="0">
                <a:ea typeface="ＭＳ Ｐゴシック" charset="0"/>
              </a:rPr>
              <a:t>token </a:t>
            </a:r>
            <a:r>
              <a:rPr lang="en-US" dirty="0">
                <a:ea typeface="ＭＳ Ｐゴシック" charset="0"/>
              </a:rPr>
              <a:t>which allows its holder to access CS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Actions of any process in group: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enter()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Send a request to master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Wait for token from master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exit()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Send back token to master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62601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0545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Master Actions: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On receiving a request from process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if</a:t>
            </a:r>
            <a:r>
              <a:rPr lang="en-US" dirty="0">
                <a:ea typeface="ＭＳ Ｐゴシック" charset="0"/>
              </a:rPr>
              <a:t> (master has token) 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Send token to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Add P</a:t>
            </a:r>
            <a:r>
              <a:rPr lang="en-US" i="1" dirty="0">
                <a:ea typeface="ＭＳ Ｐゴシック" charset="0"/>
              </a:rPr>
              <a:t>i </a:t>
            </a:r>
            <a:r>
              <a:rPr lang="en-US" dirty="0">
                <a:ea typeface="ＭＳ Ｐゴシック" charset="0"/>
              </a:rPr>
              <a:t>to queue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On receiving a token from process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if</a:t>
            </a:r>
            <a:r>
              <a:rPr lang="en-US" dirty="0">
                <a:ea typeface="ＭＳ Ｐゴシック" charset="0"/>
              </a:rPr>
              <a:t> (queue is not empty)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err="1">
                <a:ea typeface="ＭＳ Ｐゴシック" charset="0"/>
              </a:rPr>
              <a:t>Dequeue</a:t>
            </a:r>
            <a:r>
              <a:rPr lang="en-US" dirty="0">
                <a:ea typeface="ＭＳ Ｐゴシック" charset="0"/>
              </a:rPr>
              <a:t> head of queue (say </a:t>
            </a:r>
            <a:r>
              <a:rPr lang="en-US" dirty="0" err="1">
                <a:ea typeface="ＭＳ Ｐゴシック" charset="0"/>
              </a:rPr>
              <a:t>P</a:t>
            </a:r>
            <a:r>
              <a:rPr lang="en-US" i="1" dirty="0" err="1">
                <a:ea typeface="ＭＳ Ｐゴシック" charset="0"/>
              </a:rPr>
              <a:t>j</a:t>
            </a:r>
            <a:r>
              <a:rPr lang="en-US" dirty="0">
                <a:ea typeface="ＭＳ Ｐゴシック" charset="0"/>
              </a:rPr>
              <a:t>), send that process the token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Retain token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1087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Central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Safety – at most one process in CS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Exactly one token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Liveness</a:t>
            </a:r>
            <a:r>
              <a:rPr lang="en-US" sz="2400" dirty="0">
                <a:ea typeface="ＭＳ Ｐゴシック" charset="0"/>
              </a:rPr>
              <a:t> – every request for CS granted eventually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With </a:t>
            </a:r>
            <a:r>
              <a:rPr lang="en-US" sz="2400" i="1" dirty="0">
                <a:ea typeface="ＭＳ Ｐゴシック" charset="0"/>
              </a:rPr>
              <a:t>N </a:t>
            </a:r>
            <a:r>
              <a:rPr lang="en-US" sz="2400" dirty="0">
                <a:ea typeface="ＭＳ Ｐゴシック" charset="0"/>
              </a:rPr>
              <a:t>processes in system, queue has at most </a:t>
            </a:r>
            <a:r>
              <a:rPr lang="en-US" sz="2400" i="1" dirty="0">
                <a:ea typeface="ＭＳ Ｐゴシック" charset="0"/>
              </a:rPr>
              <a:t>N </a:t>
            </a:r>
            <a:r>
              <a:rPr lang="en-US" sz="2400" dirty="0">
                <a:ea typeface="ＭＳ Ｐゴシック" charset="0"/>
              </a:rPr>
              <a:t>processes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If each process exits CS eventually and no failures, </a:t>
            </a:r>
            <a:r>
              <a:rPr lang="en-US" sz="2400" dirty="0" err="1">
                <a:ea typeface="ＭＳ Ｐゴシック" charset="0"/>
              </a:rPr>
              <a:t>liveness</a:t>
            </a:r>
            <a:r>
              <a:rPr lang="en-US" sz="2400" dirty="0">
                <a:ea typeface="ＭＳ Ｐゴシック" charset="0"/>
              </a:rPr>
              <a:t> guaranteed</a:t>
            </a:r>
          </a:p>
          <a:p>
            <a:pPr>
              <a:buClr>
                <a:srgbClr val="037C03"/>
              </a:buClr>
              <a:buSzPct val="120000"/>
            </a:pPr>
            <a:r>
              <a:rPr lang="en-US" sz="2400" dirty="0">
                <a:ea typeface="ＭＳ Ｐゴシック" charset="0"/>
              </a:rPr>
              <a:t>FIFO Ordering is guaranteed, in order of requests received at master</a:t>
            </a:r>
          </a:p>
          <a:p>
            <a:pPr>
              <a:buClr>
                <a:srgbClr val="037C03"/>
              </a:buClr>
              <a:buSzPct val="120000"/>
            </a:pPr>
            <a:endParaRPr lang="en-US" sz="2400" dirty="0">
              <a:ea typeface="ＭＳ Ｐゴシック" charset="0"/>
            </a:endParaRPr>
          </a:p>
          <a:p>
            <a:pPr marL="0" indent="0">
              <a:buClr>
                <a:srgbClr val="037C03"/>
              </a:buClr>
              <a:buSzPct val="120000"/>
              <a:buNone/>
            </a:pPr>
            <a:endParaRPr lang="en-US" sz="36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3290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Analyzing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ea typeface="ＭＳ Ｐゴシック" charset="0"/>
              </a:rPr>
              <a:t>Efficient mutual exclusion algorithms use fewer messages, and make processes wait for shorter durations to access resources. Three metrics: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3200" dirty="0">
                <a:ea typeface="ＭＳ Ｐゴシック" charset="0"/>
              </a:rPr>
              <a:t>: the total number of messages sent in each </a:t>
            </a:r>
            <a:r>
              <a:rPr lang="en-US" sz="3200" i="1" dirty="0">
                <a:ea typeface="ＭＳ Ｐゴシック" charset="0"/>
              </a:rPr>
              <a:t>enter</a:t>
            </a:r>
            <a:r>
              <a:rPr lang="en-US" sz="3200" dirty="0">
                <a:ea typeface="ＭＳ Ｐゴシック" charset="0"/>
              </a:rPr>
              <a:t> and </a:t>
            </a:r>
            <a:r>
              <a:rPr lang="en-US" sz="3200" i="1" dirty="0">
                <a:ea typeface="ＭＳ Ｐゴシック" charset="0"/>
              </a:rPr>
              <a:t>exit </a:t>
            </a:r>
            <a:r>
              <a:rPr lang="en-US" sz="3200" dirty="0">
                <a:ea typeface="ＭＳ Ｐゴシック" charset="0"/>
              </a:rPr>
              <a:t>operation.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32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3200" i="1" dirty="0">
                <a:ea typeface="ＭＳ Ｐゴシック" charset="0"/>
              </a:rPr>
              <a:t>no </a:t>
            </a:r>
            <a:r>
              <a:rPr lang="en-US" sz="3200" dirty="0">
                <a:ea typeface="ＭＳ Ｐゴシック" charset="0"/>
              </a:rPr>
              <a:t>other process is in, or waiting)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200" dirty="0">
                <a:ea typeface="ＭＳ Ｐゴシック" charset="0"/>
              </a:rPr>
              <a:t>		(We will prefer mostly the enter operation.)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32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3200" i="1" dirty="0">
                <a:ea typeface="ＭＳ Ｐゴシック" charset="0"/>
              </a:rPr>
              <a:t>only one </a:t>
            </a:r>
            <a:r>
              <a:rPr lang="en-US" sz="3200" dirty="0">
                <a:ea typeface="ＭＳ Ｐゴシック" charset="0"/>
              </a:rPr>
              <a:t>process waiting)</a:t>
            </a: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44545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Central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2000" dirty="0">
                <a:ea typeface="ＭＳ Ｐゴシック" charset="0"/>
              </a:rPr>
              <a:t>: the total number of messages sent in each </a:t>
            </a:r>
            <a:r>
              <a:rPr lang="en-US" sz="2000" i="1" dirty="0">
                <a:ea typeface="ＭＳ Ｐゴシック" charset="0"/>
              </a:rPr>
              <a:t>enter </a:t>
            </a:r>
            <a:r>
              <a:rPr lang="en-US" sz="2000" dirty="0">
                <a:ea typeface="ＭＳ Ｐゴシック" charset="0"/>
              </a:rPr>
              <a:t>and </a:t>
            </a:r>
            <a:r>
              <a:rPr lang="en-US" sz="2000" i="1" dirty="0">
                <a:ea typeface="ＭＳ Ｐゴシック" charset="0"/>
              </a:rPr>
              <a:t>exit </a:t>
            </a:r>
            <a:r>
              <a:rPr lang="en-US" sz="2000" dirty="0">
                <a:ea typeface="ＭＳ Ｐゴシック" charset="0"/>
              </a:rPr>
              <a:t>operation.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2 messages for enter 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1 message for exit</a:t>
            </a: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20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2000" i="1" dirty="0">
                <a:ea typeface="ＭＳ Ｐゴシック" charset="0"/>
              </a:rPr>
              <a:t>no </a:t>
            </a:r>
            <a:r>
              <a:rPr lang="en-US" sz="2000" dirty="0">
                <a:ea typeface="ＭＳ Ｐゴシック" charset="0"/>
              </a:rPr>
              <a:t>other process is in, or waiting)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(request + grant) </a:t>
            </a: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20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2000" i="1" dirty="0">
                <a:ea typeface="ＭＳ Ｐゴシック" charset="0"/>
              </a:rPr>
              <a:t>only one </a:t>
            </a:r>
            <a:r>
              <a:rPr lang="en-US" sz="2000" dirty="0">
                <a:ea typeface="ＭＳ Ｐゴシック" charset="0"/>
              </a:rPr>
              <a:t>process waiting)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(release + grant) </a:t>
            </a:r>
          </a:p>
          <a:p>
            <a:pPr marL="81183" indent="0">
              <a:lnSpc>
                <a:spcPct val="120000"/>
              </a:lnSpc>
              <a:buNone/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60049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ＭＳ Ｐゴシック" charset="0"/>
              </a:rPr>
              <a:t>The master is the performance bottleneck and </a:t>
            </a:r>
            <a:r>
              <a:rPr lang="en-US" sz="2800" dirty="0" err="1">
                <a:ea typeface="ＭＳ Ｐゴシック" charset="0"/>
              </a:rPr>
              <a:t>SPoF</a:t>
            </a:r>
            <a:r>
              <a:rPr lang="en-US" sz="2800" dirty="0">
                <a:ea typeface="ＭＳ Ｐゴシック" charset="0"/>
              </a:rPr>
              <a:t> (single point of failure)</a:t>
            </a:r>
            <a:endParaRPr lang="en-US" sz="4000" dirty="0"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5987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" y="2205066"/>
            <a:ext cx="9347081" cy="4881535"/>
            <a:chOff x="0" y="2205065"/>
            <a:chExt cx="93470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347081" cy="4881535"/>
              <a:chOff x="0" y="1828800"/>
              <a:chExt cx="9346362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2945562" cy="830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/>
                  <a:t>Currently holds token,</a:t>
                </a:r>
              </a:p>
              <a:p>
                <a:pPr eaLnBrk="1" hangingPunct="1"/>
                <a:r>
                  <a:rPr lang="en-US" dirty="0"/>
                  <a:t>   can access CS</a:t>
                </a:r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184652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8" name="Oval 27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15881" y="28194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3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514301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Why Mutual Exclusion?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Two of your customers make simultaneous deposits of $10,000 into your bank account, each from a separate ATM.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What</a:t>
            </a:r>
            <a:r>
              <a:rPr lang="ja-JP" altLang="en-US" dirty="0">
                <a:solidFill>
                  <a:schemeClr val="accent2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accent2"/>
                </a:solidFill>
                <a:ea typeface="ＭＳ Ｐゴシック" charset="0"/>
              </a:rPr>
              <a:t>s wrong?</a:t>
            </a: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39222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2205066"/>
            <a:ext cx="9945052" cy="4881535"/>
            <a:chOff x="0" y="2205065"/>
            <a:chExt cx="9945052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945052" cy="4881535"/>
              <a:chOff x="0" y="1828800"/>
              <a:chExt cx="9944286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3543486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/>
                  <a:t>Cannot access CS anymore</a:t>
                </a:r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230390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FF6600"/>
                    </a:solidFill>
                  </a:rPr>
                  <a:t>Here’s the token!</a:t>
                </a: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8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6873081" y="3505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33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" y="2205066"/>
            <a:ext cx="9997281" cy="4881535"/>
            <a:chOff x="0" y="2205065"/>
            <a:chExt cx="99972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7158505" cy="4881535"/>
              <a:chOff x="0" y="1828800"/>
              <a:chExt cx="7157954" cy="4881237"/>
            </a:xfrm>
          </p:grpSpPr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7025481" y="44196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7051492" y="3962400"/>
              <a:ext cx="29457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/>
                <a:t>Currently holds token,</a:t>
              </a:r>
            </a:p>
            <a:p>
              <a:pPr eaLnBrk="1" hangingPunct="1"/>
              <a:r>
                <a:rPr lang="en-US" dirty="0"/>
                <a:t>   can access CS</a:t>
              </a:r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98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N </a:t>
            </a:r>
            <a:r>
              <a:rPr lang="en-US" dirty="0"/>
              <a:t>Processes organized in a virtual ring</a:t>
            </a:r>
          </a:p>
          <a:p>
            <a:r>
              <a:rPr lang="en-US" dirty="0"/>
              <a:t>Each process can send message to its successor in ring</a:t>
            </a:r>
          </a:p>
          <a:p>
            <a:r>
              <a:rPr lang="en-US" dirty="0"/>
              <a:t>Exactly 1 token</a:t>
            </a:r>
          </a:p>
          <a:p>
            <a:r>
              <a:rPr lang="en-US" dirty="0"/>
              <a:t>enter()</a:t>
            </a:r>
          </a:p>
          <a:p>
            <a:pPr lvl="1"/>
            <a:r>
              <a:rPr lang="en-US" dirty="0"/>
              <a:t>Wait until you get token</a:t>
            </a:r>
          </a:p>
          <a:p>
            <a:r>
              <a:rPr lang="en-US" dirty="0"/>
              <a:t>exit() // already have token</a:t>
            </a:r>
          </a:p>
          <a:p>
            <a:pPr lvl="1"/>
            <a:r>
              <a:rPr lang="en-US" dirty="0"/>
              <a:t>Pass on token to ring successor</a:t>
            </a:r>
          </a:p>
          <a:p>
            <a:r>
              <a:rPr lang="en-US" dirty="0"/>
              <a:t>If receive token, and not currently in enter(), just pass on token to ring successor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42067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Ring-based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Exactly one token</a:t>
            </a:r>
          </a:p>
          <a:p>
            <a:r>
              <a:rPr lang="en-US" dirty="0" err="1"/>
              <a:t>Liveness</a:t>
            </a:r>
            <a:endParaRPr lang="en-US" dirty="0"/>
          </a:p>
          <a:p>
            <a:pPr lvl="1"/>
            <a:r>
              <a:rPr lang="en-US" dirty="0"/>
              <a:t>Token eventually loops around ring and reaches requesting process (no failures)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Bandwidth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Per enter(), 1 message by requesting process but up to </a:t>
            </a:r>
            <a:r>
              <a:rPr lang="en-US" sz="2400" i="1" dirty="0"/>
              <a:t>N </a:t>
            </a:r>
            <a:r>
              <a:rPr lang="en-US" sz="2400" dirty="0"/>
              <a:t>messages throughout system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1 message sent per exit()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89667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Ring-Based Mutual Exclusion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Client delay: 0 to </a:t>
            </a:r>
            <a:r>
              <a:rPr lang="en-US" sz="2400" i="1" dirty="0"/>
              <a:t>N</a:t>
            </a:r>
            <a:r>
              <a:rPr lang="en-US" sz="2400" dirty="0"/>
              <a:t> message transmissions after entering enter()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Best case: already have token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Worst case: just sent token to neighbor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Synchronization delay between one process’</a:t>
            </a:r>
            <a:r>
              <a:rPr lang="en-US" altLang="ja-JP" sz="2400" dirty="0"/>
              <a:t> exit() from the CS and the next process’ enter(): 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altLang="ja-JP" sz="2400" dirty="0"/>
              <a:t>Between 1 and (</a:t>
            </a:r>
            <a:r>
              <a:rPr lang="en-US" altLang="ja-JP" sz="2400" i="1" dirty="0"/>
              <a:t>N-1</a:t>
            </a:r>
            <a:r>
              <a:rPr lang="en-US" altLang="ja-JP" sz="2400" dirty="0"/>
              <a:t>) message transmissions.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/>
              <a:t>Best case</a:t>
            </a:r>
            <a:r>
              <a:rPr lang="en-US" sz="2400" dirty="0"/>
              <a:t>: process in enter() is successor of process in exit()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/>
              <a:t>Worst case</a:t>
            </a:r>
            <a:r>
              <a:rPr lang="en-US" sz="2400" dirty="0"/>
              <a:t>: process in enter() is predecessor of process in exit()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5552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Client/Synchronization delay to access CS still O(</a:t>
            </a:r>
            <a:r>
              <a:rPr lang="en-US" i="1" dirty="0"/>
              <a:t>N</a:t>
            </a:r>
            <a:r>
              <a:rPr lang="en-US" dirty="0"/>
              <a:t>) in Ring-Based approach.</a:t>
            </a:r>
          </a:p>
          <a:p>
            <a:r>
              <a:rPr lang="en-US" dirty="0"/>
              <a:t>Can we make this faster?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15206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ea typeface="ＭＳ Ｐゴシック" charset="0"/>
              </a:rPr>
              <a:t>Before solving any problem, specify its System Model:</a:t>
            </a: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>
                <a:ea typeface="ＭＳ Ｐゴシック" charset="0"/>
              </a:rPr>
              <a:t>Messages are eventually delivered to recipient, and </a:t>
            </a:r>
            <a:r>
              <a:rPr lang="en-US" altLang="ja-JP" sz="2400" dirty="0">
                <a:ea typeface="ＭＳ Ｐゴシック" charset="0"/>
              </a:rPr>
              <a:t>in FIFO (First In First Out) order.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2993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Ricart-Agrawala’s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Classical algorithm from 1981</a:t>
            </a:r>
          </a:p>
          <a:p>
            <a:r>
              <a:rPr lang="en-US" dirty="0"/>
              <a:t>Invented by Glenn </a:t>
            </a:r>
            <a:r>
              <a:rPr lang="en-US" dirty="0" err="1"/>
              <a:t>Ricart</a:t>
            </a:r>
            <a:r>
              <a:rPr lang="en-US" dirty="0"/>
              <a:t> (NIH) and Ashok </a:t>
            </a:r>
            <a:r>
              <a:rPr lang="en-US" dirty="0" err="1"/>
              <a:t>Agrawala</a:t>
            </a:r>
            <a:r>
              <a:rPr lang="en-US" dirty="0"/>
              <a:t> (U. Maryland)</a:t>
            </a:r>
          </a:p>
          <a:p>
            <a:endParaRPr lang="en-US" dirty="0"/>
          </a:p>
          <a:p>
            <a:r>
              <a:rPr lang="en-US" dirty="0"/>
              <a:t>No token</a:t>
            </a:r>
          </a:p>
          <a:p>
            <a:r>
              <a:rPr lang="en-US" dirty="0"/>
              <a:t>Uses the notion of causality and multicast</a:t>
            </a:r>
          </a:p>
          <a:p>
            <a:r>
              <a:rPr lang="en-US" dirty="0"/>
              <a:t>Has lower waiting time to enter CS than Ring-Based approach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6515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85051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enter()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u="sng" dirty="0">
                <a:solidFill>
                  <a:srgbClr val="FF6600"/>
                </a:solidFill>
                <a:ea typeface="ＭＳ Ｐゴシック" charset="0"/>
              </a:rPr>
              <a:t>multicast</a:t>
            </a:r>
            <a:r>
              <a:rPr lang="en-US" sz="2400" dirty="0">
                <a:solidFill>
                  <a:srgbClr val="FF6600"/>
                </a:solidFill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a request to all processes</a:t>
            </a:r>
          </a:p>
          <a:p>
            <a:pPr lvl="2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Request: 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&gt;, where T = current </a:t>
            </a:r>
            <a:r>
              <a:rPr lang="en-US" sz="2400" dirty="0" err="1">
                <a:ea typeface="ＭＳ Ｐゴシック" charset="0"/>
              </a:rPr>
              <a:t>Lamport</a:t>
            </a:r>
            <a:r>
              <a:rPr lang="en-US" sz="2400" dirty="0">
                <a:ea typeface="ＭＳ Ｐゴシック" charset="0"/>
              </a:rPr>
              <a:t> timestamp at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Wait until 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all </a:t>
            </a:r>
            <a:r>
              <a:rPr lang="en-US" sz="2400" dirty="0">
                <a:ea typeface="ＭＳ Ｐゴシック" charset="0"/>
              </a:rPr>
              <a:t>other processes have responded positively to request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Requests are granted in order of causality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 is used lexicographically: P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in request 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 is used to break ties (since </a:t>
            </a:r>
            <a:r>
              <a:rPr lang="en-US" sz="2400" dirty="0" err="1">
                <a:ea typeface="ＭＳ Ｐゴシック" charset="0"/>
              </a:rPr>
              <a:t>Lamport</a:t>
            </a:r>
            <a:r>
              <a:rPr lang="en-US" sz="2400" dirty="0">
                <a:ea typeface="ＭＳ Ｐゴシック" charset="0"/>
              </a:rPr>
              <a:t> timestamps are not unique for concurrent events)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102060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Messages in RA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828800"/>
            <a:ext cx="7033088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enter()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set state to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Wanted</a:t>
            </a:r>
            <a:endParaRPr lang="en-US" sz="1800" dirty="0">
              <a:solidFill>
                <a:schemeClr val="accent2">
                  <a:lumMod val="75000"/>
                </a:schemeClr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multicast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Request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&lt;T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, 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&gt; </a:t>
            </a:r>
            <a:r>
              <a:rPr lang="en-US" altLang="ja-JP" sz="1800" dirty="0">
                <a:ea typeface="ＭＳ Ｐゴシック" charset="0"/>
              </a:rPr>
              <a:t>to all processes, where 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altLang="ja-JP" sz="1800" dirty="0">
                <a:ea typeface="ＭＳ Ｐゴシック" charset="0"/>
              </a:rPr>
              <a:t> = current </a:t>
            </a:r>
            <a:r>
              <a:rPr lang="en-US" altLang="ja-JP" sz="1800" dirty="0" err="1">
                <a:ea typeface="ＭＳ Ｐゴシック" charset="0"/>
              </a:rPr>
              <a:t>Lamport</a:t>
            </a:r>
            <a:r>
              <a:rPr lang="en-US" altLang="ja-JP" sz="1800" dirty="0">
                <a:ea typeface="ＭＳ Ｐゴシック" charset="0"/>
              </a:rPr>
              <a:t> timestamp at P</a:t>
            </a:r>
            <a:r>
              <a:rPr lang="en-US" altLang="ja-JP" sz="1800" i="1" dirty="0">
                <a:ea typeface="ＭＳ Ｐゴシック" charset="0"/>
              </a:rPr>
              <a:t>i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wait until </a:t>
            </a:r>
            <a:r>
              <a:rPr lang="en-US" sz="1800" b="1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sz="1800" dirty="0">
                <a:ea typeface="ＭＳ Ｐゴシック" charset="0"/>
              </a:rPr>
              <a:t> processes send back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Held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enter the CS</a:t>
            </a:r>
            <a:endParaRPr lang="en-US" sz="1800" u="sng" dirty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On receipt of a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Request &lt;</a:t>
            </a:r>
            <a:r>
              <a:rPr lang="en-US" sz="2400" dirty="0" err="1">
                <a:solidFill>
                  <a:schemeClr val="hlink"/>
                </a:solidFill>
                <a:ea typeface="ＭＳ Ｐゴシック" charset="0"/>
              </a:rPr>
              <a:t>T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, </a:t>
            </a:r>
            <a:r>
              <a:rPr lang="en-US" sz="2400" dirty="0" err="1">
                <a:solidFill>
                  <a:schemeClr val="hlink"/>
                </a:solidFill>
                <a:ea typeface="ＭＳ Ｐゴシック" charset="0"/>
              </a:rPr>
              <a:t>P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&gt; at P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i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 ≠ j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)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:</a:t>
            </a:r>
            <a:endParaRPr lang="en-US" sz="2800" i="1" dirty="0">
              <a:solidFill>
                <a:schemeClr val="hlink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b="1" dirty="0">
                <a:solidFill>
                  <a:srgbClr val="000000"/>
                </a:solidFill>
                <a:ea typeface="ＭＳ Ｐゴシック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Held</a:t>
            </a:r>
            <a:r>
              <a:rPr lang="en-US" sz="1800" dirty="0">
                <a:ea typeface="ＭＳ Ｐゴシック" charset="0"/>
              </a:rPr>
              <a:t>) or 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Wanted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&amp; (T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) &lt; (</a:t>
            </a:r>
            <a:r>
              <a:rPr lang="en-US" sz="1800" dirty="0" err="1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)) 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ea typeface="ＭＳ Ｐゴシック" charset="0"/>
              </a:rPr>
              <a:t>		// lexicographic ordering in (</a:t>
            </a:r>
            <a:r>
              <a:rPr lang="en-US" sz="1800" dirty="0" err="1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dirty="0" err="1">
                <a:ea typeface="ＭＳ Ｐゴシック" charset="0"/>
              </a:rPr>
              <a:t>P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)</a:t>
            </a:r>
          </a:p>
          <a:p>
            <a:pPr lvl="1">
              <a:lnSpc>
                <a:spcPct val="110000"/>
              </a:lnSpc>
              <a:buClr>
                <a:schemeClr val="bg2"/>
              </a:buClr>
              <a:buSzPct val="12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		</a:t>
            </a:r>
            <a:r>
              <a:rPr lang="en-US" sz="1800" dirty="0">
                <a:ea typeface="ＭＳ Ｐゴシック" charset="0"/>
              </a:rPr>
              <a:t>add request to local queue (of waiting requests)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   </a:t>
            </a:r>
            <a:r>
              <a:rPr lang="en-US" sz="1800" b="1" dirty="0">
                <a:solidFill>
                  <a:srgbClr val="000000"/>
                </a:solidFill>
                <a:ea typeface="ＭＳ Ｐゴシック" charset="0"/>
              </a:rPr>
              <a:t>else </a:t>
            </a: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send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dirty="0" err="1">
                <a:ea typeface="ＭＳ Ｐゴシック" charset="0"/>
              </a:rPr>
              <a:t>P</a:t>
            </a:r>
            <a:r>
              <a:rPr lang="en-US" altLang="ja-JP" sz="1800" i="1" dirty="0" err="1">
                <a:ea typeface="ＭＳ Ｐゴシック" charset="0"/>
              </a:rPr>
              <a:t>j</a:t>
            </a:r>
            <a:endParaRPr lang="en-US" sz="1800" u="sng" dirty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exit() at process P</a:t>
            </a:r>
            <a:r>
              <a:rPr lang="en-US" sz="2400" i="1" dirty="0">
                <a:solidFill>
                  <a:srgbClr val="000000"/>
                </a:solidFill>
                <a:ea typeface="ＭＳ Ｐゴシック" charset="0"/>
              </a:rPr>
              <a:t>i</a:t>
            </a:r>
            <a:endParaRPr lang="en-US" sz="2800" dirty="0">
              <a:solidFill>
                <a:srgbClr val="000000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Released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altLang="ja-JP" sz="1800" dirty="0">
                <a:ea typeface="ＭＳ Ｐゴシック" charset="0"/>
              </a:rPr>
              <a:t> queued requests.</a:t>
            </a:r>
            <a:endParaRPr lang="en-US" sz="2800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6207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Why Mutual Exclusion?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Two of your customers make simultaneous deposits of $10,000 into your bank account, each from a separate ATM.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You lost $10,000!</a:t>
            </a:r>
          </a:p>
          <a:p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The ATMs need </a:t>
            </a:r>
            <a:r>
              <a:rPr lang="en-US" i="1" dirty="0">
                <a:solidFill>
                  <a:schemeClr val="hlink"/>
                </a:solidFill>
                <a:ea typeface="ＭＳ Ｐゴシック" charset="0"/>
              </a:rPr>
              <a:t>mutually exclusive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access to your  account entry at the server 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or, mutually exclusive access to executing the code that modifies the account entry</a:t>
            </a:r>
          </a:p>
          <a:p>
            <a:endParaRPr lang="en-US" altLang="ja-JP" dirty="0">
              <a:solidFill>
                <a:schemeClr val="accent2"/>
              </a:solidFill>
              <a:ea typeface="ＭＳ Ｐゴシック" charset="0"/>
            </a:endParaRP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981611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081883" y="2209801"/>
            <a:ext cx="7282999" cy="4043065"/>
            <a:chOff x="1081881" y="2209800"/>
            <a:chExt cx="7282999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1"/>
            </p:cNvCxnSpPr>
            <p:nvPr/>
          </p:nvCxnSpPr>
          <p:spPr bwMode="auto">
            <a:xfrm flipH="1" flipV="1">
              <a:off x="5501481" y="2667001"/>
              <a:ext cx="304800" cy="152623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" idx="1"/>
              <a:endCxn id="9" idx="3"/>
            </p:cNvCxnSpPr>
            <p:nvPr/>
          </p:nvCxnSpPr>
          <p:spPr bwMode="auto">
            <a:xfrm flipH="1" flipV="1">
              <a:off x="1659984" y="3964633"/>
              <a:ext cx="4146297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1"/>
              <a:endCxn id="7" idx="0"/>
            </p:cNvCxnSpPr>
            <p:nvPr/>
          </p:nvCxnSpPr>
          <p:spPr bwMode="auto">
            <a:xfrm flipH="1">
              <a:off x="5561933" y="4193233"/>
              <a:ext cx="244348" cy="15979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  <a:endCxn id="5" idx="0"/>
            </p:cNvCxnSpPr>
            <p:nvPr/>
          </p:nvCxnSpPr>
          <p:spPr bwMode="auto">
            <a:xfrm flipH="1">
              <a:off x="2599518" y="4193233"/>
              <a:ext cx="3206763" cy="13693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653881" y="3124200"/>
              <a:ext cx="271099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&lt;T, P</a:t>
              </a:r>
              <a:r>
                <a:rPr lang="en-US" i="1" dirty="0">
                  <a:latin typeface="Times New Roman"/>
                  <a:cs typeface="Times New Roman"/>
                </a:rPr>
                <a:t>i</a:t>
              </a:r>
              <a:r>
                <a:rPr lang="en-US" dirty="0">
                  <a:latin typeface="Times New Roman"/>
                  <a:cs typeface="Times New Roman"/>
                </a:rPr>
                <a:t>&gt; = &lt;102, 32&gt;</a:t>
              </a: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832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081881" y="2209801"/>
            <a:ext cx="7874372" cy="4043065"/>
            <a:chOff x="1081881" y="2209800"/>
            <a:chExt cx="7874372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6"/>
              <a:ext cx="3206763" cy="12147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2"/>
            </p:cNvCxnSpPr>
            <p:nvPr/>
          </p:nvCxnSpPr>
          <p:spPr bwMode="auto">
            <a:xfrm>
              <a:off x="5714333" y="2671465"/>
              <a:ext cx="244348" cy="1290936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3"/>
              <a:endCxn id="6" idx="1"/>
            </p:cNvCxnSpPr>
            <p:nvPr/>
          </p:nvCxnSpPr>
          <p:spPr bwMode="auto">
            <a:xfrm>
              <a:off x="1659984" y="3964633"/>
              <a:ext cx="4146297" cy="228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5806281" y="4419600"/>
              <a:ext cx="152400" cy="1371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2986881" y="4343400"/>
              <a:ext cx="2819400" cy="13716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882481" y="31242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56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2"/>
            </p:cNvCxnSpPr>
            <p:nvPr/>
          </p:nvCxnSpPr>
          <p:spPr bwMode="auto">
            <a:xfrm flipV="1">
              <a:off x="2599518" y="2438401"/>
              <a:ext cx="2063763" cy="309264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2"/>
            </p:cNvCxnSpPr>
            <p:nvPr/>
          </p:nvCxnSpPr>
          <p:spPr bwMode="auto">
            <a:xfrm flipH="1">
              <a:off x="1691482" y="2747665"/>
              <a:ext cx="908036" cy="6813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8" idx="2"/>
            </p:cNvCxnSpPr>
            <p:nvPr/>
          </p:nvCxnSpPr>
          <p:spPr bwMode="auto">
            <a:xfrm>
              <a:off x="2599518" y="2747665"/>
              <a:ext cx="1758963" cy="19767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flipH="1" flipV="1">
              <a:off x="1920081" y="4572000"/>
              <a:ext cx="1066800" cy="1295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>
              <a:off x="2986881" y="5867400"/>
              <a:ext cx="1600200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986881" y="4876800"/>
              <a:ext cx="685800" cy="990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23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084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2"/>
            <a:ext cx="8440311" cy="4717196"/>
            <a:chOff x="777081" y="2133600"/>
            <a:chExt cx="8440311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3206763" cy="12909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343400"/>
              <a:ext cx="2819400" cy="1524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312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  <a:endCxn id="5" idx="0"/>
            </p:cNvCxnSpPr>
            <p:nvPr/>
          </p:nvCxnSpPr>
          <p:spPr bwMode="auto">
            <a:xfrm>
              <a:off x="2599518" y="2747665"/>
              <a:ext cx="0" cy="28149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7162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 (since &gt; (110, 80)) 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77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2743200"/>
              <a:ext cx="2" cy="31242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730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67483" y="2133600"/>
            <a:ext cx="9049911" cy="5455861"/>
            <a:chOff x="167481" y="2133600"/>
            <a:chExt cx="90499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Released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Multicast Reply to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67481" y="2133600"/>
              <a:ext cx="384127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(waiting for 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N80’s 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reply)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Held. </a:t>
              </a:r>
              <a:r>
                <a:rPr lang="en-US" dirty="0">
                  <a:latin typeface="Times New Roman"/>
                  <a:cs typeface="Times New Roman"/>
                </a:rPr>
                <a:t>Can now access CS.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</p:cNvCxnSpPr>
            <p:nvPr/>
          </p:nvCxnSpPr>
          <p:spPr bwMode="auto">
            <a:xfrm flipH="1">
              <a:off x="2910681" y="4193233"/>
              <a:ext cx="2895600" cy="1369368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477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</a:t>
            </a:r>
            <a:r>
              <a:rPr lang="en-US" dirty="0" err="1"/>
              <a:t>Ricart-Agrawala’s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Two processes P</a:t>
            </a:r>
            <a:r>
              <a:rPr lang="en-US" i="1" dirty="0"/>
              <a:t>i</a:t>
            </a:r>
            <a:r>
              <a:rPr lang="en-US" dirty="0"/>
              <a:t> 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cannot both have access to CS</a:t>
            </a:r>
          </a:p>
          <a:p>
            <a:pPr lvl="2"/>
            <a:r>
              <a:rPr lang="en-US" sz="2200" dirty="0"/>
              <a:t>If they did, then both would have sent Reply to each other </a:t>
            </a:r>
          </a:p>
          <a:p>
            <a:pPr lvl="2"/>
            <a:r>
              <a:rPr lang="en-US" sz="2200" dirty="0"/>
              <a:t>Thus, </a:t>
            </a:r>
            <a:r>
              <a:rPr lang="en-US" sz="2200" dirty="0">
                <a:ea typeface="ＭＳ Ｐゴシック" charset="0"/>
              </a:rPr>
              <a:t>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&lt;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), which are together not possible</a:t>
            </a:r>
          </a:p>
          <a:p>
            <a:pPr lvl="2"/>
            <a:r>
              <a:rPr lang="en-US" sz="2200" dirty="0">
                <a:ea typeface="ＭＳ Ｐゴシック" charset="0"/>
              </a:rPr>
              <a:t>What if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</a:t>
            </a:r>
            <a:r>
              <a:rPr lang="en-US" sz="2200" dirty="0"/>
              <a:t>P</a:t>
            </a:r>
            <a:r>
              <a:rPr lang="en-US" sz="2200" i="1" dirty="0"/>
              <a:t>i </a:t>
            </a:r>
            <a:r>
              <a:rPr lang="en-US" sz="2200" dirty="0"/>
              <a:t>replied to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 err="1"/>
              <a:t>’s</a:t>
            </a:r>
            <a:r>
              <a:rPr lang="en-US" sz="2200" dirty="0"/>
              <a:t> request before it created its own request? </a:t>
            </a:r>
          </a:p>
          <a:p>
            <a:pPr lvl="3"/>
            <a:r>
              <a:rPr lang="en-US" sz="2200" dirty="0"/>
              <a:t>Then it seems like both P</a:t>
            </a:r>
            <a:r>
              <a:rPr lang="en-US" sz="2200" i="1" dirty="0"/>
              <a:t>i</a:t>
            </a:r>
            <a:r>
              <a:rPr lang="en-US" sz="2200" dirty="0"/>
              <a:t> and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/>
              <a:t> would approve each others’ requests</a:t>
            </a:r>
          </a:p>
          <a:p>
            <a:pPr lvl="3"/>
            <a:r>
              <a:rPr lang="en-US" sz="2200" dirty="0"/>
              <a:t>But then, causality and </a:t>
            </a:r>
            <a:r>
              <a:rPr lang="en-US" sz="2200" dirty="0" err="1"/>
              <a:t>Lamport</a:t>
            </a:r>
            <a:r>
              <a:rPr lang="en-US" sz="2200" dirty="0"/>
              <a:t> timestamps at P</a:t>
            </a:r>
            <a:r>
              <a:rPr lang="en-US" sz="2200" i="1" dirty="0"/>
              <a:t>i</a:t>
            </a:r>
            <a:r>
              <a:rPr lang="en-US" sz="2200" dirty="0"/>
              <a:t> implies that </a:t>
            </a:r>
            <a:r>
              <a:rPr lang="en-US" sz="2200" dirty="0">
                <a:ea typeface="ＭＳ Ｐゴシック" charset="0"/>
              </a:rPr>
              <a:t>T</a:t>
            </a:r>
            <a:r>
              <a:rPr lang="en-US" sz="2200" i="1" dirty="0">
                <a:ea typeface="ＭＳ Ｐゴシック" charset="0"/>
              </a:rPr>
              <a:t>i </a:t>
            </a:r>
            <a:r>
              <a:rPr lang="en-US" sz="2200" dirty="0">
                <a:ea typeface="ＭＳ Ｐゴシック" charset="0"/>
              </a:rPr>
              <a:t>&gt; 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i="1" dirty="0">
                <a:ea typeface="ＭＳ Ｐゴシック" charset="0"/>
              </a:rPr>
              <a:t> </a:t>
            </a:r>
            <a:r>
              <a:rPr lang="en-US" sz="2200" dirty="0">
                <a:ea typeface="ＭＳ Ｐゴシック" charset="0"/>
              </a:rPr>
              <a:t>, which is a contradiction</a:t>
            </a:r>
          </a:p>
          <a:p>
            <a:pPr lvl="3"/>
            <a:r>
              <a:rPr lang="en-US" sz="2200" dirty="0">
                <a:ea typeface="ＭＳ Ｐゴシック" charset="0"/>
              </a:rPr>
              <a:t>So this situation cannot arise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38967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</a:t>
            </a:r>
            <a:r>
              <a:rPr lang="en-US" dirty="0" err="1"/>
              <a:t>Ricart-Agrawala’s</a:t>
            </a:r>
            <a:r>
              <a:rPr lang="en-US"/>
              <a:t> Algorithm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a typeface="ＭＳ Ｐゴシック" charset="0"/>
              </a:rPr>
              <a:t>Liveness</a:t>
            </a:r>
            <a:endParaRPr lang="en-US" dirty="0">
              <a:ea typeface="ＭＳ Ｐゴシック" charset="0"/>
            </a:endParaRPr>
          </a:p>
          <a:p>
            <a:pPr lvl="1"/>
            <a:r>
              <a:rPr lang="en-US" dirty="0">
                <a:ea typeface="ＭＳ Ｐゴシック" charset="0"/>
              </a:rPr>
              <a:t>Worst-case: wait for all other 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processes to send Reply</a:t>
            </a:r>
          </a:p>
          <a:p>
            <a:r>
              <a:rPr lang="en-US" dirty="0">
                <a:ea typeface="ＭＳ Ｐゴシック" charset="0"/>
              </a:rPr>
              <a:t>Ordering</a:t>
            </a:r>
          </a:p>
          <a:p>
            <a:pPr lvl="1"/>
            <a:r>
              <a:rPr lang="en-US" dirty="0">
                <a:ea typeface="ＭＳ Ｐゴシック" charset="0"/>
              </a:rPr>
              <a:t>Requests with lower </a:t>
            </a:r>
            <a:r>
              <a:rPr lang="en-US" dirty="0" err="1">
                <a:ea typeface="ＭＳ Ｐゴシック" charset="0"/>
              </a:rPr>
              <a:t>Lamport</a:t>
            </a:r>
            <a:r>
              <a:rPr lang="en-US" dirty="0">
                <a:ea typeface="ＭＳ Ｐゴシック" charset="0"/>
              </a:rPr>
              <a:t> timestamps are granted earlier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8384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Uses of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Distributed File systems</a:t>
            </a:r>
          </a:p>
          <a:p>
            <a:pPr lvl="1"/>
            <a:r>
              <a:rPr lang="en-US" dirty="0"/>
              <a:t>Locking of files and directories</a:t>
            </a:r>
          </a:p>
          <a:p>
            <a:r>
              <a:rPr lang="en-US" dirty="0">
                <a:solidFill>
                  <a:srgbClr val="660066"/>
                </a:solidFill>
              </a:rPr>
              <a:t>Accessing objects</a:t>
            </a:r>
            <a:r>
              <a:rPr lang="en-US" dirty="0"/>
              <a:t> in a safe and consistent way</a:t>
            </a:r>
          </a:p>
          <a:p>
            <a:pPr lvl="1"/>
            <a:r>
              <a:rPr lang="en-US" dirty="0"/>
              <a:t>Ensure at most one server has access to object at any point of time</a:t>
            </a:r>
          </a:p>
          <a:p>
            <a:r>
              <a:rPr lang="en-US" dirty="0">
                <a:solidFill>
                  <a:srgbClr val="008000"/>
                </a:solidFill>
              </a:rPr>
              <a:t>Server coordination</a:t>
            </a:r>
          </a:p>
          <a:p>
            <a:pPr lvl="1"/>
            <a:r>
              <a:rPr lang="en-US" dirty="0"/>
              <a:t>Work partitioned across servers</a:t>
            </a:r>
          </a:p>
          <a:p>
            <a:pPr lvl="1"/>
            <a:r>
              <a:rPr lang="en-US" dirty="0"/>
              <a:t>Servers coordinate using locks</a:t>
            </a:r>
          </a:p>
          <a:p>
            <a:r>
              <a:rPr lang="en-US" dirty="0">
                <a:solidFill>
                  <a:srgbClr val="0000FF"/>
                </a:solidFill>
              </a:rPr>
              <a:t>In industry</a:t>
            </a:r>
          </a:p>
          <a:p>
            <a:pPr lvl="1"/>
            <a:r>
              <a:rPr lang="en-US" dirty="0"/>
              <a:t>Chubby is Google’s locking service</a:t>
            </a:r>
          </a:p>
          <a:p>
            <a:pPr lvl="1"/>
            <a:r>
              <a:rPr lang="en-US" dirty="0"/>
              <a:t>Many cloud stacks use Apache Zookeeper for coordination among servers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3084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Performance: </a:t>
            </a:r>
            <a:r>
              <a:rPr lang="en-US" dirty="0" err="1"/>
              <a:t>Ricart-Agrawala’s</a:t>
            </a:r>
            <a:r>
              <a:rPr lang="en-US" dirty="0"/>
              <a:t> Algorithm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Bandwidth: 2*(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messages per enter() operation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unicasts for the multicast request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replies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messages if the underlying network supports multicast (1 multicast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replies)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messages per exit operation </a:t>
            </a:r>
          </a:p>
          <a:p>
            <a:pPr lvl="2">
              <a:buClr>
                <a:schemeClr val="tx1"/>
              </a:buClr>
              <a:buSzPct val="120000"/>
            </a:pPr>
            <a:r>
              <a:rPr lang="en-US" sz="2000" dirty="0">
                <a:ea typeface="ＭＳ Ｐゴシック" charset="0"/>
              </a:rPr>
              <a:t>1 multicast if the underlying network supports multicast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Client delay: one round-trip time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Synchronization delay: one message transmission time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016415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but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Compared to Ring-Based approach, in </a:t>
            </a:r>
            <a:r>
              <a:rPr lang="en-US" dirty="0" err="1"/>
              <a:t>Ricart-Agrawala</a:t>
            </a:r>
            <a:r>
              <a:rPr lang="en-US" dirty="0"/>
              <a:t> approach </a:t>
            </a:r>
          </a:p>
          <a:p>
            <a:pPr lvl="1"/>
            <a:r>
              <a:rPr lang="en-US" dirty="0"/>
              <a:t>Client/synchronization delay has now gone down to O(1)</a:t>
            </a:r>
          </a:p>
          <a:p>
            <a:pPr lvl="1"/>
            <a:r>
              <a:rPr lang="en-US" dirty="0"/>
              <a:t>But bandwidth has gone up to O(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r>
              <a:rPr lang="en-US" dirty="0"/>
              <a:t>Can we get </a:t>
            </a:r>
            <a:r>
              <a:rPr lang="en-US" i="1" dirty="0"/>
              <a:t>both</a:t>
            </a:r>
            <a:r>
              <a:rPr lang="en-US" dirty="0"/>
              <a:t> down?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59902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Maekawa’s</a:t>
            </a:r>
            <a:r>
              <a:rPr lang="en-US" dirty="0"/>
              <a:t> Algorithm: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ea typeface="ＭＳ Ｐゴシック" charset="0"/>
              </a:rPr>
              <a:t>Ricart-Agrawala</a:t>
            </a:r>
            <a:r>
              <a:rPr lang="en-US" sz="2400" dirty="0">
                <a:ea typeface="ＭＳ Ｐゴシック" charset="0"/>
              </a:rPr>
              <a:t> requires replies from </a:t>
            </a:r>
            <a:r>
              <a:rPr lang="en-US" sz="2400" i="1" dirty="0">
                <a:ea typeface="ＭＳ Ｐゴシック" charset="0"/>
              </a:rPr>
              <a:t>all</a:t>
            </a:r>
            <a:r>
              <a:rPr lang="en-US" sz="2400" dirty="0">
                <a:ea typeface="ＭＳ Ｐゴシック" charset="0"/>
              </a:rPr>
              <a:t> processes in group</a:t>
            </a:r>
          </a:p>
          <a:p>
            <a:r>
              <a:rPr lang="en-US" sz="2400" dirty="0">
                <a:ea typeface="ＭＳ Ｐゴシック" charset="0"/>
              </a:rPr>
              <a:t>Instead, get replies from only </a:t>
            </a:r>
            <a:r>
              <a:rPr lang="en-US" sz="2400" i="1" dirty="0">
                <a:ea typeface="ＭＳ Ｐゴシック" charset="0"/>
              </a:rPr>
              <a:t>some </a:t>
            </a:r>
            <a:r>
              <a:rPr lang="en-US" sz="2400" dirty="0">
                <a:ea typeface="ＭＳ Ｐゴシック" charset="0"/>
              </a:rPr>
              <a:t>processes in group</a:t>
            </a:r>
          </a:p>
          <a:p>
            <a:r>
              <a:rPr lang="en-US" sz="2400" dirty="0">
                <a:ea typeface="ＭＳ Ｐゴシック" charset="0"/>
              </a:rPr>
              <a:t>But ensure that only process one is given access to CS (Critical Section) at a time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61517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Maekawa’s</a:t>
            </a:r>
            <a:r>
              <a:rPr lang="en-US" dirty="0"/>
              <a:t> Voting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9" y="1849120"/>
            <a:ext cx="80526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P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is associated with a </a:t>
            </a:r>
            <a:r>
              <a:rPr lang="en-US" sz="2400" i="1" u="sng" dirty="0">
                <a:ea typeface="ＭＳ Ｐゴシック" charset="0"/>
              </a:rPr>
              <a:t>voting set</a:t>
            </a:r>
            <a:r>
              <a:rPr lang="en-US" sz="2400" dirty="0">
                <a:ea typeface="ＭＳ Ｐゴシック" charset="0"/>
              </a:rPr>
              <a:t> V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(of processes)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belongs to its own voting set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>
                <a:ea typeface="ＭＳ Ｐゴシック" charset="0"/>
              </a:rPr>
              <a:t>The intersection of any two voting sets must be non-empty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>
                <a:ea typeface="ＭＳ Ｐゴシック" charset="0"/>
              </a:rPr>
              <a:t>Same concept as </a:t>
            </a:r>
            <a:r>
              <a:rPr lang="en-US" sz="2400" i="1" dirty="0">
                <a:solidFill>
                  <a:srgbClr val="FF6600"/>
                </a:solidFill>
                <a:ea typeface="ＭＳ Ｐゴシック" charset="0"/>
              </a:rPr>
              <a:t>Quorums</a:t>
            </a:r>
            <a:r>
              <a:rPr lang="en-US" sz="2400" i="1" dirty="0">
                <a:ea typeface="ＭＳ Ｐゴシック" charset="0"/>
              </a:rPr>
              <a:t>!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voting set is of size </a:t>
            </a:r>
            <a:r>
              <a:rPr lang="en-US" sz="24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belongs to </a:t>
            </a:r>
            <a:r>
              <a:rPr lang="en-US" sz="2400" i="1" dirty="0">
                <a:ea typeface="ＭＳ Ｐゴシック" charset="0"/>
              </a:rPr>
              <a:t>M</a:t>
            </a:r>
            <a:r>
              <a:rPr lang="en-US" sz="24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Maekawa</a:t>
            </a:r>
            <a:r>
              <a:rPr lang="en-US" sz="2400" dirty="0">
                <a:ea typeface="ＭＳ Ｐゴシック" charset="0"/>
              </a:rPr>
              <a:t> showed that </a:t>
            </a:r>
            <a:r>
              <a:rPr lang="en-US" sz="2400" i="1" dirty="0">
                <a:ea typeface="ＭＳ Ｐゴシック" charset="0"/>
              </a:rPr>
              <a:t>K=M=</a:t>
            </a:r>
            <a:r>
              <a:rPr lang="en-US" sz="2400" dirty="0">
                <a:ea typeface="ＭＳ Ｐゴシック" charset="0"/>
                <a:sym typeface="Symbol" charset="0"/>
              </a:rPr>
              <a:t></a:t>
            </a:r>
            <a:r>
              <a:rPr lang="en-US" sz="2400" i="1" dirty="0">
                <a:ea typeface="ＭＳ Ｐゴシック" charset="0"/>
                <a:sym typeface="Symbol" charset="0"/>
              </a:rPr>
              <a:t>N</a:t>
            </a:r>
            <a:r>
              <a:rPr lang="en-US" sz="2400" dirty="0">
                <a:ea typeface="ＭＳ Ｐゴシック" charset="0"/>
                <a:sym typeface="Symbol" charset="0"/>
              </a:rPr>
              <a:t> works best</a:t>
            </a:r>
            <a:endParaRPr lang="en-US" sz="24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 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</a:rPr>
              <a:t>One way of doing this is to put N processes in a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by 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 matrix and for each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, its voting set V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= row containing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+ column containing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i.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Size of voting set = 2*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-1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269641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Voting Sets with N=4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58815" y="2438402"/>
            <a:ext cx="7418387" cy="3832027"/>
            <a:chOff x="658813" y="2438400"/>
            <a:chExt cx="7418387" cy="3832027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658813" y="2895600"/>
              <a:ext cx="5384252" cy="3374827"/>
              <a:chOff x="658813" y="1676400"/>
              <a:chExt cx="5384252" cy="3374827"/>
            </a:xfrm>
          </p:grpSpPr>
          <p:sp>
            <p:nvSpPr>
              <p:cNvPr id="5" name="Oval 11"/>
              <p:cNvSpPr>
                <a:spLocks noChangeArrowheads="1"/>
              </p:cNvSpPr>
              <p:nvPr/>
            </p:nvSpPr>
            <p:spPr bwMode="auto">
              <a:xfrm>
                <a:off x="3579813" y="26670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Oval 3"/>
              <p:cNvSpPr>
                <a:spLocks noChangeArrowheads="1"/>
              </p:cNvSpPr>
              <p:nvPr/>
            </p:nvSpPr>
            <p:spPr bwMode="auto">
              <a:xfrm>
                <a:off x="2290763" y="1703388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 b="1">
                  <a:solidFill>
                    <a:srgbClr val="0070C0"/>
                  </a:solidFill>
                </a:endParaRPr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2306638" y="2690813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6"/>
              <p:cNvSpPr txBox="1">
                <a:spLocks noChangeArrowheads="1"/>
              </p:cNvSpPr>
              <p:nvPr/>
            </p:nvSpPr>
            <p:spPr bwMode="auto">
              <a:xfrm>
                <a:off x="3541713" y="278130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p1</a:t>
                </a:r>
              </a:p>
            </p:txBody>
          </p:sp>
          <p:sp>
            <p:nvSpPr>
              <p:cNvPr id="10" name="TextBox 7"/>
              <p:cNvSpPr txBox="1">
                <a:spLocks noChangeArrowheads="1"/>
              </p:cNvSpPr>
              <p:nvPr/>
            </p:nvSpPr>
            <p:spPr bwMode="auto">
              <a:xfrm>
                <a:off x="4229100" y="276225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p2</a:t>
                </a:r>
              </a:p>
            </p:txBody>
          </p:sp>
          <p:sp>
            <p:nvSpPr>
              <p:cNvPr id="11" name="TextBox 8"/>
              <p:cNvSpPr txBox="1">
                <a:spLocks noChangeArrowheads="1"/>
              </p:cNvSpPr>
              <p:nvPr/>
            </p:nvSpPr>
            <p:spPr bwMode="auto">
              <a:xfrm>
                <a:off x="3535363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p3</a:t>
                </a:r>
              </a:p>
            </p:txBody>
          </p:sp>
          <p:sp>
            <p:nvSpPr>
              <p:cNvPr id="12" name="TextBox 10"/>
              <p:cNvSpPr txBox="1">
                <a:spLocks noChangeArrowheads="1"/>
              </p:cNvSpPr>
              <p:nvPr/>
            </p:nvSpPr>
            <p:spPr bwMode="auto">
              <a:xfrm>
                <a:off x="4211638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p4</a:t>
                </a:r>
              </a:p>
            </p:txBody>
          </p:sp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658813" y="1819275"/>
                <a:ext cx="177331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P</a:t>
                </a:r>
                <a:r>
                  <a:rPr lang="en-US" i="1" dirty="0"/>
                  <a:t>1</a:t>
                </a:r>
                <a:r>
                  <a:rPr lang="en-US" dirty="0"/>
                  <a:t>’s voting set = V</a:t>
                </a:r>
                <a:r>
                  <a:rPr lang="en-US" i="1" dirty="0"/>
                  <a:t>1</a:t>
                </a:r>
                <a:endParaRPr lang="en-US" dirty="0"/>
              </a:p>
            </p:txBody>
          </p:sp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5494338" y="1676400"/>
                <a:ext cx="43422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2</a:t>
                </a:r>
              </a:p>
            </p:txBody>
          </p:sp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1989138" y="4743450"/>
                <a:ext cx="41549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3</a:t>
                </a:r>
                <a:endParaRPr lang="en-US" dirty="0"/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638800" y="4724400"/>
                <a:ext cx="404265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4</a:t>
                </a:r>
                <a:endParaRPr lang="en-US" dirty="0"/>
              </a:p>
            </p:txBody>
          </p:sp>
        </p:grp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7162800" y="2590800"/>
              <a:ext cx="70346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70C0"/>
                  </a:solidFill>
                </a:rPr>
                <a:t>p1  p2</a:t>
              </a:r>
            </a:p>
            <a:p>
              <a:r>
                <a:rPr lang="en-US" b="1">
                  <a:solidFill>
                    <a:srgbClr val="0070C0"/>
                  </a:solidFill>
                </a:rPr>
                <a:t>p3  p4</a:t>
              </a:r>
            </a:p>
          </p:txBody>
        </p:sp>
        <p:cxnSp>
          <p:nvCxnSpPr>
            <p:cNvPr id="18" name="Straight Connector 18"/>
            <p:cNvCxnSpPr>
              <a:cxnSpLocks noChangeShapeType="1"/>
            </p:cNvCxnSpPr>
            <p:nvPr/>
          </p:nvCxnSpPr>
          <p:spPr bwMode="auto">
            <a:xfrm>
              <a:off x="7513638" y="2438400"/>
              <a:ext cx="0" cy="914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9" name="Straight Connector 19"/>
            <p:cNvCxnSpPr>
              <a:cxnSpLocks noChangeShapeType="1"/>
            </p:cNvCxnSpPr>
            <p:nvPr/>
          </p:nvCxnSpPr>
          <p:spPr bwMode="auto">
            <a:xfrm flipH="1">
              <a:off x="7010400" y="2830513"/>
              <a:ext cx="1066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2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091954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</a:t>
            </a:r>
            <a:r>
              <a:rPr lang="en-US" dirty="0"/>
              <a:t>: Key Differences From </a:t>
            </a:r>
            <a:r>
              <a:rPr lang="en-US" dirty="0" err="1"/>
              <a:t>Ricart-Agrawala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Each process requests permission from only its voting set members</a:t>
            </a:r>
          </a:p>
          <a:p>
            <a:pPr lvl="1"/>
            <a:r>
              <a:rPr lang="en-US" sz="2200" dirty="0"/>
              <a:t>Not from all</a:t>
            </a:r>
          </a:p>
          <a:p>
            <a:r>
              <a:rPr lang="en-US" sz="2200" dirty="0"/>
              <a:t>Each process (in a voting set) gives permission to at most one process at a time</a:t>
            </a:r>
          </a:p>
          <a:p>
            <a:pPr lvl="1"/>
            <a:r>
              <a:rPr lang="en-US" sz="2200" dirty="0"/>
              <a:t>Not to all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084234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Released</a:t>
            </a:r>
            <a:r>
              <a:rPr lang="en-US" sz="2200" dirty="0"/>
              <a:t>, voted = false</a:t>
            </a:r>
          </a:p>
          <a:p>
            <a:r>
              <a:rPr lang="en-US" sz="2200" dirty="0"/>
              <a:t>enter()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Wanted</a:t>
            </a:r>
          </a:p>
          <a:p>
            <a:pPr lvl="1"/>
            <a:r>
              <a:rPr lang="en-US" sz="2200" dirty="0"/>
              <a:t>Multicast </a:t>
            </a:r>
            <a:r>
              <a:rPr lang="en-US" sz="2200" dirty="0">
                <a:solidFill>
                  <a:srgbClr val="0000FF"/>
                </a:solidFill>
              </a:rPr>
              <a:t>Request</a:t>
            </a:r>
            <a:r>
              <a:rPr lang="en-US" sz="2200" dirty="0"/>
              <a:t> message to all processes in V</a:t>
            </a:r>
            <a:r>
              <a:rPr lang="en-US" sz="2200" i="1" dirty="0"/>
              <a:t>i</a:t>
            </a:r>
          </a:p>
          <a:p>
            <a:pPr lvl="1"/>
            <a:r>
              <a:rPr lang="en-US" sz="2200" dirty="0"/>
              <a:t>Wait for </a:t>
            </a:r>
            <a:r>
              <a:rPr lang="en-US" sz="2200" dirty="0">
                <a:solidFill>
                  <a:srgbClr val="0000FF"/>
                </a:solidFill>
              </a:rPr>
              <a:t>Reply (vote)</a:t>
            </a:r>
            <a:r>
              <a:rPr lang="en-US" sz="2200" dirty="0"/>
              <a:t> messages from all processes in V</a:t>
            </a:r>
            <a:r>
              <a:rPr lang="en-US" sz="2200" i="1" dirty="0"/>
              <a:t>i </a:t>
            </a:r>
            <a:r>
              <a:rPr lang="en-US" sz="2200" dirty="0"/>
              <a:t>(</a:t>
            </a:r>
            <a:r>
              <a:rPr lang="en-US" sz="2200"/>
              <a:t>including vote from </a:t>
            </a:r>
            <a:r>
              <a:rPr lang="en-US" sz="2200" dirty="0"/>
              <a:t>self)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Held</a:t>
            </a:r>
          </a:p>
          <a:p>
            <a:r>
              <a:rPr lang="en-US" sz="2200" dirty="0"/>
              <a:t>exit()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Released</a:t>
            </a:r>
          </a:p>
          <a:p>
            <a:pPr lvl="1"/>
            <a:r>
              <a:rPr lang="en-US" sz="2200" dirty="0"/>
              <a:t>Multicast </a:t>
            </a:r>
            <a:r>
              <a:rPr lang="en-US" sz="2200" dirty="0">
                <a:solidFill>
                  <a:srgbClr val="0000FF"/>
                </a:solidFill>
              </a:rPr>
              <a:t>Release </a:t>
            </a:r>
            <a:r>
              <a:rPr lang="en-US" sz="2200" dirty="0"/>
              <a:t>to all processes in V</a:t>
            </a:r>
            <a:r>
              <a:rPr lang="en-US" sz="2200" i="1" dirty="0"/>
              <a:t>i</a:t>
            </a:r>
            <a:endParaRPr lang="en-US" sz="2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637511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When P</a:t>
            </a:r>
            <a:r>
              <a:rPr lang="en-US" i="1" dirty="0"/>
              <a:t>i </a:t>
            </a:r>
            <a:r>
              <a:rPr lang="en-US" dirty="0"/>
              <a:t>receives a Request from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if </a:t>
            </a:r>
            <a:r>
              <a:rPr lang="en-US" dirty="0"/>
              <a:t>(state == </a:t>
            </a:r>
            <a:r>
              <a:rPr lang="en-US" u="sng" dirty="0">
                <a:solidFill>
                  <a:srgbClr val="953735"/>
                </a:solidFill>
              </a:rPr>
              <a:t>Held</a:t>
            </a:r>
            <a:r>
              <a:rPr lang="en-US" dirty="0">
                <a:solidFill>
                  <a:srgbClr val="953735"/>
                </a:solidFill>
              </a:rPr>
              <a:t> </a:t>
            </a:r>
            <a:r>
              <a:rPr lang="en-US" dirty="0"/>
              <a:t>OR voted = true)</a:t>
            </a:r>
          </a:p>
          <a:p>
            <a:pPr marL="0" indent="0">
              <a:buNone/>
            </a:pPr>
            <a:r>
              <a:rPr lang="en-US" dirty="0"/>
              <a:t>	queue Request</a:t>
            </a:r>
          </a:p>
          <a:p>
            <a:pPr marL="0" indent="0">
              <a:buNone/>
            </a:pPr>
            <a:r>
              <a:rPr lang="en-US" dirty="0"/>
              <a:t>else</a:t>
            </a:r>
          </a:p>
          <a:p>
            <a:pPr marL="0" indent="0">
              <a:buNone/>
            </a:pPr>
            <a:r>
              <a:rPr lang="en-US" dirty="0"/>
              <a:t>	send </a:t>
            </a:r>
            <a:r>
              <a:rPr lang="en-US" dirty="0">
                <a:solidFill>
                  <a:srgbClr val="0000FF"/>
                </a:solidFill>
              </a:rPr>
              <a:t>Reply</a:t>
            </a:r>
            <a:r>
              <a:rPr lang="en-US" dirty="0"/>
              <a:t> to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i="1" dirty="0"/>
              <a:t> </a:t>
            </a:r>
            <a:r>
              <a:rPr lang="en-US" dirty="0"/>
              <a:t>and set voted = true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P</a:t>
            </a:r>
            <a:r>
              <a:rPr lang="en-US" i="1" dirty="0"/>
              <a:t>i</a:t>
            </a:r>
            <a:r>
              <a:rPr lang="en-US" dirty="0"/>
              <a:t> receives a Release from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if</a:t>
            </a:r>
            <a:r>
              <a:rPr lang="en-US" dirty="0"/>
              <a:t> (queue empty)</a:t>
            </a:r>
          </a:p>
          <a:p>
            <a:pPr marL="0" indent="0">
              <a:buNone/>
            </a:pPr>
            <a:r>
              <a:rPr lang="en-US" dirty="0"/>
              <a:t>	voted = false</a:t>
            </a:r>
          </a:p>
          <a:p>
            <a:pPr marL="0" indent="0">
              <a:buNone/>
            </a:pPr>
            <a:r>
              <a:rPr lang="en-US" dirty="0"/>
              <a:t>else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dequeue</a:t>
            </a:r>
            <a:r>
              <a:rPr lang="en-US" dirty="0"/>
              <a:t> head of queue, say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dirty="0"/>
              <a:t>Send </a:t>
            </a:r>
            <a:r>
              <a:rPr lang="en-US" dirty="0">
                <a:solidFill>
                  <a:srgbClr val="0000FF"/>
                </a:solidFill>
              </a:rPr>
              <a:t>Reply </a:t>
            </a:r>
            <a:r>
              <a:rPr lang="en-US" i="1" dirty="0"/>
              <a:t>only</a:t>
            </a:r>
            <a:r>
              <a:rPr lang="en-US" dirty="0"/>
              <a:t> to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	voted = true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339895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process P</a:t>
            </a:r>
            <a:r>
              <a:rPr lang="en-US" i="1" dirty="0"/>
              <a:t>i </a:t>
            </a:r>
            <a:r>
              <a:rPr lang="en-US" dirty="0"/>
              <a:t>receives replies from all its voting set V</a:t>
            </a:r>
            <a:r>
              <a:rPr lang="en-US" i="1" dirty="0"/>
              <a:t>i </a:t>
            </a:r>
            <a:r>
              <a:rPr lang="en-US" dirty="0"/>
              <a:t>members, no other process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could have received replies from all its voting set members </a:t>
            </a:r>
            <a:r>
              <a:rPr lang="en-US" dirty="0" err="1"/>
              <a:t>V</a:t>
            </a:r>
            <a:r>
              <a:rPr lang="en-US" i="1" dirty="0" err="1"/>
              <a:t>j</a:t>
            </a:r>
            <a:endParaRPr lang="en-US" i="1" dirty="0"/>
          </a:p>
          <a:p>
            <a:pPr lvl="1"/>
            <a:r>
              <a:rPr lang="en-US" dirty="0"/>
              <a:t>V</a:t>
            </a:r>
            <a:r>
              <a:rPr lang="en-US" i="1" dirty="0"/>
              <a:t>i </a:t>
            </a:r>
            <a:r>
              <a:rPr lang="en-US" dirty="0"/>
              <a:t>and </a:t>
            </a:r>
            <a:r>
              <a:rPr lang="en-US" dirty="0" err="1"/>
              <a:t>V</a:t>
            </a:r>
            <a:r>
              <a:rPr lang="en-US" i="1" dirty="0" err="1"/>
              <a:t>j</a:t>
            </a:r>
            <a:r>
              <a:rPr lang="en-US" i="1" dirty="0"/>
              <a:t> </a:t>
            </a:r>
            <a:r>
              <a:rPr lang="en-US" dirty="0"/>
              <a:t>intersect in at least one process say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dirty="0"/>
          </a:p>
          <a:p>
            <a:pPr lvl="1"/>
            <a:r>
              <a:rPr lang="en-US" dirty="0"/>
              <a:t>But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r>
              <a:rPr lang="en-US" i="1" dirty="0"/>
              <a:t> </a:t>
            </a:r>
            <a:r>
              <a:rPr lang="en-US" dirty="0"/>
              <a:t>sends only one Reply (vote) at a time, so it could not have voted for both P</a:t>
            </a:r>
            <a:r>
              <a:rPr lang="en-US" i="1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endParaRPr lang="en-US" i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296574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A process needs to wait for at most (</a:t>
            </a:r>
            <a:r>
              <a:rPr lang="en-US" i="1" dirty="0"/>
              <a:t>N-1</a:t>
            </a:r>
            <a:r>
              <a:rPr lang="en-US" dirty="0"/>
              <a:t>) other processes to finish CS</a:t>
            </a:r>
          </a:p>
          <a:p>
            <a:r>
              <a:rPr lang="en-US" dirty="0"/>
              <a:t>But does not guarantee </a:t>
            </a:r>
            <a:r>
              <a:rPr lang="en-US" dirty="0" err="1"/>
              <a:t>liveness</a:t>
            </a:r>
            <a:endParaRPr lang="en-US" dirty="0"/>
          </a:p>
          <a:p>
            <a:r>
              <a:rPr lang="en-US" dirty="0"/>
              <a:t>Since can have a </a:t>
            </a:r>
            <a:r>
              <a:rPr lang="en-US" i="1" dirty="0"/>
              <a:t>deadlock</a:t>
            </a:r>
          </a:p>
          <a:p>
            <a:r>
              <a:rPr lang="en-US" dirty="0"/>
              <a:t>Example: all 4 processes need access</a:t>
            </a:r>
          </a:p>
          <a:p>
            <a:pPr lvl="1"/>
            <a:r>
              <a:rPr lang="en-US" dirty="0"/>
              <a:t>P1 is waiting for P3</a:t>
            </a:r>
          </a:p>
          <a:p>
            <a:pPr lvl="1"/>
            <a:r>
              <a:rPr lang="en-US" dirty="0"/>
              <a:t>P3 is waiting for P4</a:t>
            </a:r>
          </a:p>
          <a:p>
            <a:pPr lvl="1"/>
            <a:r>
              <a:rPr lang="en-US" dirty="0"/>
              <a:t>P4 is waiting for P2</a:t>
            </a:r>
          </a:p>
          <a:p>
            <a:pPr lvl="1"/>
            <a:r>
              <a:rPr lang="en-US" dirty="0"/>
              <a:t>P2 is waiting for P1</a:t>
            </a:r>
          </a:p>
          <a:p>
            <a:pPr lvl="1"/>
            <a:r>
              <a:rPr lang="en-US" dirty="0"/>
              <a:t>No progress in the system!</a:t>
            </a:r>
          </a:p>
          <a:p>
            <a:r>
              <a:rPr lang="en-US" dirty="0"/>
              <a:t>There are deadlock-free versions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99029" y="1882974"/>
            <a:ext cx="5384252" cy="3374827"/>
            <a:chOff x="658813" y="1676400"/>
            <a:chExt cx="5384252" cy="3374827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3579813" y="26670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2290763" y="1703388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 b="1">
                <a:solidFill>
                  <a:srgbClr val="0070C0"/>
                </a:solidFill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81400" y="16764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2306638" y="2690813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3541713" y="278130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p1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229100" y="276225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p2</a:t>
              </a: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3535363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p3</a:t>
              </a:r>
            </a:p>
          </p:txBody>
        </p:sp>
        <p:sp>
          <p:nvSpPr>
            <p:cNvPr id="12" name="TextBox 10"/>
            <p:cNvSpPr txBox="1">
              <a:spLocks noChangeArrowheads="1"/>
            </p:cNvSpPr>
            <p:nvPr/>
          </p:nvSpPr>
          <p:spPr bwMode="auto">
            <a:xfrm>
              <a:off x="4211638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p4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658813" y="1819275"/>
              <a:ext cx="177331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P</a:t>
              </a:r>
              <a:r>
                <a:rPr lang="en-US" i="1" dirty="0"/>
                <a:t>1</a:t>
              </a:r>
              <a:r>
                <a:rPr lang="en-US" dirty="0"/>
                <a:t>’s voting set = V</a:t>
              </a:r>
              <a:r>
                <a:rPr lang="en-US" i="1" dirty="0"/>
                <a:t>1</a:t>
              </a:r>
              <a:endParaRPr lang="en-US" dirty="0"/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5494338" y="1676400"/>
              <a:ext cx="4342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2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989138" y="4743450"/>
              <a:ext cx="4154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3</a:t>
              </a:r>
              <a:endParaRPr lang="en-US" dirty="0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5638800" y="4724400"/>
              <a:ext cx="4042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4</a:t>
              </a:r>
              <a:endParaRPr lang="en-US" dirty="0"/>
            </a:p>
          </p:txBody>
        </p:sp>
      </p:grp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7561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b="1" i="1" dirty="0">
                <a:solidFill>
                  <a:srgbClr val="037C03"/>
                </a:solidFill>
                <a:ea typeface="ＭＳ Ｐゴシック" charset="0"/>
              </a:rPr>
              <a:t>Critical Section</a:t>
            </a:r>
            <a:r>
              <a:rPr lang="en-US" i="1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Problem: Piece of code (at all processes) for which we need to ensure there is </a:t>
            </a:r>
            <a:r>
              <a:rPr lang="en-US" u="sng" dirty="0">
                <a:ea typeface="ＭＳ Ｐゴシック" charset="0"/>
              </a:rPr>
              <a:t>at most one process</a:t>
            </a:r>
            <a:r>
              <a:rPr lang="en-US" dirty="0">
                <a:ea typeface="ＭＳ Ｐゴシック" charset="0"/>
              </a:rPr>
              <a:t> executing it at any point of time.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Each process can call three functions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enter() </a:t>
            </a:r>
            <a:r>
              <a:rPr lang="en-US" dirty="0">
                <a:ea typeface="ＭＳ Ｐゴシック" charset="0"/>
              </a:rPr>
              <a:t>to enter the critical section (CS)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 err="1">
                <a:solidFill>
                  <a:schemeClr val="hlink"/>
                </a:solidFill>
                <a:ea typeface="ＭＳ Ｐゴシック" charset="0"/>
              </a:rPr>
              <a:t>AccessResource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()</a:t>
            </a:r>
            <a:r>
              <a:rPr lang="en-US" dirty="0">
                <a:ea typeface="ＭＳ Ｐゴシック" charset="0"/>
              </a:rPr>
              <a:t> to run the critical section code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exit() </a:t>
            </a:r>
            <a:r>
              <a:rPr lang="en-US" dirty="0">
                <a:ea typeface="ＭＳ Ｐゴシック" charset="0"/>
              </a:rPr>
              <a:t>to exit the critical section</a:t>
            </a:r>
            <a:r>
              <a:rPr lang="en-US" sz="2000" dirty="0">
                <a:ea typeface="ＭＳ Ｐゴシック" charset="0"/>
              </a:rPr>
              <a:t> </a:t>
            </a:r>
            <a:endParaRPr lang="en-US" dirty="0">
              <a:ea typeface="ＭＳ Ｐゴシック" charset="0"/>
            </a:endParaRPr>
          </a:p>
          <a:p>
            <a:pPr marL="81183" indent="0">
              <a:buClr>
                <a:srgbClr val="037C03"/>
              </a:buClr>
              <a:buSzPct val="120000"/>
              <a:buNone/>
            </a:pPr>
            <a:r>
              <a:rPr lang="en-US" sz="2000" dirty="0">
                <a:ea typeface="ＭＳ Ｐゴシック" charset="0"/>
              </a:rPr>
              <a:t> 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210485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sym typeface="Symbol" charset="0"/>
              </a:rPr>
              <a:t>Bandwidth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2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enter() 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exit()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Better than </a:t>
            </a:r>
            <a:r>
              <a:rPr lang="en-US" dirty="0" err="1">
                <a:ea typeface="ＭＳ Ｐゴシック" charset="0"/>
                <a:sym typeface="Symbol" charset="0"/>
              </a:rPr>
              <a:t>Ricart</a:t>
            </a:r>
            <a:r>
              <a:rPr lang="en-US" dirty="0"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ea typeface="ＭＳ Ｐゴシック" charset="0"/>
                <a:sym typeface="Symbol" charset="0"/>
              </a:rPr>
              <a:t>Agrawala</a:t>
            </a:r>
            <a:r>
              <a:rPr lang="ja-JP" altLang="en-US" dirty="0">
                <a:ea typeface="ＭＳ Ｐゴシック" charset="0"/>
                <a:sym typeface="Symbol" charset="0"/>
              </a:rPr>
              <a:t>’</a:t>
            </a:r>
            <a:r>
              <a:rPr lang="en-US" altLang="ja-JP" dirty="0">
                <a:ea typeface="ＭＳ Ｐゴシック" charset="0"/>
                <a:sym typeface="Symbol" charset="0"/>
              </a:rPr>
              <a:t>s (2*(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) and 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 messages)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 </a:t>
            </a:r>
            <a:r>
              <a:rPr lang="en-US" dirty="0">
                <a:ea typeface="ＭＳ Ｐゴシック" charset="0"/>
                <a:sym typeface="Symbol" charset="0"/>
              </a:rPr>
              <a:t>quite small. 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~ 1 million =&gt; </a:t>
            </a:r>
            <a:r>
              <a:rPr lang="en-US" i="1" dirty="0">
                <a:ea typeface="ＭＳ Ｐゴシック" charset="0"/>
                <a:sym typeface="Symbol" charset="0"/>
              </a:rPr>
              <a:t>N = </a:t>
            </a:r>
            <a:r>
              <a:rPr lang="en-US" dirty="0">
                <a:ea typeface="ＭＳ Ｐゴシック" charset="0"/>
                <a:sym typeface="Symbol" charset="0"/>
              </a:rPr>
              <a:t>1K</a:t>
            </a:r>
            <a:endParaRPr lang="en-US" altLang="ja-JP" dirty="0">
              <a:ea typeface="ＭＳ Ｐゴシック" charset="0"/>
              <a:sym typeface="Symbol" charset="0"/>
            </a:endParaRPr>
          </a:p>
          <a:p>
            <a:r>
              <a:rPr lang="en-US" dirty="0">
                <a:ea typeface="ＭＳ Ｐゴシック" charset="0"/>
                <a:sym typeface="Symbol" charset="0"/>
              </a:rPr>
              <a:t>Client delay: One round trip time</a:t>
            </a:r>
          </a:p>
          <a:p>
            <a:r>
              <a:rPr lang="en-US" dirty="0">
                <a:ea typeface="ＭＳ Ｐゴシック" charset="0"/>
                <a:sym typeface="Symbol" charset="0"/>
              </a:rPr>
              <a:t>Synchronization delay: 2 message transmission times</a:t>
            </a:r>
          </a:p>
          <a:p>
            <a:endParaRPr lang="en-US" dirty="0">
              <a:ea typeface="ＭＳ Ｐゴシック" charset="0"/>
              <a:sym typeface="Symbol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592255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696720"/>
            <a:ext cx="7033088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Each voting set is of size </a:t>
            </a:r>
            <a:r>
              <a:rPr lang="en-US" sz="18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Each process belongs to </a:t>
            </a:r>
            <a:r>
              <a:rPr lang="en-US" sz="1800" i="1" dirty="0">
                <a:ea typeface="ＭＳ Ｐゴシック" charset="0"/>
              </a:rPr>
              <a:t>M</a:t>
            </a:r>
            <a:r>
              <a:rPr lang="en-US" sz="18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Total number of voting set members (processes may be repeated) = </a:t>
            </a:r>
            <a:r>
              <a:rPr lang="en-US" sz="1800" i="1" dirty="0">
                <a:ea typeface="ＭＳ Ｐゴシック" charset="0"/>
              </a:rPr>
              <a:t>K*N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But since each process is in </a:t>
            </a:r>
            <a:r>
              <a:rPr lang="en-US" sz="1800" i="1" dirty="0">
                <a:ea typeface="ＭＳ Ｐゴシック" charset="0"/>
              </a:rPr>
              <a:t>M</a:t>
            </a:r>
            <a:r>
              <a:rPr lang="en-US" sz="1800" dirty="0">
                <a:ea typeface="ＭＳ Ｐゴシック" charset="0"/>
              </a:rPr>
              <a:t> voting sets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K*N/M = N</a:t>
            </a:r>
            <a:r>
              <a:rPr lang="en-US" sz="1800" dirty="0">
                <a:ea typeface="ＭＳ Ｐゴシック" charset="0"/>
              </a:rPr>
              <a:t> =&gt; </a:t>
            </a:r>
            <a:r>
              <a:rPr lang="en-US" sz="1800" i="1" dirty="0">
                <a:ea typeface="ＭＳ Ｐゴシック" charset="0"/>
              </a:rPr>
              <a:t>K = M   </a:t>
            </a:r>
            <a:r>
              <a:rPr lang="en-US" sz="1800" dirty="0">
                <a:ea typeface="ＭＳ Ｐゴシック" charset="0"/>
              </a:rPr>
              <a:t>(1)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Consider a process P</a:t>
            </a:r>
            <a:r>
              <a:rPr lang="en-US" sz="1800" i="1" dirty="0">
                <a:ea typeface="ＭＳ Ｐゴシック" charset="0"/>
              </a:rPr>
              <a:t>i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Total number of voting sets = members present in 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’s voting set and all their voting sets = </a:t>
            </a:r>
            <a:r>
              <a:rPr lang="en-US" sz="1800" i="1" dirty="0">
                <a:ea typeface="ＭＳ Ｐゴシック" charset="0"/>
              </a:rPr>
              <a:t>(M-1)*K + 1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All processes in group must </a:t>
            </a:r>
            <a:r>
              <a:rPr lang="en-US" sz="1800">
                <a:ea typeface="ＭＳ Ｐゴシック" charset="0"/>
              </a:rPr>
              <a:t>be in above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 minimize the overhead at each process (</a:t>
            </a:r>
            <a:r>
              <a:rPr lang="en-US" sz="1800" i="1" dirty="0">
                <a:ea typeface="ＭＳ Ｐゴシック" charset="0"/>
              </a:rPr>
              <a:t>K</a:t>
            </a:r>
            <a:r>
              <a:rPr lang="en-US" sz="1800" dirty="0">
                <a:ea typeface="ＭＳ Ｐゴシック" charset="0"/>
              </a:rPr>
              <a:t>), need each of the above members to be unique, i.e.,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N =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en-US" sz="1800" i="1" dirty="0">
                <a:ea typeface="ＭＳ Ｐゴシック" charset="0"/>
              </a:rPr>
              <a:t>(M-1)*K + 1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N =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en-US" sz="1800" i="1" dirty="0">
                <a:ea typeface="ＭＳ Ｐゴシック" charset="0"/>
              </a:rPr>
              <a:t>(K-1)*K + 1  </a:t>
            </a:r>
            <a:r>
              <a:rPr lang="en-US" sz="1800" dirty="0">
                <a:ea typeface="ＭＳ Ｐゴシック" charset="0"/>
              </a:rPr>
              <a:t>(due to (1))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K ~ </a:t>
            </a:r>
            <a:r>
              <a:rPr lang="en-US" sz="1800" dirty="0">
                <a:ea typeface="ＭＳ Ｐゴシック" charset="0"/>
                <a:sym typeface="Symbol" charset="0"/>
              </a:rPr>
              <a:t></a:t>
            </a:r>
            <a:r>
              <a:rPr lang="en-US" sz="1800" i="1" dirty="0">
                <a:ea typeface="ＭＳ Ｐゴシック" charset="0"/>
                <a:sym typeface="Symbol" charset="0"/>
              </a:rPr>
              <a:t>N</a:t>
            </a:r>
            <a:r>
              <a:rPr lang="en-US" sz="1800" dirty="0">
                <a:ea typeface="ＭＳ Ｐゴシック" charset="0"/>
                <a:sym typeface="Symbol" charset="0"/>
              </a:rPr>
              <a:t> </a:t>
            </a: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64446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fault-tolerant versions of the algorithms we’ve discussed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Maekawa</a:t>
            </a:r>
            <a:endParaRPr lang="en-US" dirty="0"/>
          </a:p>
          <a:p>
            <a:endParaRPr lang="en-US" dirty="0"/>
          </a:p>
          <a:p>
            <a:r>
              <a:rPr lang="en-US" dirty="0"/>
              <a:t>One other way to handle failures: Use </a:t>
            </a:r>
            <a:r>
              <a:rPr lang="en-US" dirty="0" err="1"/>
              <a:t>Paxos</a:t>
            </a:r>
            <a:r>
              <a:rPr lang="en-US" dirty="0"/>
              <a:t>-like approaches!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182778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Chubby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Google’s system for locking</a:t>
            </a:r>
          </a:p>
          <a:p>
            <a:r>
              <a:rPr lang="en-US" dirty="0"/>
              <a:t>Used underneath Google’s systems like </a:t>
            </a:r>
            <a:r>
              <a:rPr lang="en-US" dirty="0" err="1"/>
              <a:t>BigTable</a:t>
            </a:r>
            <a:r>
              <a:rPr lang="en-US" dirty="0"/>
              <a:t>, Megastore, etc.</a:t>
            </a:r>
          </a:p>
          <a:p>
            <a:r>
              <a:rPr lang="en-US" dirty="0"/>
              <a:t>Not open-sourced but published</a:t>
            </a:r>
          </a:p>
          <a:p>
            <a:r>
              <a:rPr lang="en-US" dirty="0"/>
              <a:t>Chubby provides </a:t>
            </a:r>
            <a:r>
              <a:rPr lang="en-US" i="1" dirty="0"/>
              <a:t>Advisory </a:t>
            </a:r>
            <a:r>
              <a:rPr lang="en-US" dirty="0"/>
              <a:t>locks only</a:t>
            </a:r>
          </a:p>
          <a:p>
            <a:pPr lvl="1"/>
            <a:r>
              <a:rPr lang="en-US" dirty="0"/>
              <a:t>Doesn’t guarantee mutual exclusion unless every client checks lock before accessing resource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2" y="5943600"/>
            <a:ext cx="87018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Reference: http://</a:t>
            </a:r>
            <a:r>
              <a:rPr lang="en-US" sz="2400" i="1" dirty="0" err="1">
                <a:latin typeface="Times New Roman"/>
                <a:cs typeface="Times New Roman"/>
              </a:rPr>
              <a:t>research.google.com</a:t>
            </a:r>
            <a:r>
              <a:rPr lang="en-US" sz="2400" i="1" dirty="0">
                <a:latin typeface="Times New Roman"/>
                <a:cs typeface="Times New Roman"/>
              </a:rPr>
              <a:t>/archive/</a:t>
            </a:r>
            <a:r>
              <a:rPr lang="en-US" sz="2400" i="1" dirty="0" err="1">
                <a:latin typeface="Times New Roman"/>
                <a:cs typeface="Times New Roman"/>
              </a:rPr>
              <a:t>chubby.html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916322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Chubby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Can use not only for locking but also writing small configuration files</a:t>
            </a:r>
          </a:p>
          <a:p>
            <a:r>
              <a:rPr lang="en-US" dirty="0"/>
              <a:t>Relies on </a:t>
            </a:r>
            <a:r>
              <a:rPr lang="en-US" dirty="0" err="1"/>
              <a:t>Paxos</a:t>
            </a:r>
            <a:r>
              <a:rPr lang="en-US" dirty="0"/>
              <a:t>-like (consensus) protocol</a:t>
            </a:r>
          </a:p>
          <a:p>
            <a:r>
              <a:rPr lang="en-US" dirty="0"/>
              <a:t>Group of servers with one elected as Master </a:t>
            </a:r>
          </a:p>
          <a:p>
            <a:pPr lvl="1"/>
            <a:r>
              <a:rPr lang="en-US" dirty="0"/>
              <a:t>All servers replicate same information</a:t>
            </a:r>
          </a:p>
          <a:p>
            <a:r>
              <a:rPr lang="en-US" dirty="0"/>
              <a:t>Clients send read requests to Master, which serves it locally</a:t>
            </a:r>
          </a:p>
          <a:p>
            <a:r>
              <a:rPr lang="en-US" dirty="0"/>
              <a:t>Clients send write requests to Master, which sends it to all servers, gets majority (quorum) among servers, and then responds to client</a:t>
            </a:r>
          </a:p>
          <a:p>
            <a:r>
              <a:rPr lang="en-US" dirty="0"/>
              <a:t>On master failure, run election protocol</a:t>
            </a:r>
          </a:p>
          <a:p>
            <a:r>
              <a:rPr lang="en-US" dirty="0"/>
              <a:t>On replica failure, just replace it and have it catch up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711283" y="2057400"/>
            <a:ext cx="2873121" cy="4495801"/>
            <a:chOff x="5715000" y="1981200"/>
            <a:chExt cx="2872422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1261577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1286818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10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1252562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104362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2" name="Straight Connector 11"/>
            <p:cNvCxnSpPr>
              <a:stCxn id="11" idx="1"/>
              <a:endCxn id="9" idx="3"/>
            </p:cNvCxnSpPr>
            <p:nvPr/>
          </p:nvCxnSpPr>
          <p:spPr>
            <a:xfrm flipH="1">
              <a:off x="7230418" y="5183833"/>
              <a:ext cx="313382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108838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Mutual exclusion important problem in cloud computing systems</a:t>
            </a:r>
          </a:p>
          <a:p>
            <a:r>
              <a:rPr lang="en-US" dirty="0"/>
              <a:t>Classical algorithms</a:t>
            </a:r>
          </a:p>
          <a:p>
            <a:pPr lvl="1"/>
            <a:r>
              <a:rPr lang="en-US" dirty="0"/>
              <a:t>Central</a:t>
            </a:r>
          </a:p>
          <a:p>
            <a:pPr lvl="1"/>
            <a:r>
              <a:rPr lang="en-US" dirty="0"/>
              <a:t>Ring-based</a:t>
            </a:r>
          </a:p>
          <a:p>
            <a:pPr lvl="1"/>
            <a:r>
              <a:rPr lang="en-US" dirty="0" err="1"/>
              <a:t>Ricart-Agrawala</a:t>
            </a:r>
            <a:endParaRPr lang="en-US" dirty="0"/>
          </a:p>
          <a:p>
            <a:pPr lvl="1"/>
            <a:r>
              <a:rPr lang="en-US" dirty="0" err="1"/>
              <a:t>Maekawa</a:t>
            </a:r>
            <a:endParaRPr lang="en-US" dirty="0"/>
          </a:p>
          <a:p>
            <a:r>
              <a:rPr lang="en-US" dirty="0"/>
              <a:t>Industry systems</a:t>
            </a:r>
          </a:p>
          <a:p>
            <a:pPr lvl="1"/>
            <a:r>
              <a:rPr lang="en-US" dirty="0"/>
              <a:t>Chubby: a coordination service</a:t>
            </a:r>
          </a:p>
          <a:p>
            <a:pPr lvl="1"/>
            <a:r>
              <a:rPr lang="en-US" dirty="0"/>
              <a:t>Similarly, Apache Zookeeper for coordination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585999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7" y="2140373"/>
            <a:ext cx="9576673" cy="4551680"/>
          </a:xfrm>
        </p:spPr>
        <p:txBody>
          <a:bodyPr>
            <a:normAutofit/>
          </a:bodyPr>
          <a:lstStyle/>
          <a:p>
            <a:r>
              <a:rPr lang="en-US" dirty="0"/>
              <a:t>HW3, MP3 out, due soon.</a:t>
            </a:r>
          </a:p>
          <a:p>
            <a:r>
              <a:rPr lang="en-US" dirty="0"/>
              <a:t>You should have started on both by now.</a:t>
            </a:r>
          </a:p>
          <a:p>
            <a:r>
              <a:rPr lang="en-US" dirty="0"/>
              <a:t>No lecture next Tuesday Oct 29 (we are ahead of our timeline)</a:t>
            </a:r>
          </a:p>
          <a:p>
            <a:pPr lvl="1"/>
            <a:r>
              <a:rPr lang="en-US" dirty="0"/>
              <a:t>Use the </a:t>
            </a:r>
            <a:r>
              <a:rPr lang="en-US"/>
              <a:t>extra time for HW3, MP3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400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enter(S);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exit(S);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enter(S);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exit(S);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506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Solve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Single OS:</a:t>
            </a:r>
            <a:endParaRPr lang="en-US" sz="2800" dirty="0">
              <a:ea typeface="ＭＳ Ｐゴシック" charset="0"/>
            </a:endParaRP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If all processes are running in one OS on a machine (or VM), then </a:t>
            </a: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Semaphores, </a:t>
            </a:r>
            <a:r>
              <a:rPr lang="en-US" sz="2400" dirty="0" err="1">
                <a:ea typeface="ＭＳ Ｐゴシック" charset="0"/>
              </a:rPr>
              <a:t>mutexes</a:t>
            </a:r>
            <a:r>
              <a:rPr lang="en-US" sz="2400" dirty="0">
                <a:ea typeface="ＭＳ Ｐゴシック" charset="0"/>
              </a:rPr>
              <a:t>, condition variables, monitors, etc.</a:t>
            </a:r>
          </a:p>
          <a:p>
            <a:pPr>
              <a:buFont typeface="Arial"/>
              <a:buChar char="•"/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2665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Solve Mutual Exclusion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</a:rPr>
              <a:t>Distributed system: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</a:rPr>
              <a:t>Processes communicating by passing messages</a:t>
            </a:r>
          </a:p>
          <a:p>
            <a:pPr marL="0" indent="0">
              <a:buClr>
                <a:schemeClr val="hlink"/>
              </a:buClr>
              <a:buSzPct val="120000"/>
              <a:buNone/>
            </a:pPr>
            <a:r>
              <a:rPr lang="en-US" sz="2800" dirty="0">
                <a:ea typeface="ＭＳ Ｐゴシック" charset="0"/>
              </a:rPr>
              <a:t>Need to guarantee 3 properties: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Safety </a:t>
            </a:r>
            <a:r>
              <a:rPr lang="en-US" dirty="0">
                <a:ea typeface="ＭＳ Ｐゴシック" charset="0"/>
              </a:rPr>
              <a:t>(essential)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>
                <a:ea typeface="ＭＳ Ｐゴシック" charset="0"/>
              </a:rPr>
              <a:t> At most one process executes in CS (Critical Section) at any time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 err="1">
                <a:solidFill>
                  <a:schemeClr val="hlink"/>
                </a:solidFill>
                <a:ea typeface="ＭＳ Ｐゴシック" charset="0"/>
              </a:rPr>
              <a:t>Liveness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(essential)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>
                <a:ea typeface="ＭＳ Ｐゴシック" charset="0"/>
              </a:rPr>
              <a:t> Every request for a CS is granted eventually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Ordering</a:t>
            </a:r>
            <a:r>
              <a:rPr lang="en-US" dirty="0">
                <a:ea typeface="ＭＳ Ｐゴシック" charset="0"/>
              </a:rPr>
              <a:t> (desirable) – Requests are granted in the order they were made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87269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Sharing an OS: Semaphores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2"/>
            <a:ext cx="7033088" cy="49462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Semaphore == an integer that can only be accessed via two special functions</a:t>
            </a:r>
          </a:p>
          <a:p>
            <a:pPr>
              <a:lnSpc>
                <a:spcPct val="120000"/>
              </a:lnSpc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Semaphore S=1; // Max number of allowed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accessors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r>
              <a:rPr lang="en-US" b="1" dirty="0">
                <a:ea typeface="ＭＳ Ｐゴシック" charset="0"/>
              </a:rPr>
              <a:t>wait(S)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P(S) </a:t>
            </a:r>
            <a:r>
              <a:rPr lang="en-US" dirty="0">
                <a:ea typeface="ＭＳ Ｐゴシック" charset="0"/>
              </a:rPr>
              <a:t>or </a:t>
            </a:r>
            <a:r>
              <a:rPr lang="en-US" b="1" dirty="0">
                <a:ea typeface="ＭＳ Ｐゴシック" charset="0"/>
              </a:rPr>
              <a:t>down(S)</a:t>
            </a:r>
            <a:r>
              <a:rPr lang="en-US" dirty="0">
                <a:ea typeface="ＭＳ Ｐゴシック" charset="0"/>
              </a:rPr>
              <a:t>): </a:t>
            </a: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endParaRPr lang="en-US" dirty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while(1) { // each execution of the while loop is </a:t>
            </a:r>
            <a:r>
              <a:rPr lang="en-US" sz="2300" u="sng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if (S &gt; 0) {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S--;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break;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           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buFontTx/>
              <a:buNone/>
              <a:defRPr/>
            </a:pPr>
            <a:r>
              <a:rPr lang="en-US" dirty="0">
                <a:ea typeface="ＭＳ Ｐゴシック" charset="0"/>
              </a:rPr>
              <a:t>Each while loop execution and S++ are each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atomic </a:t>
            </a:r>
            <a:r>
              <a:rPr lang="en-US" dirty="0">
                <a:ea typeface="ＭＳ Ｐゴシック" charset="0"/>
              </a:rPr>
              <a:t>operations – supported via hardware instructions such as compare-and-swap, test-and-set, etc.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en-US" dirty="0">
                <a:ea typeface="ＭＳ Ｐゴシック" charset="0"/>
              </a:rPr>
              <a:t>2. </a:t>
            </a:r>
            <a:r>
              <a:rPr lang="en-US" b="1" dirty="0">
                <a:ea typeface="ＭＳ Ｐゴシック" charset="0"/>
              </a:rPr>
              <a:t>signal(S)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V(S)</a:t>
            </a:r>
            <a:r>
              <a:rPr lang="en-US" dirty="0">
                <a:ea typeface="ＭＳ Ｐゴシック" charset="0"/>
              </a:rPr>
              <a:t> or </a:t>
            </a:r>
            <a:r>
              <a:rPr lang="en-US" b="1" dirty="0">
                <a:ea typeface="ＭＳ Ｐゴシック" charset="0"/>
              </a:rPr>
              <a:t>up(s)</a:t>
            </a:r>
            <a:r>
              <a:rPr lang="en-US" dirty="0">
                <a:ea typeface="ＭＳ Ｐゴシック" charset="0"/>
              </a:rPr>
              <a:t>): 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dirty="0">
                <a:ea typeface="ＭＳ Ｐゴシック" charset="0"/>
              </a:rPr>
              <a:t>	</a:t>
            </a:r>
            <a:r>
              <a:rPr lang="en-US" dirty="0">
                <a:latin typeface="Arial"/>
                <a:ea typeface="ＭＳ Ｐゴシック" charset="0"/>
                <a:cs typeface="Arial"/>
              </a:rPr>
              <a:t>	</a:t>
            </a:r>
            <a:r>
              <a:rPr lang="en-US" sz="2300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S++; // </a:t>
            </a:r>
            <a:r>
              <a:rPr lang="en-US" sz="2300" u="sng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defRPr/>
            </a:pPr>
            <a:endParaRPr lang="en-US" dirty="0">
              <a:ea typeface="ＭＳ Ｐゴシック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43683" y="3962402"/>
            <a:ext cx="713457" cy="2357241"/>
            <a:chOff x="243681" y="4495800"/>
            <a:chExt cx="713457" cy="2357240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243681" y="4495800"/>
              <a:ext cx="71345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enter()</a:t>
              </a: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97656" y="6545263"/>
              <a:ext cx="58362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/>
                <a:t>exit()</a:t>
              </a:r>
            </a:p>
          </p:txBody>
        </p:sp>
      </p:grp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92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3160</Words>
  <Application>Microsoft Macintosh PowerPoint</Application>
  <PresentationFormat>Custom</PresentationFormat>
  <Paragraphs>667</Paragraphs>
  <Slides>56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5" baseType="lpstr">
      <vt:lpstr>Akzidenz-Grotesk BQ</vt:lpstr>
      <vt:lpstr>Akzidenz-Grotesk Extended BQ</vt:lpstr>
      <vt:lpstr>Arial</vt:lpstr>
      <vt:lpstr>Calibri</vt:lpstr>
      <vt:lpstr>Helvetica</vt:lpstr>
      <vt:lpstr>Times New Roman</vt:lpstr>
      <vt:lpstr>Whitney-BlackSC</vt:lpstr>
      <vt:lpstr>Wingdings</vt:lpstr>
      <vt:lpstr>HPP-template</vt:lpstr>
      <vt:lpstr>PowerPoint Presentation</vt:lpstr>
      <vt:lpstr>Why Mutual Exclusion?</vt:lpstr>
      <vt:lpstr>Why Mutual Exclusion?</vt:lpstr>
      <vt:lpstr>More Uses of Mutual Exclusion</vt:lpstr>
      <vt:lpstr>Problem Statement for Mutual Exclusion</vt:lpstr>
      <vt:lpstr>Our Bank Example</vt:lpstr>
      <vt:lpstr>Approaches to Solve Mutual Exclusion</vt:lpstr>
      <vt:lpstr>Approaches to Solve Mutual Exclusion (2)</vt:lpstr>
      <vt:lpstr>Processes Sharing an OS: Semaphores</vt:lpstr>
      <vt:lpstr>Our Bank Example Using Semaphores</vt:lpstr>
      <vt:lpstr>Next</vt:lpstr>
      <vt:lpstr>System Model</vt:lpstr>
      <vt:lpstr>Central Solution</vt:lpstr>
      <vt:lpstr>Central Solution</vt:lpstr>
      <vt:lpstr>Analysis of Central Algorithm</vt:lpstr>
      <vt:lpstr>Analyzing Performance</vt:lpstr>
      <vt:lpstr>Analysis of Central Algorithm</vt:lpstr>
      <vt:lpstr>But…</vt:lpstr>
      <vt:lpstr>Ring-based Mutual Exclusion</vt:lpstr>
      <vt:lpstr>Ring-based Mutual Exclusion</vt:lpstr>
      <vt:lpstr>Ring-based Mutual Exclusion</vt:lpstr>
      <vt:lpstr>Ring-based Mutual Exclusion</vt:lpstr>
      <vt:lpstr>Analysis of Ring-based Mutual Exclusion</vt:lpstr>
      <vt:lpstr>Analysis of Ring-Based Mutual Exclusion (2)</vt:lpstr>
      <vt:lpstr>Next</vt:lpstr>
      <vt:lpstr>System Model</vt:lpstr>
      <vt:lpstr>Ricart-Agrawala’s Algorithm</vt:lpstr>
      <vt:lpstr>Key Idea: Ricart-Agrawala Algorithm</vt:lpstr>
      <vt:lpstr>Messages in RA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Analysis: Ricart-Agrawala’s Algorithm</vt:lpstr>
      <vt:lpstr>Analysis: Ricart-Agrawala’s Algorithm (2)</vt:lpstr>
      <vt:lpstr>Performance: Ricart-Agrawala’s Algorithm </vt:lpstr>
      <vt:lpstr>Ok, but …</vt:lpstr>
      <vt:lpstr>Maekawa’s Algorithm: Key Idea</vt:lpstr>
      <vt:lpstr>Maekawa’s Voting Sets</vt:lpstr>
      <vt:lpstr>Example: Voting Sets with N=4</vt:lpstr>
      <vt:lpstr>Maekawa: Key Differences From Ricart-Agrawala</vt:lpstr>
      <vt:lpstr>Actions</vt:lpstr>
      <vt:lpstr>Actions (2)</vt:lpstr>
      <vt:lpstr>Safety</vt:lpstr>
      <vt:lpstr>Liveness</vt:lpstr>
      <vt:lpstr>Performance</vt:lpstr>
      <vt:lpstr>Why N ? </vt:lpstr>
      <vt:lpstr>Failures?</vt:lpstr>
      <vt:lpstr>Chubby</vt:lpstr>
      <vt:lpstr>Chubby (2)</vt:lpstr>
      <vt:lpstr>Summary</vt:lpstr>
      <vt:lpstr>Announcements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Gupta, Indranil</cp:lastModifiedBy>
  <cp:revision>364</cp:revision>
  <dcterms:created xsi:type="dcterms:W3CDTF">2012-12-19T21:49:48Z</dcterms:created>
  <dcterms:modified xsi:type="dcterms:W3CDTF">2019-10-20T20:58:16Z</dcterms:modified>
</cp:coreProperties>
</file>