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handoutMasterIdLst>
    <p:handoutMasterId r:id="rId56"/>
  </p:handoutMasterIdLst>
  <p:sldIdLst>
    <p:sldId id="354" r:id="rId2"/>
    <p:sldId id="280" r:id="rId3"/>
    <p:sldId id="283" r:id="rId4"/>
    <p:sldId id="284" r:id="rId5"/>
    <p:sldId id="285" r:id="rId6"/>
    <p:sldId id="286" r:id="rId7"/>
    <p:sldId id="287" r:id="rId8"/>
    <p:sldId id="290" r:id="rId9"/>
    <p:sldId id="340" r:id="rId10"/>
    <p:sldId id="292" r:id="rId11"/>
    <p:sldId id="353" r:id="rId12"/>
    <p:sldId id="293" r:id="rId13"/>
    <p:sldId id="341" r:id="rId14"/>
    <p:sldId id="342" r:id="rId15"/>
    <p:sldId id="343" r:id="rId16"/>
    <p:sldId id="344" r:id="rId17"/>
    <p:sldId id="345" r:id="rId18"/>
    <p:sldId id="346" r:id="rId19"/>
    <p:sldId id="347" r:id="rId20"/>
    <p:sldId id="348" r:id="rId21"/>
    <p:sldId id="349" r:id="rId22"/>
    <p:sldId id="350" r:id="rId23"/>
    <p:sldId id="304" r:id="rId24"/>
    <p:sldId id="351" r:id="rId25"/>
    <p:sldId id="306" r:id="rId26"/>
    <p:sldId id="307" r:id="rId27"/>
    <p:sldId id="308" r:id="rId28"/>
    <p:sldId id="309" r:id="rId29"/>
    <p:sldId id="310" r:id="rId30"/>
    <p:sldId id="311" r:id="rId31"/>
    <p:sldId id="312" r:id="rId32"/>
    <p:sldId id="327" r:id="rId33"/>
    <p:sldId id="352" r:id="rId34"/>
    <p:sldId id="355" r:id="rId35"/>
    <p:sldId id="356" r:id="rId36"/>
    <p:sldId id="357" r:id="rId37"/>
    <p:sldId id="358" r:id="rId38"/>
    <p:sldId id="359" r:id="rId39"/>
    <p:sldId id="360" r:id="rId40"/>
    <p:sldId id="361" r:id="rId41"/>
    <p:sldId id="362" r:id="rId42"/>
    <p:sldId id="336" r:id="rId43"/>
    <p:sldId id="337" r:id="rId44"/>
    <p:sldId id="338" r:id="rId45"/>
    <p:sldId id="363" r:id="rId46"/>
    <p:sldId id="364" r:id="rId47"/>
    <p:sldId id="365" r:id="rId48"/>
    <p:sldId id="366" r:id="rId49"/>
    <p:sldId id="367" r:id="rId50"/>
    <p:sldId id="368" r:id="rId51"/>
    <p:sldId id="369" r:id="rId52"/>
    <p:sldId id="339" r:id="rId53"/>
    <p:sldId id="370" r:id="rId54"/>
  </p:sldIdLst>
  <p:sldSz cx="12984163" cy="7315200"/>
  <p:notesSz cx="6858000" cy="9144000"/>
  <p:defaultTextStyle>
    <a:defPPr>
      <a:defRPr lang="en-US"/>
    </a:defPPr>
    <a:lvl1pPr marL="0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49463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298925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48389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597852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47315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896777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46240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195704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409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80" autoAdjust="0"/>
    <p:restoredTop sz="94663"/>
  </p:normalViewPr>
  <p:slideViewPr>
    <p:cSldViewPr>
      <p:cViewPr varScale="1">
        <p:scale>
          <a:sx n="110" d="100"/>
          <a:sy n="110" d="100"/>
        </p:scale>
        <p:origin x="744" y="168"/>
      </p:cViewPr>
      <p:guideLst>
        <p:guide orient="horz" pos="2304"/>
        <p:guide pos="409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9367D-0B3C-C24B-AF24-E9801154BD9C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AAA79C-8981-8B42-A6A5-A17EDF7FD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83374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1F443E-0F79-A241-AF3A-49CA404541F0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5763" y="685800"/>
            <a:ext cx="60864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C5403-D6CF-9147-BC21-EBC85D004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4482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9463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98925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48389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97852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47315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96777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46240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95704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7350" y="685800"/>
            <a:ext cx="6084888" cy="3429000"/>
          </a:xfrm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3845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8261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A8585A4D-0C14-B348-9C44-9B98492A5A18}" type="slidenum">
              <a:rPr lang="en-US" sz="1200"/>
              <a:pPr eaLnBrk="1" hangingPunct="1"/>
              <a:t>12</a:t>
            </a:fld>
            <a:endParaRPr lang="en-US" sz="12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5763" y="685800"/>
            <a:ext cx="6086475" cy="3429000"/>
          </a:xfrm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589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5121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118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428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3435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463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500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99801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802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99188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42967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8555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4380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7254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53089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26737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30DD8A93-488B-B541-B50C-E79F8F04279E}" type="slidenum">
              <a:rPr lang="en-US" sz="1200"/>
              <a:pPr eaLnBrk="1" hangingPunct="1"/>
              <a:t>28</a:t>
            </a:fld>
            <a:endParaRPr lang="en-US" sz="1200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5763" y="685800"/>
            <a:ext cx="6086475" cy="3429000"/>
          </a:xfrm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128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4895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30170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10349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27017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78833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02727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7075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53488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36131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01939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77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12413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25010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85939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89137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72000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70097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39822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3807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16148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36445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682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89965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69976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07211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1248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667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206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4881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488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2503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1-backgrou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0"/>
            <a:ext cx="12984163" cy="731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09" y="292953"/>
            <a:ext cx="11902149" cy="1197185"/>
          </a:xfrm>
        </p:spPr>
        <p:txBody>
          <a:bodyPr>
            <a:normAutofit/>
          </a:bodyPr>
          <a:lstStyle>
            <a:lvl1pPr algn="l">
              <a:defRPr sz="4000" b="0" i="0">
                <a:solidFill>
                  <a:schemeClr val="bg1"/>
                </a:solidFill>
                <a:latin typeface="Whitney-BlackSC"/>
                <a:cs typeface="Whitney-BlackS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2140373"/>
            <a:ext cx="7033088" cy="4551680"/>
          </a:xfrm>
        </p:spPr>
        <p:txBody>
          <a:bodyPr>
            <a:normAutofit/>
          </a:bodyPr>
          <a:lstStyle>
            <a:lvl1pPr>
              <a:defRPr sz="2600">
                <a:latin typeface="Times New Roman"/>
                <a:cs typeface="Times New Roman"/>
              </a:defRPr>
            </a:lvl1pPr>
            <a:lvl2pPr marL="1055377" indent="-405914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2pPr>
            <a:lvl3pPr>
              <a:defRPr sz="2600">
                <a:latin typeface="Times New Roman"/>
                <a:cs typeface="Times New Roman"/>
              </a:defRPr>
            </a:lvl3pPr>
            <a:lvl4pPr marL="2273121" indent="-324731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4pPr>
            <a:lvl5pPr marL="2922583" indent="-324731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12207083" y="6629400"/>
            <a:ext cx="700881" cy="594686"/>
          </a:xfrm>
          <a:prstGeom prst="rect">
            <a:avLst/>
          </a:prstGeom>
          <a:solidFill>
            <a:srgbClr val="EFEF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419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814" y="2272455"/>
            <a:ext cx="11036539" cy="15680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7625" y="4145280"/>
            <a:ext cx="9088914" cy="1869440"/>
          </a:xfrm>
        </p:spPr>
        <p:txBody>
          <a:bodyPr/>
          <a:lstStyle>
            <a:lvl1pPr marL="0" indent="0" algn="ctr">
              <a:buNone/>
              <a:defRPr/>
            </a:lvl1pPr>
            <a:lvl2pPr marL="649544" indent="0" algn="ctr">
              <a:buNone/>
              <a:defRPr/>
            </a:lvl2pPr>
            <a:lvl3pPr marL="1299088" indent="0" algn="ctr">
              <a:buNone/>
              <a:defRPr/>
            </a:lvl3pPr>
            <a:lvl4pPr marL="1948632" indent="0" algn="ctr">
              <a:buNone/>
              <a:defRPr/>
            </a:lvl4pPr>
            <a:lvl5pPr marL="2598176" indent="0" algn="ctr">
              <a:buNone/>
              <a:defRPr/>
            </a:lvl5pPr>
            <a:lvl6pPr marL="3247720" indent="0" algn="ctr">
              <a:buNone/>
              <a:defRPr/>
            </a:lvl6pPr>
            <a:lvl7pPr marL="3897264" indent="0" algn="ctr">
              <a:buNone/>
              <a:defRPr/>
            </a:lvl7pPr>
            <a:lvl8pPr marL="4546808" indent="0" algn="ctr">
              <a:buNone/>
              <a:defRPr/>
            </a:lvl8pPr>
            <a:lvl9pPr marL="5196352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1BEBC-633C-FF42-B9F8-085A82D64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88720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05317" y="6664960"/>
            <a:ext cx="2705034" cy="48768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27731A-9089-5D42-9290-952E645E96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631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9210" y="292948"/>
            <a:ext cx="11685747" cy="1219200"/>
          </a:xfrm>
          <a:prstGeom prst="rect">
            <a:avLst/>
          </a:prstGeom>
        </p:spPr>
        <p:txBody>
          <a:bodyPr vert="horz" lIns="129892" tIns="64947" rIns="129892" bIns="64947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210" y="1706882"/>
            <a:ext cx="11685747" cy="4827694"/>
          </a:xfrm>
          <a:prstGeom prst="rect">
            <a:avLst/>
          </a:prstGeom>
        </p:spPr>
        <p:txBody>
          <a:bodyPr vert="horz" lIns="129892" tIns="64947" rIns="129892" bIns="64947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9208" y="6780110"/>
            <a:ext cx="3029638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36256" y="6780110"/>
            <a:ext cx="4111652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39281" y="6781800"/>
            <a:ext cx="3029638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88952-07DD-45F2-92DF-2D7C6E70F14E}" type="slidenum">
              <a:rPr lang="en-US" smtClean="0"/>
              <a:t>‹#›</a:t>
            </a:fld>
            <a:r>
              <a:rPr lang="en-US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912420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ftr="0" dt="0"/>
  <p:txStyles>
    <p:titleStyle>
      <a:lvl1pPr algn="ctr" defTabSz="1298925" rtl="0" eaLnBrk="1" latinLnBrk="0" hangingPunct="1">
        <a:spcBef>
          <a:spcPct val="0"/>
        </a:spcBef>
        <a:buNone/>
        <a:defRPr sz="6300" kern="1200">
          <a:solidFill>
            <a:schemeClr val="bg1"/>
          </a:solidFill>
          <a:latin typeface="Whitney-BlackSC"/>
          <a:ea typeface="+mj-ea"/>
          <a:cs typeface="+mj-cs"/>
        </a:defRPr>
      </a:lvl1pPr>
    </p:titleStyle>
    <p:bodyStyle>
      <a:lvl1pPr marL="487097" indent="-487097" algn="l" defTabSz="1298925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Arial"/>
          <a:ea typeface="+mn-ea"/>
          <a:cs typeface="+mn-cs"/>
        </a:defRPr>
      </a:lvl1pPr>
      <a:lvl2pPr marL="1055377" indent="-405914" algn="l" defTabSz="1298925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Arial"/>
          <a:ea typeface="+mn-ea"/>
          <a:cs typeface="+mn-cs"/>
        </a:defRPr>
      </a:lvl2pPr>
      <a:lvl3pPr marL="1623658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Arial"/>
          <a:ea typeface="+mn-ea"/>
          <a:cs typeface="+mn-cs"/>
        </a:defRPr>
      </a:lvl3pPr>
      <a:lvl4pPr marL="2273121" indent="-324731" algn="l" defTabSz="1298925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/>
          <a:ea typeface="+mn-ea"/>
          <a:cs typeface="+mn-cs"/>
        </a:defRPr>
      </a:lvl4pPr>
      <a:lvl5pPr marL="2922583" indent="-324731" algn="l" defTabSz="1298925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Arial"/>
          <a:ea typeface="+mn-ea"/>
          <a:cs typeface="+mn-cs"/>
        </a:defRPr>
      </a:lvl5pPr>
      <a:lvl6pPr marL="3572046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21509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70974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20435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9463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98925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48389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597852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47315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96777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46240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195704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2"/>
          <p:cNvSpPr>
            <a:spLocks noChangeArrowheads="1"/>
          </p:cNvSpPr>
          <p:nvPr/>
        </p:nvSpPr>
        <p:spPr bwMode="auto">
          <a:xfrm>
            <a:off x="865612" y="2465493"/>
            <a:ext cx="11036539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969" tIns="63484" rIns="126969" bIns="63484" anchor="ctr"/>
          <a:lstStyle/>
          <a:p>
            <a:pPr algn="ctr"/>
            <a:r>
              <a:rPr lang="en-US" sz="6100" dirty="0">
                <a:solidFill>
                  <a:schemeClr val="tx2"/>
                </a:solidFill>
              </a:rPr>
              <a:t>CS 425 / ECE 428 </a:t>
            </a:r>
          </a:p>
          <a:p>
            <a:pPr algn="ctr"/>
            <a:r>
              <a:rPr lang="en-US" sz="6100" dirty="0">
                <a:solidFill>
                  <a:schemeClr val="tx2"/>
                </a:solidFill>
              </a:rPr>
              <a:t>Distributed Systems</a:t>
            </a:r>
          </a:p>
          <a:p>
            <a:pPr algn="ctr"/>
            <a:r>
              <a:rPr lang="en-US" sz="6100" dirty="0">
                <a:solidFill>
                  <a:schemeClr val="tx2"/>
                </a:solidFill>
              </a:rPr>
              <a:t>Fall 2019</a:t>
            </a:r>
          </a:p>
        </p:txBody>
      </p:sp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1947625" y="4822613"/>
            <a:ext cx="9088914" cy="1869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969" tIns="63484" rIns="126969" bIns="63484"/>
          <a:lstStyle/>
          <a:p>
            <a:pPr algn="ctr">
              <a:spcBef>
                <a:spcPct val="20000"/>
              </a:spcBef>
            </a:pPr>
            <a:r>
              <a:rPr lang="en-US" sz="3900" dirty="0"/>
              <a:t>Indranil Gupta (Indy)</a:t>
            </a:r>
          </a:p>
          <a:p>
            <a:pPr algn="ctr">
              <a:spcBef>
                <a:spcPct val="20000"/>
              </a:spcBef>
            </a:pPr>
            <a:r>
              <a:rPr lang="en-US" sz="3900" i="1"/>
              <a:t>Lecture </a:t>
            </a:r>
            <a:r>
              <a:rPr lang="en-US" sz="3900" i="1" dirty="0"/>
              <a:t>17: Leader Election</a:t>
            </a:r>
            <a:endParaRPr lang="en-US" sz="3900" i="1" dirty="0">
              <a:solidFill>
                <a:srgbClr val="17375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683081" y="6705600"/>
            <a:ext cx="20826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All slides © IG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F1BEBC-633C-FF42-B9F8-085A82D6466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675069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The Ring Election Protocol</a:t>
            </a:r>
          </a:p>
        </p:txBody>
      </p:sp>
      <p:sp>
        <p:nvSpPr>
          <p:cNvPr id="84994" name="Content Placeholder 2"/>
          <p:cNvSpPr>
            <a:spLocks noGrp="1"/>
          </p:cNvSpPr>
          <p:nvPr>
            <p:ph idx="1"/>
          </p:nvPr>
        </p:nvSpPr>
        <p:spPr>
          <a:xfrm>
            <a:off x="548484" y="1905001"/>
            <a:ext cx="8381999" cy="5334000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500" dirty="0">
                <a:ea typeface="ＭＳ Ｐゴシック" charset="0"/>
              </a:rPr>
              <a:t>Any process </a:t>
            </a:r>
            <a:r>
              <a:rPr lang="en-US" sz="2500" i="1" dirty="0">
                <a:ea typeface="ＭＳ Ｐゴシック" charset="0"/>
              </a:rPr>
              <a:t>p</a:t>
            </a:r>
            <a:r>
              <a:rPr lang="en-US" sz="2500" i="1" baseline="-25000" dirty="0">
                <a:ea typeface="ＭＳ Ｐゴシック" charset="0"/>
              </a:rPr>
              <a:t>i</a:t>
            </a:r>
            <a:r>
              <a:rPr lang="en-US" sz="2500" i="1" dirty="0">
                <a:ea typeface="ＭＳ Ｐゴシック" charset="0"/>
              </a:rPr>
              <a:t> </a:t>
            </a:r>
            <a:r>
              <a:rPr lang="en-US" sz="2500" dirty="0">
                <a:ea typeface="ＭＳ Ｐゴシック" charset="0"/>
              </a:rPr>
              <a:t>that discovers the old coordinator has failed initiates an </a:t>
            </a:r>
            <a:r>
              <a:rPr lang="ja-JP" altLang="en-US" sz="2500" dirty="0">
                <a:solidFill>
                  <a:srgbClr val="0000FF"/>
                </a:solidFill>
                <a:ea typeface="ＭＳ Ｐゴシック" charset="0"/>
              </a:rPr>
              <a:t>“</a:t>
            </a:r>
            <a:r>
              <a:rPr lang="en-US" altLang="ja-JP" sz="2500" dirty="0">
                <a:solidFill>
                  <a:srgbClr val="0000FF"/>
                </a:solidFill>
                <a:ea typeface="ＭＳ Ｐゴシック" charset="0"/>
              </a:rPr>
              <a:t>Election</a:t>
            </a:r>
            <a:r>
              <a:rPr lang="ja-JP" altLang="en-US" sz="2500" dirty="0">
                <a:solidFill>
                  <a:srgbClr val="0000FF"/>
                </a:solidFill>
                <a:ea typeface="ＭＳ Ｐゴシック" charset="0"/>
              </a:rPr>
              <a:t>”</a:t>
            </a:r>
            <a:r>
              <a:rPr lang="en-US" altLang="ja-JP" sz="2500" dirty="0">
                <a:ea typeface="ＭＳ Ｐゴシック" charset="0"/>
              </a:rPr>
              <a:t> message that contains </a:t>
            </a:r>
            <a:r>
              <a:rPr lang="en-US" altLang="ja-JP" sz="2500" i="1" dirty="0">
                <a:ea typeface="ＭＳ Ｐゴシック" charset="0"/>
              </a:rPr>
              <a:t>p</a:t>
            </a:r>
            <a:r>
              <a:rPr lang="en-US" altLang="ja-JP" sz="2500" i="1" baseline="-25000" dirty="0">
                <a:ea typeface="ＭＳ Ｐゴシック" charset="0"/>
              </a:rPr>
              <a:t>i</a:t>
            </a:r>
            <a:r>
              <a:rPr lang="en-US" altLang="ja-JP" sz="2500" i="1" dirty="0">
                <a:ea typeface="ＭＳ Ｐゴシック" charset="0"/>
              </a:rPr>
              <a:t> </a:t>
            </a:r>
            <a:r>
              <a:rPr lang="ja-JP" altLang="en-US" sz="2500" dirty="0">
                <a:ea typeface="ＭＳ Ｐゴシック" charset="0"/>
              </a:rPr>
              <a:t>’</a:t>
            </a:r>
            <a:r>
              <a:rPr lang="en-US" altLang="ja-JP" sz="2500" dirty="0">
                <a:ea typeface="ＭＳ Ｐゴシック" charset="0"/>
              </a:rPr>
              <a:t>s own </a:t>
            </a:r>
            <a:r>
              <a:rPr lang="en-US" altLang="ja-JP" sz="2500" dirty="0" err="1">
                <a:ea typeface="ＭＳ Ｐゴシック" charset="0"/>
              </a:rPr>
              <a:t>id:attr</a:t>
            </a:r>
            <a:r>
              <a:rPr lang="en-US" altLang="ja-JP" sz="2500" dirty="0">
                <a:ea typeface="ＭＳ Ｐゴシック" charset="0"/>
              </a:rPr>
              <a:t>. This is the </a:t>
            </a:r>
            <a:r>
              <a:rPr lang="en-US" altLang="ja-JP" sz="2500" i="1" dirty="0">
                <a:ea typeface="ＭＳ Ｐゴシック" charset="0"/>
              </a:rPr>
              <a:t>initiator</a:t>
            </a:r>
            <a:r>
              <a:rPr lang="en-US" altLang="ja-JP" sz="2500" dirty="0">
                <a:ea typeface="ＭＳ Ｐゴシック" charset="0"/>
              </a:rPr>
              <a:t> of the election.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500" dirty="0">
                <a:ea typeface="ＭＳ Ｐゴシック" charset="0"/>
              </a:rPr>
              <a:t>When a process </a:t>
            </a:r>
            <a:r>
              <a:rPr lang="en-US" sz="2500" i="1" dirty="0">
                <a:ea typeface="ＭＳ Ｐゴシック" charset="0"/>
              </a:rPr>
              <a:t>p</a:t>
            </a:r>
            <a:r>
              <a:rPr lang="en-US" sz="2500" i="1" baseline="-25000" dirty="0">
                <a:ea typeface="ＭＳ Ｐゴシック" charset="0"/>
              </a:rPr>
              <a:t>i</a:t>
            </a:r>
            <a:r>
              <a:rPr lang="en-US" sz="2500" dirty="0">
                <a:ea typeface="ＭＳ Ｐゴシック" charset="0"/>
              </a:rPr>
              <a:t> receives an “Election” message, it compares the </a:t>
            </a:r>
            <a:r>
              <a:rPr lang="en-US" sz="2500" dirty="0" err="1">
                <a:ea typeface="ＭＳ Ｐゴシック" charset="0"/>
              </a:rPr>
              <a:t>attr</a:t>
            </a:r>
            <a:r>
              <a:rPr lang="en-US" sz="2500" dirty="0">
                <a:ea typeface="ＭＳ Ｐゴシック" charset="0"/>
              </a:rPr>
              <a:t> in the message with its own </a:t>
            </a:r>
            <a:r>
              <a:rPr lang="en-US" sz="2500" dirty="0" err="1">
                <a:ea typeface="ＭＳ Ｐゴシック" charset="0"/>
              </a:rPr>
              <a:t>attr</a:t>
            </a:r>
            <a:r>
              <a:rPr lang="en-US" sz="2500" dirty="0">
                <a:ea typeface="ＭＳ Ｐゴシック" charset="0"/>
              </a:rPr>
              <a:t>.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000" dirty="0">
                <a:ea typeface="ＭＳ Ｐゴシック" charset="0"/>
              </a:rPr>
              <a:t>If the arrived </a:t>
            </a:r>
            <a:r>
              <a:rPr lang="en-US" sz="2000" dirty="0" err="1">
                <a:ea typeface="ＭＳ Ｐゴシック" charset="0"/>
              </a:rPr>
              <a:t>attr</a:t>
            </a:r>
            <a:r>
              <a:rPr lang="en-US" sz="2000" dirty="0">
                <a:ea typeface="ＭＳ Ｐゴシック" charset="0"/>
              </a:rPr>
              <a:t> is greater, </a:t>
            </a:r>
            <a:r>
              <a:rPr lang="en-US" sz="2000" i="1" dirty="0">
                <a:ea typeface="ＭＳ Ｐゴシック" charset="0"/>
              </a:rPr>
              <a:t>p</a:t>
            </a:r>
            <a:r>
              <a:rPr lang="en-US" sz="2000" i="1" baseline="-25000" dirty="0">
                <a:ea typeface="ＭＳ Ｐゴシック" charset="0"/>
              </a:rPr>
              <a:t>i</a:t>
            </a:r>
            <a:r>
              <a:rPr lang="en-US" sz="2000" dirty="0">
                <a:ea typeface="ＭＳ Ｐゴシック" charset="0"/>
              </a:rPr>
              <a:t> forwards the message.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000" dirty="0">
                <a:ea typeface="ＭＳ Ｐゴシック" charset="0"/>
              </a:rPr>
              <a:t>If the arrived </a:t>
            </a:r>
            <a:r>
              <a:rPr lang="en-US" sz="2000" dirty="0" err="1">
                <a:ea typeface="ＭＳ Ｐゴシック" charset="0"/>
              </a:rPr>
              <a:t>attr</a:t>
            </a:r>
            <a:r>
              <a:rPr lang="en-US" sz="2000" dirty="0">
                <a:ea typeface="ＭＳ Ｐゴシック" charset="0"/>
              </a:rPr>
              <a:t> is smaller and </a:t>
            </a:r>
            <a:r>
              <a:rPr lang="en-US" sz="2000" i="1" dirty="0">
                <a:ea typeface="ＭＳ Ｐゴシック" charset="0"/>
              </a:rPr>
              <a:t>p</a:t>
            </a:r>
            <a:r>
              <a:rPr lang="en-US" sz="2000" i="1" baseline="-25000" dirty="0">
                <a:ea typeface="ＭＳ Ｐゴシック" charset="0"/>
              </a:rPr>
              <a:t>i</a:t>
            </a:r>
            <a:r>
              <a:rPr lang="en-US" sz="2000" dirty="0">
                <a:ea typeface="ＭＳ Ｐゴシック" charset="0"/>
              </a:rPr>
              <a:t> has not forwarded an election message earlier, it overwrites the message with its own </a:t>
            </a:r>
            <a:r>
              <a:rPr lang="en-US" sz="2000" dirty="0" err="1">
                <a:ea typeface="ＭＳ Ｐゴシック" charset="0"/>
              </a:rPr>
              <a:t>id:attr</a:t>
            </a:r>
            <a:r>
              <a:rPr lang="en-US" sz="2000" dirty="0">
                <a:ea typeface="ＭＳ Ｐゴシック" charset="0"/>
              </a:rPr>
              <a:t>, and forwards it. 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000" dirty="0">
                <a:ea typeface="ＭＳ Ｐゴシック" charset="0"/>
              </a:rPr>
              <a:t>If the arrived </a:t>
            </a:r>
            <a:r>
              <a:rPr lang="en-US" sz="2000" dirty="0" err="1">
                <a:ea typeface="ＭＳ Ｐゴシック" charset="0"/>
              </a:rPr>
              <a:t>id:attr</a:t>
            </a:r>
            <a:r>
              <a:rPr lang="en-US" sz="2000" dirty="0">
                <a:ea typeface="ＭＳ Ｐゴシック" charset="0"/>
              </a:rPr>
              <a:t> matches that of </a:t>
            </a:r>
            <a:r>
              <a:rPr lang="en-US" sz="2000" i="1" dirty="0">
                <a:ea typeface="ＭＳ Ｐゴシック" charset="0"/>
              </a:rPr>
              <a:t>p</a:t>
            </a:r>
            <a:r>
              <a:rPr lang="en-US" sz="2000" i="1" baseline="-25000" dirty="0">
                <a:ea typeface="ＭＳ Ｐゴシック" charset="0"/>
              </a:rPr>
              <a:t>i</a:t>
            </a:r>
            <a:r>
              <a:rPr lang="en-US" sz="2000" dirty="0">
                <a:ea typeface="ＭＳ Ｐゴシック" charset="0"/>
              </a:rPr>
              <a:t>, then </a:t>
            </a:r>
            <a:r>
              <a:rPr lang="en-US" sz="2000" i="1" dirty="0">
                <a:ea typeface="ＭＳ Ｐゴシック" charset="0"/>
              </a:rPr>
              <a:t>p</a:t>
            </a:r>
            <a:r>
              <a:rPr lang="en-US" sz="2000" i="1" baseline="-25000" dirty="0">
                <a:ea typeface="ＭＳ Ｐゴシック" charset="0"/>
              </a:rPr>
              <a:t>i</a:t>
            </a:r>
            <a:r>
              <a:rPr lang="ja-JP" altLang="en-US" sz="2000" dirty="0">
                <a:ea typeface="ＭＳ Ｐゴシック" charset="0"/>
              </a:rPr>
              <a:t>’</a:t>
            </a:r>
            <a:r>
              <a:rPr lang="en-US" altLang="ja-JP" sz="2000" dirty="0">
                <a:ea typeface="ＭＳ Ｐゴシック" charset="0"/>
              </a:rPr>
              <a:t>s </a:t>
            </a:r>
            <a:r>
              <a:rPr lang="en-US" altLang="ja-JP" sz="2000" dirty="0" err="1">
                <a:ea typeface="ＭＳ Ｐゴシック" charset="0"/>
              </a:rPr>
              <a:t>attr</a:t>
            </a:r>
            <a:r>
              <a:rPr lang="en-US" altLang="ja-JP" sz="2000" dirty="0">
                <a:ea typeface="ＭＳ Ｐゴシック" charset="0"/>
              </a:rPr>
              <a:t> must be the greatest (why?), and it becomes the new coordinator.  This process then sends an “</a:t>
            </a:r>
            <a:r>
              <a:rPr lang="en-US" altLang="ja-JP" sz="2000" dirty="0">
                <a:solidFill>
                  <a:srgbClr val="0000FF"/>
                </a:solidFill>
                <a:ea typeface="ＭＳ Ｐゴシック" charset="0"/>
              </a:rPr>
              <a:t>Elected</a:t>
            </a:r>
            <a:r>
              <a:rPr lang="ja-JP" altLang="en-US" sz="2000" dirty="0">
                <a:solidFill>
                  <a:srgbClr val="0000FF"/>
                </a:solidFill>
                <a:ea typeface="ＭＳ Ｐゴシック" charset="0"/>
              </a:rPr>
              <a:t>”</a:t>
            </a:r>
            <a:r>
              <a:rPr lang="en-US" altLang="ja-JP" sz="2000" dirty="0">
                <a:ea typeface="ＭＳ Ｐゴシック" charset="0"/>
              </a:rPr>
              <a:t> message to its neighbor with its id, announcing the election result.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Wingdings" charset="0"/>
              <a:buNone/>
            </a:pPr>
            <a:endParaRPr lang="en-US" sz="2500" dirty="0">
              <a:ea typeface="ＭＳ Ｐゴシック" charset="0"/>
              <a:sym typeface="Wingdings" charset="0"/>
            </a:endParaRP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Wingdings" charset="0"/>
              <a:buNone/>
            </a:pPr>
            <a:endParaRPr lang="en-US" sz="2500" dirty="0">
              <a:ea typeface="ＭＳ Ｐゴシック" charset="0"/>
            </a:endParaRPr>
          </a:p>
          <a:p>
            <a:pPr>
              <a:lnSpc>
                <a:spcPct val="120000"/>
              </a:lnSpc>
            </a:pP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10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038126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The Ring Election Protocol (2)</a:t>
            </a:r>
          </a:p>
        </p:txBody>
      </p:sp>
      <p:sp>
        <p:nvSpPr>
          <p:cNvPr id="84994" name="Content Placeholder 2"/>
          <p:cNvSpPr>
            <a:spLocks noGrp="1"/>
          </p:cNvSpPr>
          <p:nvPr>
            <p:ph idx="1"/>
          </p:nvPr>
        </p:nvSpPr>
        <p:spPr>
          <a:xfrm>
            <a:off x="548484" y="1905001"/>
            <a:ext cx="8381999" cy="533400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500" dirty="0">
                <a:ea typeface="ＭＳ Ｐゴシック" charset="0"/>
              </a:rPr>
              <a:t>When a process </a:t>
            </a:r>
            <a:r>
              <a:rPr lang="en-US" sz="2500" i="1" dirty="0">
                <a:ea typeface="ＭＳ Ｐゴシック" charset="0"/>
              </a:rPr>
              <a:t>p</a:t>
            </a:r>
            <a:r>
              <a:rPr lang="en-US" sz="2500" i="1" baseline="-25000" dirty="0">
                <a:ea typeface="ＭＳ Ｐゴシック" charset="0"/>
              </a:rPr>
              <a:t>i</a:t>
            </a:r>
            <a:r>
              <a:rPr lang="en-US" sz="2500" dirty="0">
                <a:ea typeface="ＭＳ Ｐゴシック" charset="0"/>
              </a:rPr>
              <a:t> receives an “Elected” message, it 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000" dirty="0">
                <a:ea typeface="ＭＳ Ｐゴシック" charset="0"/>
              </a:rPr>
              <a:t> sets its variable </a:t>
            </a:r>
            <a:r>
              <a:rPr lang="en-US" sz="2000" i="1" dirty="0" err="1">
                <a:ea typeface="ＭＳ Ｐゴシック" charset="0"/>
              </a:rPr>
              <a:t>elected</a:t>
            </a:r>
            <a:r>
              <a:rPr lang="en-US" sz="2000" i="1" baseline="-25000" dirty="0" err="1">
                <a:ea typeface="ＭＳ Ｐゴシック" charset="0"/>
              </a:rPr>
              <a:t>i</a:t>
            </a:r>
            <a:r>
              <a:rPr lang="en-US" sz="2000" dirty="0">
                <a:ea typeface="ＭＳ Ｐゴシック" charset="0"/>
              </a:rPr>
              <a:t> </a:t>
            </a:r>
            <a:r>
              <a:rPr lang="en-US" sz="2000" dirty="0">
                <a:ea typeface="ＭＳ Ｐゴシック" charset="0"/>
                <a:sym typeface="Wingdings" charset="0"/>
              </a:rPr>
              <a:t> id of the message.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000" dirty="0">
                <a:ea typeface="ＭＳ Ｐゴシック" charset="0"/>
                <a:sym typeface="Wingdings" charset="0"/>
              </a:rPr>
              <a:t> forwards the message unless it is the new coordinator.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Wingdings" charset="0"/>
              <a:buNone/>
            </a:pPr>
            <a:endParaRPr lang="en-US" sz="2500" dirty="0">
              <a:ea typeface="ＭＳ Ｐゴシック" charset="0"/>
              <a:sym typeface="Wingdings" charset="0"/>
            </a:endParaRP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Wingdings" charset="0"/>
              <a:buNone/>
            </a:pPr>
            <a:endParaRPr lang="en-US" sz="2500" dirty="0">
              <a:ea typeface="ＭＳ Ｐゴシック" charset="0"/>
            </a:endParaRPr>
          </a:p>
          <a:p>
            <a:pPr>
              <a:lnSpc>
                <a:spcPct val="120000"/>
              </a:lnSpc>
            </a:pP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11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568567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06400"/>
            <a:ext cx="12875962" cy="12192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sz="4000" dirty="0">
                <a:ea typeface="ＭＳ Ｐゴシック" charset="0"/>
                <a:cs typeface="Whitney-BlackSC"/>
              </a:rPr>
              <a:t>Ring Election: Example</a:t>
            </a:r>
            <a:endParaRPr lang="en-US" sz="4000" i="1" dirty="0">
              <a:ea typeface="ＭＳ Ｐゴシック" charset="0"/>
              <a:cs typeface="Whitney-BlackSC"/>
            </a:endParaRPr>
          </a:p>
        </p:txBody>
      </p:sp>
      <p:grpSp>
        <p:nvGrpSpPr>
          <p:cNvPr id="27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28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29" name="TextBox 24"/>
            <p:cNvSpPr txBox="1">
              <a:spLocks noChangeArrowheads="1"/>
            </p:cNvSpPr>
            <p:nvPr/>
          </p:nvSpPr>
          <p:spPr bwMode="auto">
            <a:xfrm>
              <a:off x="7010400" y="2895600"/>
              <a:ext cx="1526413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dirty="0">
                  <a:solidFill>
                    <a:srgbClr val="FF6600"/>
                  </a:solidFill>
                </a:rPr>
                <a:t>Election: 3</a:t>
              </a:r>
            </a:p>
          </p:txBody>
        </p:sp>
        <p:sp>
          <p:nvSpPr>
            <p:cNvPr id="30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31" name="Group 26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32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34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35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36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7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49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50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0113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6781800" y="4876800"/>
              <a:ext cx="1680289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FF6600"/>
                  </a:solidFill>
                </a:rPr>
                <a:t>Election: 32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8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0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</p:grp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017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5029200" y="6096000"/>
              <a:ext cx="1680289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FF6600"/>
                  </a:solidFill>
                </a:rPr>
                <a:t>Election: 32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8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0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</p:grp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739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304800" y="4724400"/>
              <a:ext cx="1680289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FF6600"/>
                  </a:solidFill>
                </a:rPr>
                <a:t>Election: 80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8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0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</p:grp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5672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" y="1447801"/>
            <a:ext cx="9086643" cy="5262537"/>
            <a:chOff x="0" y="1447800"/>
            <a:chExt cx="9085944" cy="5262239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5"/>
              <a:ext cx="2685144" cy="4616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4648200" y="1447800"/>
              <a:ext cx="1680289" cy="4616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FF6600"/>
                  </a:solidFill>
                </a:rPr>
                <a:t>Election: 80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8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0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5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5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0"/>
                <a:ext cx="578059" cy="46163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</p:grp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1241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7010400" y="3124200"/>
              <a:ext cx="1680289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FF6600"/>
                  </a:solidFill>
                </a:rPr>
                <a:t>Election: 80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8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0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</p:grp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872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3886200" y="5867400"/>
              <a:ext cx="1680289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FF6600"/>
                  </a:solidFill>
                </a:rPr>
                <a:t>Election: 80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8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0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</p:grp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6088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533400" y="4648200"/>
              <a:ext cx="157750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8000"/>
                  </a:solidFill>
                </a:rPr>
                <a:t>Elected: 80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8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0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</p:grp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277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Why Election?</a:t>
            </a:r>
          </a:p>
        </p:txBody>
      </p:sp>
      <p:sp>
        <p:nvSpPr>
          <p:cNvPr id="7680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sz="4200" dirty="0">
                <a:ea typeface="ＭＳ Ｐゴシック" charset="0"/>
              </a:rPr>
              <a:t>Example 1: Your Bank account details are replicated at a few servers, but one of these servers is responsible for receiving all reads and writes, i.e., it is the </a:t>
            </a:r>
            <a:r>
              <a:rPr lang="en-US" sz="4200" dirty="0">
                <a:solidFill>
                  <a:schemeClr val="accent2"/>
                </a:solidFill>
                <a:ea typeface="ＭＳ Ｐゴシック" charset="0"/>
              </a:rPr>
              <a:t>leader</a:t>
            </a:r>
            <a:r>
              <a:rPr lang="en-US" sz="4200" dirty="0">
                <a:ea typeface="ＭＳ Ｐゴシック" charset="0"/>
              </a:rPr>
              <a:t> among the replicas</a:t>
            </a:r>
          </a:p>
          <a:p>
            <a:pPr lvl="1">
              <a:lnSpc>
                <a:spcPct val="120000"/>
              </a:lnSpc>
            </a:pPr>
            <a:r>
              <a:rPr lang="en-US" sz="3000" dirty="0">
                <a:ea typeface="ＭＳ Ｐゴシック" charset="0"/>
              </a:rPr>
              <a:t>What if there are two leaders per customer?</a:t>
            </a:r>
          </a:p>
          <a:p>
            <a:pPr lvl="1">
              <a:lnSpc>
                <a:spcPct val="120000"/>
              </a:lnSpc>
            </a:pPr>
            <a:r>
              <a:rPr lang="en-US" sz="3000" dirty="0">
                <a:ea typeface="ＭＳ Ｐゴシック" charset="0"/>
              </a:rPr>
              <a:t>What if servers disagree about who the leader is?</a:t>
            </a:r>
          </a:p>
          <a:p>
            <a:pPr lvl="1">
              <a:lnSpc>
                <a:spcPct val="120000"/>
              </a:lnSpc>
            </a:pPr>
            <a:r>
              <a:rPr lang="en-US" sz="3000" dirty="0">
                <a:ea typeface="ＭＳ Ｐゴシック" charset="0"/>
              </a:rPr>
              <a:t>What if the leader crashes?</a:t>
            </a:r>
          </a:p>
          <a:p>
            <a:pPr marL="1159916" lvl="2" indent="0">
              <a:lnSpc>
                <a:spcPct val="120000"/>
              </a:lnSpc>
              <a:buClr>
                <a:schemeClr val="hlink"/>
              </a:buClr>
              <a:buSzPct val="120000"/>
              <a:buNone/>
            </a:pPr>
            <a:r>
              <a:rPr lang="en-US" sz="2800" i="1" dirty="0">
                <a:ea typeface="ＭＳ Ｐゴシック" charset="0"/>
              </a:rPr>
              <a:t>Each of the above scenarios leads to Inconsistency</a:t>
            </a:r>
            <a:endParaRPr lang="en-US" sz="3300" dirty="0">
              <a:ea typeface="ＭＳ Ｐゴシック" charset="0"/>
            </a:endParaRPr>
          </a:p>
          <a:p>
            <a:pPr>
              <a:lnSpc>
                <a:spcPct val="120000"/>
              </a:lnSpc>
              <a:buFontTx/>
              <a:buNone/>
            </a:pPr>
            <a:endParaRPr lang="en-US" sz="3600" dirty="0">
              <a:ea typeface="ＭＳ Ｐゴシック" charset="0"/>
            </a:endParaRPr>
          </a:p>
          <a:p>
            <a:pPr>
              <a:lnSpc>
                <a:spcPct val="120000"/>
              </a:lnSpc>
            </a:pP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3229862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157750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8000"/>
                  </a:solidFill>
                </a:rPr>
                <a:t>Elected: 80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10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2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3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4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7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8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  <p:sp>
          <p:nvSpPr>
            <p:cNvPr id="8" name="TextBox 26"/>
            <p:cNvSpPr txBox="1">
              <a:spLocks noChangeArrowheads="1"/>
            </p:cNvSpPr>
            <p:nvPr/>
          </p:nvSpPr>
          <p:spPr bwMode="auto">
            <a:xfrm>
              <a:off x="304800" y="38862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cxnSp>
          <p:nvCxnSpPr>
            <p:cNvPr id="9" name="Straight Connector 8"/>
            <p:cNvCxnSpPr>
              <a:stCxn id="27" idx="1"/>
            </p:cNvCxnSpPr>
            <p:nvPr/>
          </p:nvCxnSpPr>
          <p:spPr>
            <a:xfrm flipH="1">
              <a:off x="609553" y="3812220"/>
              <a:ext cx="1371646" cy="150050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602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3810000" y="5791201"/>
              <a:ext cx="157750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8000"/>
                  </a:solidFill>
                </a:rPr>
                <a:t>Elected: 80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13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5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6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7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8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30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31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  <p:sp>
          <p:nvSpPr>
            <p:cNvPr id="8" name="TextBox 26"/>
            <p:cNvSpPr txBox="1">
              <a:spLocks noChangeArrowheads="1"/>
            </p:cNvSpPr>
            <p:nvPr/>
          </p:nvSpPr>
          <p:spPr bwMode="auto">
            <a:xfrm>
              <a:off x="304800" y="38862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9" name="TextBox 47"/>
            <p:cNvSpPr txBox="1">
              <a:spLocks noChangeArrowheads="1"/>
            </p:cNvSpPr>
            <p:nvPr/>
          </p:nvSpPr>
          <p:spPr bwMode="auto">
            <a:xfrm>
              <a:off x="838200" y="19812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10" name="TextBox 49"/>
            <p:cNvSpPr txBox="1">
              <a:spLocks noChangeArrowheads="1"/>
            </p:cNvSpPr>
            <p:nvPr/>
          </p:nvSpPr>
          <p:spPr bwMode="auto">
            <a:xfrm>
              <a:off x="6553200" y="25908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11" name="TextBox 50"/>
            <p:cNvSpPr txBox="1">
              <a:spLocks noChangeArrowheads="1"/>
            </p:cNvSpPr>
            <p:nvPr/>
          </p:nvSpPr>
          <p:spPr bwMode="auto">
            <a:xfrm>
              <a:off x="7162800" y="41910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12" name="TextBox 51"/>
            <p:cNvSpPr txBox="1">
              <a:spLocks noChangeArrowheads="1"/>
            </p:cNvSpPr>
            <p:nvPr/>
          </p:nvSpPr>
          <p:spPr bwMode="auto">
            <a:xfrm>
              <a:off x="6400800" y="57150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</p:grp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5768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2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33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34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35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42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44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45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46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4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7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59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60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  <p:sp>
          <p:nvSpPr>
            <p:cNvPr id="36" name="TextBox 26"/>
            <p:cNvSpPr txBox="1">
              <a:spLocks noChangeArrowheads="1"/>
            </p:cNvSpPr>
            <p:nvPr/>
          </p:nvSpPr>
          <p:spPr bwMode="auto">
            <a:xfrm>
              <a:off x="304800" y="38862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37" name="TextBox 47"/>
            <p:cNvSpPr txBox="1">
              <a:spLocks noChangeArrowheads="1"/>
            </p:cNvSpPr>
            <p:nvPr/>
          </p:nvSpPr>
          <p:spPr bwMode="auto">
            <a:xfrm>
              <a:off x="838200" y="19812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38" name="TextBox 49"/>
            <p:cNvSpPr txBox="1">
              <a:spLocks noChangeArrowheads="1"/>
            </p:cNvSpPr>
            <p:nvPr/>
          </p:nvSpPr>
          <p:spPr bwMode="auto">
            <a:xfrm>
              <a:off x="6553200" y="25908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39" name="TextBox 50"/>
            <p:cNvSpPr txBox="1">
              <a:spLocks noChangeArrowheads="1"/>
            </p:cNvSpPr>
            <p:nvPr/>
          </p:nvSpPr>
          <p:spPr bwMode="auto">
            <a:xfrm>
              <a:off x="7162800" y="41910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40" name="TextBox 51"/>
            <p:cNvSpPr txBox="1">
              <a:spLocks noChangeArrowheads="1"/>
            </p:cNvSpPr>
            <p:nvPr/>
          </p:nvSpPr>
          <p:spPr bwMode="auto">
            <a:xfrm>
              <a:off x="6400800" y="57150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41" name="TextBox 48"/>
            <p:cNvSpPr txBox="1">
              <a:spLocks noChangeArrowheads="1"/>
            </p:cNvSpPr>
            <p:nvPr/>
          </p:nvSpPr>
          <p:spPr bwMode="auto">
            <a:xfrm>
              <a:off x="838200" y="55626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7544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Analysis</a:t>
            </a:r>
          </a:p>
        </p:txBody>
      </p:sp>
      <p:sp>
        <p:nvSpPr>
          <p:cNvPr id="8601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sz="3600" dirty="0">
                <a:ea typeface="ＭＳ Ｐゴシック" charset="0"/>
              </a:rPr>
              <a:t>Let’s assume no failures occur during the election protocol itself, and there are </a:t>
            </a:r>
            <a:r>
              <a:rPr lang="en-US" sz="3600" i="1" dirty="0">
                <a:ea typeface="ＭＳ Ｐゴシック" charset="0"/>
              </a:rPr>
              <a:t>N </a:t>
            </a:r>
            <a:r>
              <a:rPr lang="en-US" sz="3600" dirty="0">
                <a:ea typeface="ＭＳ Ｐゴシック" charset="0"/>
              </a:rPr>
              <a:t>processes</a:t>
            </a:r>
          </a:p>
          <a:p>
            <a:pPr>
              <a:lnSpc>
                <a:spcPct val="120000"/>
              </a:lnSpc>
            </a:pPr>
            <a:endParaRPr lang="en-US" sz="3600" dirty="0">
              <a:ea typeface="ＭＳ Ｐゴシック" charset="0"/>
            </a:endParaRPr>
          </a:p>
          <a:p>
            <a:pPr>
              <a:lnSpc>
                <a:spcPct val="120000"/>
              </a:lnSpc>
            </a:pPr>
            <a:r>
              <a:rPr lang="en-US" sz="3600" dirty="0">
                <a:ea typeface="ＭＳ Ｐゴシック" charset="0"/>
              </a:rPr>
              <a:t>How many messages?</a:t>
            </a:r>
          </a:p>
          <a:p>
            <a:pPr>
              <a:lnSpc>
                <a:spcPct val="120000"/>
              </a:lnSpc>
            </a:pPr>
            <a:endParaRPr lang="en-US" sz="3600" dirty="0">
              <a:ea typeface="ＭＳ Ｐゴシック" charset="0"/>
            </a:endParaRPr>
          </a:p>
          <a:p>
            <a:pPr>
              <a:lnSpc>
                <a:spcPct val="120000"/>
              </a:lnSpc>
            </a:pPr>
            <a:r>
              <a:rPr lang="en-US" sz="3600" dirty="0">
                <a:ea typeface="ＭＳ Ｐゴシック" charset="0"/>
              </a:rPr>
              <a:t>Worst case occurs when the initiator is the ring successor of the would-be leader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156233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Worst-case</a:t>
            </a: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0" y="1828801"/>
            <a:ext cx="7158012" cy="4881535"/>
            <a:chOff x="0" y="1828800"/>
            <a:chExt cx="7158012" cy="4881237"/>
          </a:xfrm>
        </p:grpSpPr>
        <p:sp>
          <p:nvSpPr>
            <p:cNvPr id="5" name="TextBox 1"/>
            <p:cNvSpPr txBox="1">
              <a:spLocks noChangeArrowheads="1"/>
            </p:cNvSpPr>
            <p:nvPr/>
          </p:nvSpPr>
          <p:spPr bwMode="auto">
            <a:xfrm>
              <a:off x="14111" y="3048000"/>
              <a:ext cx="268535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927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812" cy="4521200"/>
              <a:chOff x="1981200" y="1828800"/>
              <a:chExt cx="5176812" cy="4521200"/>
            </a:xfrm>
          </p:grpSpPr>
          <p:sp>
            <p:nvSpPr>
              <p:cNvPr id="9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74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1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74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2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103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3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74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6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103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7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103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  <p:cxnSp>
          <p:nvCxnSpPr>
            <p:cNvPr id="8" name="Straight Connector 7"/>
            <p:cNvCxnSpPr/>
            <p:nvPr/>
          </p:nvCxnSpPr>
          <p:spPr>
            <a:xfrm flipH="1" flipV="1">
              <a:off x="381000" y="3581293"/>
              <a:ext cx="1600200" cy="230174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296828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Worst-case Analysis</a:t>
            </a:r>
          </a:p>
        </p:txBody>
      </p:sp>
      <p:sp>
        <p:nvSpPr>
          <p:cNvPr id="87042" name="Content Placeholder 2"/>
          <p:cNvSpPr>
            <a:spLocks noGrp="1"/>
          </p:cNvSpPr>
          <p:nvPr>
            <p:ph idx="1"/>
          </p:nvPr>
        </p:nvSpPr>
        <p:spPr>
          <a:xfrm>
            <a:off x="624681" y="1940560"/>
            <a:ext cx="7620000" cy="522224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(</a:t>
            </a:r>
            <a:r>
              <a:rPr lang="en-US" sz="3000" i="1" dirty="0">
                <a:latin typeface="Times New Roman" charset="0"/>
                <a:ea typeface="ＭＳ Ｐゴシック" charset="0"/>
              </a:rPr>
              <a:t>N-1</a:t>
            </a:r>
            <a:r>
              <a:rPr lang="en-US" sz="3000" dirty="0">
                <a:latin typeface="Times New Roman" charset="0"/>
                <a:ea typeface="ＭＳ Ｐゴシック" charset="0"/>
              </a:rPr>
              <a:t>) messages for Election message to get from Initiator (N6) to would-be coordinator (N80)</a:t>
            </a:r>
          </a:p>
          <a:p>
            <a:pPr>
              <a:lnSpc>
                <a:spcPct val="110000"/>
              </a:lnSpc>
            </a:pPr>
            <a:r>
              <a:rPr lang="en-US" sz="3000" i="1" dirty="0">
                <a:latin typeface="Times New Roman" charset="0"/>
                <a:ea typeface="ＭＳ Ｐゴシック" charset="0"/>
              </a:rPr>
              <a:t>N</a:t>
            </a:r>
            <a:r>
              <a:rPr lang="en-US" sz="3000" dirty="0">
                <a:latin typeface="Times New Roman" charset="0"/>
                <a:ea typeface="ＭＳ Ｐゴシック" charset="0"/>
              </a:rPr>
              <a:t> messages for Election message to circulate around ring without message being changed</a:t>
            </a:r>
          </a:p>
          <a:p>
            <a:pPr>
              <a:lnSpc>
                <a:spcPct val="110000"/>
              </a:lnSpc>
            </a:pPr>
            <a:r>
              <a:rPr lang="en-US" sz="3000" i="1" dirty="0">
                <a:latin typeface="Times New Roman" charset="0"/>
                <a:ea typeface="ＭＳ Ｐゴシック" charset="0"/>
              </a:rPr>
              <a:t>N</a:t>
            </a:r>
            <a:r>
              <a:rPr lang="en-US" sz="3000" dirty="0">
                <a:latin typeface="Times New Roman" charset="0"/>
                <a:ea typeface="ＭＳ Ｐゴシック" charset="0"/>
              </a:rPr>
              <a:t> messages for Elected message to circulate around the ring</a:t>
            </a:r>
          </a:p>
          <a:p>
            <a:pPr>
              <a:lnSpc>
                <a:spcPct val="11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Message complexity: (</a:t>
            </a:r>
            <a:r>
              <a:rPr lang="en-US" sz="3000" i="1" dirty="0">
                <a:latin typeface="Times New Roman" charset="0"/>
                <a:ea typeface="ＭＳ Ｐゴシック" charset="0"/>
              </a:rPr>
              <a:t>3N-1</a:t>
            </a:r>
            <a:r>
              <a:rPr lang="en-US" sz="3000" dirty="0">
                <a:latin typeface="Times New Roman" charset="0"/>
                <a:ea typeface="ＭＳ Ｐゴシック" charset="0"/>
              </a:rPr>
              <a:t>) messages</a:t>
            </a:r>
          </a:p>
          <a:p>
            <a:pPr>
              <a:lnSpc>
                <a:spcPct val="11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Completion time: (</a:t>
            </a:r>
            <a:r>
              <a:rPr lang="en-US" sz="3000" i="1" dirty="0">
                <a:latin typeface="Times New Roman" charset="0"/>
                <a:ea typeface="ＭＳ Ｐゴシック" charset="0"/>
              </a:rPr>
              <a:t>3N-1</a:t>
            </a:r>
            <a:r>
              <a:rPr lang="en-US" sz="3000" dirty="0">
                <a:latin typeface="Times New Roman" charset="0"/>
                <a:ea typeface="ＭＳ Ｐゴシック" charset="0"/>
              </a:rPr>
              <a:t>) message transmission times</a:t>
            </a:r>
          </a:p>
          <a:p>
            <a:pPr>
              <a:lnSpc>
                <a:spcPct val="11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Thus, if there are no failures, election terminates (</a:t>
            </a:r>
            <a:r>
              <a:rPr lang="en-US" sz="3000" dirty="0" err="1">
                <a:latin typeface="Times New Roman" charset="0"/>
                <a:ea typeface="ＭＳ Ｐゴシック" charset="0"/>
              </a:rPr>
              <a:t>liveness</a:t>
            </a:r>
            <a:r>
              <a:rPr lang="en-US" sz="3000" dirty="0">
                <a:latin typeface="Times New Roman" charset="0"/>
                <a:ea typeface="ＭＳ Ｐゴシック" charset="0"/>
              </a:rPr>
              <a:t>) and everyone knows about highest-attribute process as leader (safety)</a:t>
            </a:r>
          </a:p>
          <a:p>
            <a:pPr>
              <a:lnSpc>
                <a:spcPct val="110000"/>
              </a:lnSpc>
            </a:pPr>
            <a:endParaRPr lang="en-US" sz="3000" dirty="0">
              <a:latin typeface="Times New Roman" charset="0"/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084848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Best Case?</a:t>
            </a:r>
          </a:p>
        </p:txBody>
      </p:sp>
      <p:sp>
        <p:nvSpPr>
          <p:cNvPr id="880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</a:rPr>
              <a:t>Initiator is the would-be leader, i.e., N80 is the initiator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Message complexity: </a:t>
            </a:r>
            <a:r>
              <a:rPr lang="en-US" i="1" dirty="0">
                <a:latin typeface="Times New Roman" charset="0"/>
                <a:ea typeface="ＭＳ Ｐゴシック" charset="0"/>
              </a:rPr>
              <a:t>2N</a:t>
            </a:r>
            <a:r>
              <a:rPr lang="en-US" dirty="0">
                <a:latin typeface="Times New Roman" charset="0"/>
                <a:ea typeface="ＭＳ Ｐゴシック" charset="0"/>
              </a:rPr>
              <a:t> messages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Completion time: </a:t>
            </a:r>
            <a:r>
              <a:rPr lang="en-US" i="1" dirty="0">
                <a:latin typeface="Times New Roman" charset="0"/>
                <a:ea typeface="ＭＳ Ｐゴシック" charset="0"/>
              </a:rPr>
              <a:t>2N</a:t>
            </a:r>
            <a:r>
              <a:rPr lang="en-US" dirty="0">
                <a:latin typeface="Times New Roman" charset="0"/>
                <a:ea typeface="ＭＳ Ｐゴシック" charset="0"/>
              </a:rPr>
              <a:t> message transmission times</a:t>
            </a:r>
          </a:p>
          <a:p>
            <a:endParaRPr lang="en-US" dirty="0">
              <a:latin typeface="Times New Roman" charset="0"/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1471366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Multiple Initiators? </a:t>
            </a:r>
          </a:p>
        </p:txBody>
      </p:sp>
      <p:sp>
        <p:nvSpPr>
          <p:cNvPr id="89090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Times New Roman" charset="0"/>
                <a:ea typeface="ＭＳ Ｐゴシック" charset="0"/>
              </a:rPr>
              <a:t>Include initiator’s id with all messages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Each process remembers in cache the initiator of each Election/Elected message it receives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(All the time) Each process suppresses Election/Elected messages of any lower-id initiators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Updates cache if receives higher-id initiator’s Election/Elected message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Result is that only the highest-id initiator’s election run completes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What about failures?</a:t>
            </a: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27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7481279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06400"/>
            <a:ext cx="12875962" cy="12192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sz="4000" dirty="0">
                <a:ea typeface="ＭＳ Ｐゴシック" charset="0"/>
                <a:cs typeface="Whitney-BlackSC"/>
              </a:rPr>
              <a:t>Effect of Failures</a:t>
            </a:r>
            <a:endParaRPr lang="en-US" sz="4000" i="1" dirty="0">
              <a:ea typeface="ＭＳ Ｐゴシック" charset="0"/>
              <a:cs typeface="Whitney-BlackSC"/>
            </a:endParaRPr>
          </a:p>
        </p:txBody>
      </p:sp>
      <p:grpSp>
        <p:nvGrpSpPr>
          <p:cNvPr id="31" name="Group 5"/>
          <p:cNvGrpSpPr>
            <a:grpSpLocks/>
          </p:cNvGrpSpPr>
          <p:nvPr/>
        </p:nvGrpSpPr>
        <p:grpSpPr bwMode="auto">
          <a:xfrm>
            <a:off x="304800" y="1828801"/>
            <a:ext cx="8781836" cy="4986592"/>
            <a:chOff x="304800" y="1828800"/>
            <a:chExt cx="8781137" cy="4987246"/>
          </a:xfrm>
        </p:grpSpPr>
        <p:sp>
          <p:nvSpPr>
            <p:cNvPr id="32" name="TextBox 1"/>
            <p:cNvSpPr txBox="1">
              <a:spLocks noChangeArrowheads="1"/>
            </p:cNvSpPr>
            <p:nvPr/>
          </p:nvSpPr>
          <p:spPr bwMode="auto">
            <a:xfrm>
              <a:off x="6400800" y="1976735"/>
              <a:ext cx="2685137" cy="4617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33" name="TextBox 24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1577499" cy="4617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8000"/>
                  </a:solidFill>
                </a:rPr>
                <a:t>Elected: 80</a:t>
              </a:r>
            </a:p>
          </p:txBody>
        </p:sp>
        <p:sp>
          <p:nvSpPr>
            <p:cNvPr id="34" name="TextBox 25"/>
            <p:cNvSpPr txBox="1">
              <a:spLocks noChangeArrowheads="1"/>
            </p:cNvSpPr>
            <p:nvPr/>
          </p:nvSpPr>
          <p:spPr bwMode="auto">
            <a:xfrm>
              <a:off x="1447800" y="5715000"/>
              <a:ext cx="902739" cy="4617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FF0000"/>
                  </a:solidFill>
                </a:rPr>
                <a:t>Crash</a:t>
              </a:r>
            </a:p>
          </p:txBody>
        </p:sp>
        <p:grpSp>
          <p:nvGrpSpPr>
            <p:cNvPr id="35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2" cy="4521200"/>
              <a:chOff x="1981200" y="1828800"/>
              <a:chExt cx="5176752" cy="4521200"/>
            </a:xfrm>
          </p:grpSpPr>
          <p:sp>
            <p:nvSpPr>
              <p:cNvPr id="40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4" cy="46172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42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4" cy="46172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43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7" cy="46172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44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508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2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508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5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4" cy="46172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57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0"/>
                <a:ext cx="578057" cy="46172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58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7" cy="46172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  <p:sp>
          <p:nvSpPr>
            <p:cNvPr id="36" name="TextBox 26"/>
            <p:cNvSpPr txBox="1">
              <a:spLocks noChangeArrowheads="1"/>
            </p:cNvSpPr>
            <p:nvPr/>
          </p:nvSpPr>
          <p:spPr bwMode="auto">
            <a:xfrm>
              <a:off x="304800" y="3886200"/>
              <a:ext cx="1691103" cy="4617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cxnSp>
          <p:nvCxnSpPr>
            <p:cNvPr id="37" name="Straight Connector 36"/>
            <p:cNvCxnSpPr>
              <a:stCxn id="57" idx="1"/>
            </p:cNvCxnSpPr>
            <p:nvPr/>
          </p:nvCxnSpPr>
          <p:spPr>
            <a:xfrm flipH="1">
              <a:off x="609577" y="3812263"/>
              <a:ext cx="1371623" cy="150417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Lightning Bolt 37"/>
            <p:cNvSpPr/>
            <p:nvPr/>
          </p:nvSpPr>
          <p:spPr>
            <a:xfrm>
              <a:off x="2514424" y="5182040"/>
              <a:ext cx="914327" cy="914520"/>
            </a:xfrm>
            <a:prstGeom prst="lightningBolt">
              <a:avLst/>
            </a:prstGeom>
            <a:solidFill>
              <a:srgbClr val="FF0000">
                <a:alpha val="4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9" name="TextBox 4"/>
            <p:cNvSpPr txBox="1">
              <a:spLocks noChangeArrowheads="1"/>
            </p:cNvSpPr>
            <p:nvPr/>
          </p:nvSpPr>
          <p:spPr bwMode="auto">
            <a:xfrm>
              <a:off x="6715874" y="4876800"/>
              <a:ext cx="2351739" cy="193924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Election: 80 will</a:t>
              </a:r>
            </a:p>
            <a:p>
              <a:pPr eaLnBrk="1" hangingPunct="1"/>
              <a:r>
                <a:rPr lang="en-US"/>
                <a:t> circulate around </a:t>
              </a:r>
            </a:p>
            <a:p>
              <a:pPr eaLnBrk="1" hangingPunct="1"/>
              <a:r>
                <a:rPr lang="en-US"/>
                <a:t>the ring forever</a:t>
              </a:r>
            </a:p>
            <a:p>
              <a:pPr eaLnBrk="1" hangingPunct="1"/>
              <a:r>
                <a:rPr lang="en-US"/>
                <a:t>=&gt; </a:t>
              </a:r>
            </a:p>
            <a:p>
              <a:pPr eaLnBrk="1" hangingPunct="1"/>
              <a:r>
                <a:rPr lang="en-US"/>
                <a:t>Liveness violated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3538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Fixing for failures</a:t>
            </a:r>
          </a:p>
        </p:txBody>
      </p:sp>
      <p:sp>
        <p:nvSpPr>
          <p:cNvPr id="90114" name="Content Placeholder 2"/>
          <p:cNvSpPr>
            <a:spLocks noGrp="1"/>
          </p:cNvSpPr>
          <p:nvPr>
            <p:ph idx="1"/>
          </p:nvPr>
        </p:nvSpPr>
        <p:spPr>
          <a:xfrm>
            <a:off x="396082" y="1869441"/>
            <a:ext cx="7924800" cy="5293360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charset="0"/>
                <a:ea typeface="ＭＳ Ｐゴシック" charset="0"/>
              </a:rPr>
              <a:t>One option: have predecessor (or successor) of would-be leader N80 detect failure and start a new election run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May re-initiate election if</a:t>
            </a:r>
          </a:p>
          <a:p>
            <a:pPr lvl="2"/>
            <a:r>
              <a:rPr lang="en-US" dirty="0">
                <a:latin typeface="Times New Roman" charset="0"/>
                <a:ea typeface="ＭＳ Ｐゴシック" charset="0"/>
              </a:rPr>
              <a:t>Receives an Election message but times out waiting for an Elected message</a:t>
            </a:r>
          </a:p>
          <a:p>
            <a:pPr lvl="2"/>
            <a:r>
              <a:rPr lang="en-US" dirty="0">
                <a:latin typeface="Times New Roman" charset="0"/>
                <a:ea typeface="ＭＳ Ｐゴシック" charset="0"/>
              </a:rPr>
              <a:t>Or after receiving the Elected:80 message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But what if predecessor also fails?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And its predecessor also fails? (and so on)</a:t>
            </a: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10424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More motivating examples</a:t>
            </a:r>
          </a:p>
        </p:txBody>
      </p:sp>
      <p:sp>
        <p:nvSpPr>
          <p:cNvPr id="77826" name="Content Placeholder 2"/>
          <p:cNvSpPr>
            <a:spLocks noGrp="1"/>
          </p:cNvSpPr>
          <p:nvPr>
            <p:ph idx="1"/>
          </p:nvPr>
        </p:nvSpPr>
        <p:spPr>
          <a:xfrm>
            <a:off x="973814" y="1828800"/>
            <a:ext cx="5899269" cy="5527040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Example 2: (A few lectures ago) In the sequencer-based algorithm for total ordering of multicasts, the “sequencer</a:t>
            </a:r>
            <a:r>
              <a:rPr lang="ja-JP" altLang="en-US" dirty="0">
                <a:ea typeface="ＭＳ Ｐゴシック" charset="0"/>
              </a:rPr>
              <a:t>”</a:t>
            </a:r>
            <a:r>
              <a:rPr lang="en-US" altLang="ja-JP" dirty="0">
                <a:ea typeface="ＭＳ Ｐゴシック" charset="0"/>
              </a:rPr>
              <a:t> = leader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endParaRPr lang="en-US" altLang="ja-JP" dirty="0">
              <a:ea typeface="ＭＳ Ｐゴシック" charset="0"/>
            </a:endParaRP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Example 3: Group of NTP servers: who is the root server?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endParaRPr lang="en-US" dirty="0">
              <a:ea typeface="ＭＳ Ｐゴシック" charset="0"/>
            </a:endParaRP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Other systems that need leader election: Apache Zookeeper, Google’s Chubby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Leader is useful for coordination among distributed servers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  <a:buFont typeface="Wingdings" charset="0"/>
              <a:buChar char="v"/>
            </a:pPr>
            <a:endParaRPr lang="en-US" dirty="0">
              <a:ea typeface="ＭＳ Ｐゴシック" charset="0"/>
            </a:endParaRPr>
          </a:p>
          <a:p>
            <a:pPr>
              <a:lnSpc>
                <a:spcPct val="110000"/>
              </a:lnSpc>
              <a:buFontTx/>
              <a:buNone/>
            </a:pPr>
            <a:endParaRPr lang="en-US" dirty="0">
              <a:ea typeface="ＭＳ Ｐゴシック" charset="0"/>
            </a:endParaRPr>
          </a:p>
          <a:p>
            <a:pPr>
              <a:lnSpc>
                <a:spcPct val="110000"/>
              </a:lnSpc>
            </a:pP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2515604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Fixing for failures (2)</a:t>
            </a:r>
          </a:p>
        </p:txBody>
      </p:sp>
      <p:sp>
        <p:nvSpPr>
          <p:cNvPr id="91138" name="Content Placeholder 2"/>
          <p:cNvSpPr>
            <a:spLocks noGrp="1"/>
          </p:cNvSpPr>
          <p:nvPr>
            <p:ph idx="1"/>
          </p:nvPr>
        </p:nvSpPr>
        <p:spPr>
          <a:xfrm>
            <a:off x="973814" y="1869440"/>
            <a:ext cx="7651869" cy="5140960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>
                <a:latin typeface="Times New Roman" charset="0"/>
                <a:ea typeface="ＭＳ Ｐゴシック" charset="0"/>
              </a:rPr>
              <a:t>Second option: use the failure detector</a:t>
            </a:r>
          </a:p>
          <a:p>
            <a:r>
              <a:rPr lang="en-US" sz="3000" dirty="0">
                <a:latin typeface="Times New Roman" charset="0"/>
                <a:ea typeface="ＭＳ Ｐゴシック" charset="0"/>
              </a:rPr>
              <a:t>Any process, after receiving Election:80 message, can detect failure of N80 via its own local failure detector </a:t>
            </a:r>
          </a:p>
          <a:p>
            <a:pPr lvl="1"/>
            <a:r>
              <a:rPr lang="en-US" sz="2500" dirty="0">
                <a:latin typeface="Times New Roman" charset="0"/>
                <a:ea typeface="ＭＳ Ｐゴシック" charset="0"/>
              </a:rPr>
              <a:t>If so, start a new run of leader election</a:t>
            </a:r>
          </a:p>
          <a:p>
            <a:r>
              <a:rPr lang="en-US" sz="3000" dirty="0">
                <a:latin typeface="Times New Roman" charset="0"/>
                <a:ea typeface="ＭＳ Ｐゴシック" charset="0"/>
              </a:rPr>
              <a:t>But failure detectors may not be both complete and accurate</a:t>
            </a:r>
          </a:p>
          <a:p>
            <a:pPr lvl="1"/>
            <a:r>
              <a:rPr lang="en-US" sz="2500" dirty="0">
                <a:latin typeface="Times New Roman" charset="0"/>
                <a:ea typeface="ＭＳ Ｐゴシック" charset="0"/>
              </a:rPr>
              <a:t>Incompleteness in FD =&gt; N80’s failure might be missed =&gt; Violation of Safety</a:t>
            </a:r>
          </a:p>
          <a:p>
            <a:pPr lvl="1"/>
            <a:r>
              <a:rPr lang="en-US" sz="2500" dirty="0">
                <a:latin typeface="Times New Roman" charset="0"/>
                <a:ea typeface="ＭＳ Ｐゴシック" charset="0"/>
              </a:rPr>
              <a:t>Inaccuracy in FD =&gt; N80 mistakenly detected as failed </a:t>
            </a:r>
          </a:p>
          <a:p>
            <a:pPr lvl="2"/>
            <a:r>
              <a:rPr lang="en-US" sz="2000" dirty="0">
                <a:latin typeface="Times New Roman" charset="0"/>
                <a:ea typeface="ＭＳ Ｐゴシック" charset="0"/>
              </a:rPr>
              <a:t>=&gt; new election runs initiated forever </a:t>
            </a:r>
          </a:p>
          <a:p>
            <a:pPr lvl="2"/>
            <a:r>
              <a:rPr lang="en-US" sz="2000" dirty="0">
                <a:latin typeface="Times New Roman" charset="0"/>
                <a:ea typeface="ＭＳ Ｐゴシック" charset="0"/>
              </a:rPr>
              <a:t>=&gt; Violation of </a:t>
            </a:r>
            <a:r>
              <a:rPr lang="en-US" sz="2000" dirty="0" err="1">
                <a:latin typeface="Times New Roman" charset="0"/>
                <a:ea typeface="ＭＳ Ｐゴシック" charset="0"/>
              </a:rPr>
              <a:t>Liveness</a:t>
            </a:r>
            <a:endParaRPr lang="en-US" sz="2000" dirty="0">
              <a:latin typeface="Times New Roman" charset="0"/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30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8162623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Content Placeholder 2"/>
          <p:cNvSpPr>
            <a:spLocks noGrp="1"/>
          </p:cNvSpPr>
          <p:nvPr>
            <p:ph idx="1"/>
          </p:nvPr>
        </p:nvSpPr>
        <p:spPr>
          <a:xfrm>
            <a:off x="472282" y="2209801"/>
            <a:ext cx="8229600" cy="4389120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Times New Roman" charset="0"/>
                <a:ea typeface="ＭＳ Ｐゴシック" charset="0"/>
              </a:rPr>
              <a:t>Because it is related to the consensus problem! 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If we could solve election, then we could solve consensus!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Elect a process, use its id’s last bit as the consensus decision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But since consensus is impossible in asynchronous systems, so is election!</a:t>
            </a:r>
          </a:p>
          <a:p>
            <a:endParaRPr lang="en-US" dirty="0">
              <a:latin typeface="Times New Roman" charset="0"/>
              <a:ea typeface="ＭＳ Ｐゴシック" charset="0"/>
            </a:endParaRPr>
          </a:p>
          <a:p>
            <a:r>
              <a:rPr lang="en-US">
                <a:latin typeface="Times New Roman" charset="0"/>
                <a:ea typeface="ＭＳ Ｐゴシック" charset="0"/>
              </a:rPr>
              <a:t>(elsewhere </a:t>
            </a:r>
            <a:r>
              <a:rPr lang="en-US" dirty="0">
                <a:latin typeface="Times New Roman" charset="0"/>
                <a:ea typeface="ＭＳ Ｐゴシック" charset="0"/>
              </a:rPr>
              <a:t>in lecture) Consensus-like protocols used in industry for leader election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Election so Hard?</a:t>
            </a: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31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8178699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Another Classical Algorithm: Bully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681" y="1981201"/>
            <a:ext cx="8610600" cy="537464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3600" dirty="0">
                <a:ea typeface="ＭＳ Ｐゴシック" charset="0"/>
              </a:rPr>
              <a:t>All processes know other process’ ids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3600" dirty="0">
                <a:ea typeface="ＭＳ Ｐゴシック" charset="0"/>
              </a:rPr>
              <a:t>When a process finds the coordinator has failed (via the failure detector):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3000" b="1" dirty="0">
                <a:ea typeface="ＭＳ Ｐゴシック" charset="0"/>
              </a:rPr>
              <a:t>if</a:t>
            </a:r>
            <a:r>
              <a:rPr lang="en-US" sz="3000" dirty="0">
                <a:ea typeface="ＭＳ Ｐゴシック" charset="0"/>
              </a:rPr>
              <a:t> it knows its id is the highest</a:t>
            </a:r>
          </a:p>
          <a:p>
            <a:pPr lvl="2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3000" dirty="0">
                <a:ea typeface="ＭＳ Ｐゴシック" charset="0"/>
              </a:rPr>
              <a:t>it elects itself as coordinator, then sends a </a:t>
            </a:r>
            <a:r>
              <a:rPr lang="en-US" sz="3000" i="1" dirty="0">
                <a:solidFill>
                  <a:srgbClr val="0000FF"/>
                </a:solidFill>
                <a:ea typeface="ＭＳ Ｐゴシック" charset="0"/>
              </a:rPr>
              <a:t>Coordinator</a:t>
            </a:r>
            <a:r>
              <a:rPr lang="en-US" sz="3000" dirty="0">
                <a:solidFill>
                  <a:srgbClr val="0000FF"/>
                </a:solidFill>
                <a:ea typeface="ＭＳ Ｐゴシック" charset="0"/>
              </a:rPr>
              <a:t> </a:t>
            </a:r>
            <a:r>
              <a:rPr lang="en-US" sz="3000" dirty="0">
                <a:ea typeface="ＭＳ Ｐゴシック" charset="0"/>
              </a:rPr>
              <a:t>message to all processes with lower identifiers. Election is completed.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3000" b="1" dirty="0">
                <a:ea typeface="ＭＳ Ｐゴシック" charset="0"/>
              </a:rPr>
              <a:t>else</a:t>
            </a:r>
            <a:r>
              <a:rPr lang="en-US" sz="3000" dirty="0">
                <a:ea typeface="ＭＳ Ｐゴシック" charset="0"/>
              </a:rPr>
              <a:t> </a:t>
            </a:r>
          </a:p>
          <a:p>
            <a:pPr lvl="2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3000" dirty="0">
                <a:ea typeface="ＭＳ Ｐゴシック" charset="0"/>
              </a:rPr>
              <a:t>it initiates an election by sending an </a:t>
            </a:r>
            <a:r>
              <a:rPr lang="en-US" sz="3000" i="1" dirty="0">
                <a:solidFill>
                  <a:srgbClr val="0000FF"/>
                </a:solidFill>
                <a:ea typeface="ＭＳ Ｐゴシック" charset="0"/>
              </a:rPr>
              <a:t>Election </a:t>
            </a:r>
            <a:r>
              <a:rPr lang="en-US" sz="3000" dirty="0">
                <a:ea typeface="ＭＳ Ｐゴシック" charset="0"/>
              </a:rPr>
              <a:t>message </a:t>
            </a:r>
          </a:p>
          <a:p>
            <a:pPr lvl="2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2500" dirty="0">
                <a:ea typeface="ＭＳ Ｐゴシック" charset="0"/>
              </a:rPr>
              <a:t>(contd.)</a:t>
            </a:r>
            <a:endParaRPr lang="en-US" sz="3600" dirty="0">
              <a:ea typeface="ＭＳ Ｐゴシック" charset="0"/>
            </a:endParaRP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endParaRPr lang="en-US" sz="3600" dirty="0">
              <a:ea typeface="ＭＳ Ｐゴシック" charset="0"/>
            </a:endParaRPr>
          </a:p>
          <a:p>
            <a:pPr>
              <a:lnSpc>
                <a:spcPct val="120000"/>
              </a:lnSpc>
              <a:buFont typeface="Arial"/>
              <a:buChar char="•"/>
              <a:defRPr/>
            </a:pPr>
            <a:endParaRPr lang="en-US" dirty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07548277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Bully Algorithm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3814" y="1788161"/>
            <a:ext cx="7423269" cy="5984240"/>
          </a:xfrm>
        </p:spPr>
        <p:txBody>
          <a:bodyPr>
            <a:normAutofit fontScale="85000" lnSpcReduction="20000"/>
          </a:bodyPr>
          <a:lstStyle/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3000" b="1" dirty="0">
                <a:ea typeface="ＭＳ Ｐゴシック" charset="0"/>
              </a:rPr>
              <a:t>else</a:t>
            </a:r>
            <a:r>
              <a:rPr lang="en-US" sz="3000" dirty="0">
                <a:ea typeface="ＭＳ Ｐゴシック" charset="0"/>
              </a:rPr>
              <a:t> it initiates an election by sending an </a:t>
            </a:r>
            <a:r>
              <a:rPr lang="en-US" sz="3000" i="1" dirty="0">
                <a:solidFill>
                  <a:srgbClr val="0000FF"/>
                </a:solidFill>
                <a:ea typeface="ＭＳ Ｐゴシック" charset="0"/>
              </a:rPr>
              <a:t>Election </a:t>
            </a:r>
            <a:r>
              <a:rPr lang="en-US" sz="3000" dirty="0">
                <a:ea typeface="ＭＳ Ｐゴシック" charset="0"/>
              </a:rPr>
              <a:t>message </a:t>
            </a:r>
          </a:p>
          <a:p>
            <a:pPr lvl="2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2500" dirty="0">
                <a:ea typeface="ＭＳ Ｐゴシック" charset="0"/>
              </a:rPr>
              <a:t>Sends it to only processes that have a </a:t>
            </a:r>
            <a:r>
              <a:rPr lang="en-US" sz="2500" i="1" dirty="0">
                <a:ea typeface="ＭＳ Ｐゴシック" charset="0"/>
              </a:rPr>
              <a:t>higher id than itself</a:t>
            </a:r>
            <a:r>
              <a:rPr lang="en-US" sz="2500" dirty="0">
                <a:ea typeface="ＭＳ Ｐゴシック" charset="0"/>
              </a:rPr>
              <a:t>.</a:t>
            </a:r>
          </a:p>
          <a:p>
            <a:pPr lvl="2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2300" b="1" dirty="0">
                <a:ea typeface="ＭＳ Ｐゴシック" charset="0"/>
              </a:rPr>
              <a:t>if</a:t>
            </a:r>
            <a:r>
              <a:rPr lang="en-US" sz="2300" dirty="0">
                <a:ea typeface="ＭＳ Ｐゴシック" charset="0"/>
              </a:rPr>
              <a:t> receives no answer within timeout, calls itself leader and sends </a:t>
            </a:r>
            <a:r>
              <a:rPr lang="en-US" sz="2300" i="1" dirty="0">
                <a:ea typeface="ＭＳ Ｐゴシック" charset="0"/>
              </a:rPr>
              <a:t>Coordinator</a:t>
            </a:r>
            <a:r>
              <a:rPr lang="en-US" sz="2300" dirty="0">
                <a:ea typeface="ＭＳ Ｐゴシック" charset="0"/>
              </a:rPr>
              <a:t> message to all lower id processes. Election completed.</a:t>
            </a:r>
          </a:p>
          <a:p>
            <a:pPr lvl="2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2300" b="1" dirty="0">
                <a:ea typeface="ＭＳ Ｐゴシック" charset="0"/>
              </a:rPr>
              <a:t>if </a:t>
            </a:r>
            <a:r>
              <a:rPr lang="en-US" sz="2300" dirty="0">
                <a:ea typeface="ＭＳ Ｐゴシック" charset="0"/>
              </a:rPr>
              <a:t>an answer received however, then there is some non-faulty higher process </a:t>
            </a:r>
            <a:r>
              <a:rPr lang="en-US" sz="2300" dirty="0">
                <a:ea typeface="ＭＳ Ｐゴシック" charset="0"/>
                <a:sym typeface="Wingdings" charset="0"/>
              </a:rPr>
              <a:t>=&gt;</a:t>
            </a:r>
            <a:r>
              <a:rPr lang="en-US" sz="2300" dirty="0">
                <a:ea typeface="ＭＳ Ｐゴシック" charset="0"/>
              </a:rPr>
              <a:t> so, wait for coordinator message. If none received after another timeout, start a new election run.</a:t>
            </a:r>
            <a:endParaRPr lang="en-US" sz="3600" dirty="0">
              <a:ea typeface="ＭＳ Ｐゴシック" charset="0"/>
            </a:endParaRP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3300" dirty="0">
                <a:ea typeface="ＭＳ Ｐゴシック" charset="0"/>
              </a:rPr>
              <a:t>A process that receives an </a:t>
            </a:r>
            <a:r>
              <a:rPr lang="en-US" altLang="ja-JP" sz="3300" i="1" dirty="0">
                <a:ea typeface="ＭＳ Ｐゴシック" charset="0"/>
              </a:rPr>
              <a:t>Election</a:t>
            </a:r>
            <a:r>
              <a:rPr lang="en-US" altLang="ja-JP" sz="3300" dirty="0">
                <a:ea typeface="ＭＳ Ｐゴシック" charset="0"/>
              </a:rPr>
              <a:t> message replies with </a:t>
            </a:r>
            <a:r>
              <a:rPr lang="en-US" altLang="ja-JP" sz="3300" i="1" dirty="0">
                <a:solidFill>
                  <a:srgbClr val="0000FF"/>
                </a:solidFill>
                <a:ea typeface="ＭＳ Ｐゴシック" charset="0"/>
              </a:rPr>
              <a:t>OK </a:t>
            </a:r>
            <a:r>
              <a:rPr lang="en-US" altLang="ja-JP" sz="3300" dirty="0">
                <a:ea typeface="ＭＳ Ｐゴシック" charset="0"/>
              </a:rPr>
              <a:t>message, and starts its own leader election protocol (unless it has already done so)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endParaRPr lang="en-US" sz="2800" dirty="0">
              <a:ea typeface="ＭＳ Ｐゴシック" charset="0"/>
            </a:endParaRPr>
          </a:p>
          <a:p>
            <a:pPr>
              <a:lnSpc>
                <a:spcPct val="120000"/>
              </a:lnSpc>
              <a:buFont typeface="Arial"/>
              <a:buChar char="•"/>
              <a:defRPr/>
            </a:pPr>
            <a:endParaRPr lang="en-US" sz="2000" dirty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7370208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Bully Algorithm: Example</a:t>
            </a:r>
          </a:p>
        </p:txBody>
      </p:sp>
      <p:grpSp>
        <p:nvGrpSpPr>
          <p:cNvPr id="12" name="Group 9"/>
          <p:cNvGrpSpPr>
            <a:grpSpLocks/>
          </p:cNvGrpSpPr>
          <p:nvPr/>
        </p:nvGrpSpPr>
        <p:grpSpPr bwMode="auto">
          <a:xfrm>
            <a:off x="3429000" y="2209800"/>
            <a:ext cx="5005388" cy="4487863"/>
            <a:chOff x="3429000" y="2209800"/>
            <a:chExt cx="5005641" cy="4488597"/>
          </a:xfrm>
        </p:grpSpPr>
        <p:sp>
          <p:nvSpPr>
            <p:cNvPr id="13" name="Text Box 4"/>
            <p:cNvSpPr txBox="1">
              <a:spLocks noChangeArrowheads="1"/>
            </p:cNvSpPr>
            <p:nvPr/>
          </p:nvSpPr>
          <p:spPr bwMode="auto">
            <a:xfrm>
              <a:off x="4038600" y="5424488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14" name="Text Box 8"/>
            <p:cNvSpPr txBox="1">
              <a:spLocks noChangeArrowheads="1"/>
            </p:cNvSpPr>
            <p:nvPr/>
          </p:nvSpPr>
          <p:spPr bwMode="auto">
            <a:xfrm>
              <a:off x="7856538" y="40386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7264400" y="5400675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6" name="Text Box 22"/>
            <p:cNvSpPr txBox="1">
              <a:spLocks noChangeArrowheads="1"/>
            </p:cNvSpPr>
            <p:nvPr/>
          </p:nvSpPr>
          <p:spPr bwMode="auto">
            <a:xfrm>
              <a:off x="3810000" y="24511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17" name="Text Box 23"/>
            <p:cNvSpPr txBox="1">
              <a:spLocks noChangeArrowheads="1"/>
            </p:cNvSpPr>
            <p:nvPr/>
          </p:nvSpPr>
          <p:spPr bwMode="auto">
            <a:xfrm>
              <a:off x="3429000" y="35814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18" name="Text Box 24"/>
            <p:cNvSpPr txBox="1">
              <a:spLocks noChangeArrowheads="1"/>
            </p:cNvSpPr>
            <p:nvPr/>
          </p:nvSpPr>
          <p:spPr bwMode="auto">
            <a:xfrm>
              <a:off x="7391400" y="24384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sp>
          <p:nvSpPr>
            <p:cNvPr id="19" name="Lightning Bolt 18"/>
            <p:cNvSpPr/>
            <p:nvPr/>
          </p:nvSpPr>
          <p:spPr>
            <a:xfrm>
              <a:off x="3657612" y="2209800"/>
              <a:ext cx="914446" cy="914550"/>
            </a:xfrm>
            <a:prstGeom prst="lightningBolt">
              <a:avLst/>
            </a:prstGeom>
            <a:solidFill>
              <a:srgbClr val="FF0000">
                <a:alpha val="4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Text Box 4"/>
            <p:cNvSpPr txBox="1">
              <a:spLocks noChangeArrowheads="1"/>
            </p:cNvSpPr>
            <p:nvPr/>
          </p:nvSpPr>
          <p:spPr bwMode="auto">
            <a:xfrm>
              <a:off x="6172200" y="5867400"/>
              <a:ext cx="215185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Detects failure</a:t>
              </a:r>
            </a:p>
            <a:p>
              <a:pPr algn="ctr"/>
              <a:r>
                <a:rPr lang="en-US">
                  <a:latin typeface="Helvetica" charset="0"/>
                </a:rPr>
                <a:t>of N80</a:t>
              </a:r>
            </a:p>
          </p:txBody>
        </p:sp>
      </p:grpSp>
      <p:sp>
        <p:nvSpPr>
          <p:cNvPr id="21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8935206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5"/>
          <p:cNvGrpSpPr>
            <a:grpSpLocks/>
          </p:cNvGrpSpPr>
          <p:nvPr/>
        </p:nvGrpSpPr>
        <p:grpSpPr bwMode="auto">
          <a:xfrm>
            <a:off x="3429000" y="2209800"/>
            <a:ext cx="5005388" cy="4487863"/>
            <a:chOff x="3429000" y="2209800"/>
            <a:chExt cx="5005641" cy="4488597"/>
          </a:xfrm>
        </p:grpSpPr>
        <p:grpSp>
          <p:nvGrpSpPr>
            <p:cNvPr id="18" name="Group 4"/>
            <p:cNvGrpSpPr>
              <a:grpSpLocks/>
            </p:cNvGrpSpPr>
            <p:nvPr/>
          </p:nvGrpSpPr>
          <p:grpSpPr bwMode="auto">
            <a:xfrm>
              <a:off x="3429000" y="2209800"/>
              <a:ext cx="5005641" cy="4488597"/>
              <a:chOff x="3429000" y="2209800"/>
              <a:chExt cx="5005641" cy="4488597"/>
            </a:xfrm>
          </p:grpSpPr>
          <p:sp>
            <p:nvSpPr>
              <p:cNvPr id="20" name="Text Box 4"/>
              <p:cNvSpPr txBox="1">
                <a:spLocks noChangeArrowheads="1"/>
              </p:cNvSpPr>
              <p:nvPr/>
            </p:nvSpPr>
            <p:spPr bwMode="auto">
              <a:xfrm>
                <a:off x="4038600" y="5424488"/>
                <a:ext cx="749274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1" name="Text Box 8"/>
              <p:cNvSpPr txBox="1">
                <a:spLocks noChangeArrowheads="1"/>
              </p:cNvSpPr>
              <p:nvPr/>
            </p:nvSpPr>
            <p:spPr bwMode="auto">
              <a:xfrm>
                <a:off x="7856538" y="4038600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22" name="Text Box 9"/>
              <p:cNvSpPr txBox="1">
                <a:spLocks noChangeArrowheads="1"/>
              </p:cNvSpPr>
              <p:nvPr/>
            </p:nvSpPr>
            <p:spPr bwMode="auto">
              <a:xfrm>
                <a:off x="7264400" y="5400675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3" name="Text Box 22"/>
              <p:cNvSpPr txBox="1">
                <a:spLocks noChangeArrowheads="1"/>
              </p:cNvSpPr>
              <p:nvPr/>
            </p:nvSpPr>
            <p:spPr bwMode="auto">
              <a:xfrm>
                <a:off x="3810000" y="24511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24" name="Text Box 23"/>
              <p:cNvSpPr txBox="1">
                <a:spLocks noChangeArrowheads="1"/>
              </p:cNvSpPr>
              <p:nvPr/>
            </p:nvSpPr>
            <p:spPr bwMode="auto">
              <a:xfrm>
                <a:off x="3429000" y="35814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25" name="Text Box 24"/>
              <p:cNvSpPr txBox="1">
                <a:spLocks noChangeArrowheads="1"/>
              </p:cNvSpPr>
              <p:nvPr/>
            </p:nvSpPr>
            <p:spPr bwMode="auto">
              <a:xfrm>
                <a:off x="7391400" y="2438400"/>
                <a:ext cx="578103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  <p:sp>
            <p:nvSpPr>
              <p:cNvPr id="26" name="Freeform 17"/>
              <p:cNvSpPr>
                <a:spLocks/>
              </p:cNvSpPr>
              <p:nvPr/>
            </p:nvSpPr>
            <p:spPr bwMode="auto">
              <a:xfrm flipH="1">
                <a:off x="4800600" y="5410200"/>
                <a:ext cx="2438400" cy="45719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7" name="Lightning Bolt 26"/>
              <p:cNvSpPr/>
              <p:nvPr/>
            </p:nvSpPr>
            <p:spPr>
              <a:xfrm>
                <a:off x="3657612" y="2209800"/>
                <a:ext cx="914446" cy="914550"/>
              </a:xfrm>
              <a:prstGeom prst="lightningBolt">
                <a:avLst/>
              </a:prstGeom>
              <a:solidFill>
                <a:srgbClr val="FF0000">
                  <a:alpha val="48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8" name="Text Box 4"/>
              <p:cNvSpPr txBox="1">
                <a:spLocks noChangeArrowheads="1"/>
              </p:cNvSpPr>
              <p:nvPr/>
            </p:nvSpPr>
            <p:spPr bwMode="auto">
              <a:xfrm>
                <a:off x="6172200" y="5867400"/>
                <a:ext cx="2151851" cy="8309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>
                    <a:latin typeface="Helvetica" charset="0"/>
                  </a:rPr>
                  <a:t>Detects failure</a:t>
                </a:r>
              </a:p>
              <a:p>
                <a:pPr algn="ctr"/>
                <a:r>
                  <a:rPr lang="en-US">
                    <a:latin typeface="Helvetica" charset="0"/>
                  </a:rPr>
                  <a:t>of N80</a:t>
                </a:r>
              </a:p>
            </p:txBody>
          </p:sp>
          <p:sp>
            <p:nvSpPr>
              <p:cNvPr id="29" name="Freeform 17"/>
              <p:cNvSpPr>
                <a:spLocks/>
              </p:cNvSpPr>
              <p:nvPr/>
            </p:nvSpPr>
            <p:spPr bwMode="auto">
              <a:xfrm flipH="1" flipV="1">
                <a:off x="4191000" y="3810001"/>
                <a:ext cx="3124200" cy="1600200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" name="Text Box 4"/>
              <p:cNvSpPr txBox="1">
                <a:spLocks noChangeArrowheads="1"/>
              </p:cNvSpPr>
              <p:nvPr/>
            </p:nvSpPr>
            <p:spPr bwMode="auto">
              <a:xfrm>
                <a:off x="4648200" y="4876800"/>
                <a:ext cx="134499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i="1">
                    <a:solidFill>
                      <a:srgbClr val="FF6600"/>
                    </a:solidFill>
                    <a:latin typeface="Helvetica" charset="0"/>
                  </a:rPr>
                  <a:t>Election</a:t>
                </a:r>
              </a:p>
            </p:txBody>
          </p:sp>
        </p:grpSp>
        <p:sp>
          <p:nvSpPr>
            <p:cNvPr id="19" name="Freeform 17"/>
            <p:cNvSpPr>
              <a:spLocks/>
            </p:cNvSpPr>
            <p:nvPr/>
          </p:nvSpPr>
          <p:spPr bwMode="auto">
            <a:xfrm flipH="1" flipV="1">
              <a:off x="4495800" y="2895600"/>
              <a:ext cx="2743200" cy="25146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6316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Times New Roman" charset="0"/>
              <a:ea typeface="ＭＳ Ｐゴシック" charset="0"/>
            </a:endParaRPr>
          </a:p>
        </p:txBody>
      </p:sp>
      <p:grpSp>
        <p:nvGrpSpPr>
          <p:cNvPr id="21" name="Group 2"/>
          <p:cNvGrpSpPr>
            <a:grpSpLocks/>
          </p:cNvGrpSpPr>
          <p:nvPr/>
        </p:nvGrpSpPr>
        <p:grpSpPr bwMode="auto">
          <a:xfrm>
            <a:off x="2667000" y="2209800"/>
            <a:ext cx="5767388" cy="4119563"/>
            <a:chOff x="2667000" y="2209800"/>
            <a:chExt cx="5767641" cy="4119265"/>
          </a:xfrm>
        </p:grpSpPr>
        <p:grpSp>
          <p:nvGrpSpPr>
            <p:cNvPr id="22" name="Group 4"/>
            <p:cNvGrpSpPr>
              <a:grpSpLocks/>
            </p:cNvGrpSpPr>
            <p:nvPr/>
          </p:nvGrpSpPr>
          <p:grpSpPr bwMode="auto">
            <a:xfrm>
              <a:off x="3429000" y="2209800"/>
              <a:ext cx="5005641" cy="4119265"/>
              <a:chOff x="3429000" y="2209800"/>
              <a:chExt cx="5005641" cy="4119265"/>
            </a:xfrm>
          </p:grpSpPr>
          <p:sp>
            <p:nvSpPr>
              <p:cNvPr id="29" name="Text Box 4"/>
              <p:cNvSpPr txBox="1">
                <a:spLocks noChangeArrowheads="1"/>
              </p:cNvSpPr>
              <p:nvPr/>
            </p:nvSpPr>
            <p:spPr bwMode="auto">
              <a:xfrm>
                <a:off x="4038600" y="5424488"/>
                <a:ext cx="749274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30" name="Text Box 8"/>
              <p:cNvSpPr txBox="1">
                <a:spLocks noChangeArrowheads="1"/>
              </p:cNvSpPr>
              <p:nvPr/>
            </p:nvSpPr>
            <p:spPr bwMode="auto">
              <a:xfrm>
                <a:off x="7856538" y="4038600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31" name="Text Box 9"/>
              <p:cNvSpPr txBox="1">
                <a:spLocks noChangeArrowheads="1"/>
              </p:cNvSpPr>
              <p:nvPr/>
            </p:nvSpPr>
            <p:spPr bwMode="auto">
              <a:xfrm>
                <a:off x="7264400" y="5400675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32" name="Text Box 22"/>
              <p:cNvSpPr txBox="1">
                <a:spLocks noChangeArrowheads="1"/>
              </p:cNvSpPr>
              <p:nvPr/>
            </p:nvSpPr>
            <p:spPr bwMode="auto">
              <a:xfrm>
                <a:off x="3810000" y="24511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33" name="Text Box 23"/>
              <p:cNvSpPr txBox="1">
                <a:spLocks noChangeArrowheads="1"/>
              </p:cNvSpPr>
              <p:nvPr/>
            </p:nvSpPr>
            <p:spPr bwMode="auto">
              <a:xfrm>
                <a:off x="3429000" y="35814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34" name="Text Box 24"/>
              <p:cNvSpPr txBox="1">
                <a:spLocks noChangeArrowheads="1"/>
              </p:cNvSpPr>
              <p:nvPr/>
            </p:nvSpPr>
            <p:spPr bwMode="auto">
              <a:xfrm>
                <a:off x="7391400" y="2438400"/>
                <a:ext cx="578103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  <p:sp>
            <p:nvSpPr>
              <p:cNvPr id="35" name="Freeform 17"/>
              <p:cNvSpPr>
                <a:spLocks/>
              </p:cNvSpPr>
              <p:nvPr/>
            </p:nvSpPr>
            <p:spPr bwMode="auto">
              <a:xfrm flipH="1" flipV="1">
                <a:off x="4114800" y="3962400"/>
                <a:ext cx="609600" cy="1447799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" name="Lightning Bolt 35"/>
              <p:cNvSpPr/>
              <p:nvPr/>
            </p:nvSpPr>
            <p:spPr>
              <a:xfrm>
                <a:off x="3657643" y="2209800"/>
                <a:ext cx="914440" cy="914334"/>
              </a:xfrm>
              <a:prstGeom prst="lightningBolt">
                <a:avLst/>
              </a:prstGeom>
              <a:solidFill>
                <a:srgbClr val="FF0000">
                  <a:alpha val="48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7" name="Text Box 4"/>
              <p:cNvSpPr txBox="1">
                <a:spLocks noChangeArrowheads="1"/>
              </p:cNvSpPr>
              <p:nvPr/>
            </p:nvSpPr>
            <p:spPr bwMode="auto">
              <a:xfrm>
                <a:off x="6494405" y="5867400"/>
                <a:ext cx="150744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>
                    <a:latin typeface="Helvetica" charset="0"/>
                  </a:rPr>
                  <a:t>Waiting…</a:t>
                </a:r>
              </a:p>
            </p:txBody>
          </p:sp>
          <p:sp>
            <p:nvSpPr>
              <p:cNvPr id="38" name="Text Box 4"/>
              <p:cNvSpPr txBox="1">
                <a:spLocks noChangeArrowheads="1"/>
              </p:cNvSpPr>
              <p:nvPr/>
            </p:nvSpPr>
            <p:spPr bwMode="auto">
              <a:xfrm>
                <a:off x="3886200" y="4191000"/>
                <a:ext cx="134499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i="1">
                    <a:solidFill>
                      <a:srgbClr val="FF6600"/>
                    </a:solidFill>
                    <a:latin typeface="Helvetica" charset="0"/>
                  </a:rPr>
                  <a:t>Election</a:t>
                </a:r>
              </a:p>
            </p:txBody>
          </p:sp>
        </p:grpSp>
        <p:sp>
          <p:nvSpPr>
            <p:cNvPr id="23" name="Freeform 17"/>
            <p:cNvSpPr>
              <a:spLocks/>
            </p:cNvSpPr>
            <p:nvPr/>
          </p:nvSpPr>
          <p:spPr bwMode="auto">
            <a:xfrm flipH="1" flipV="1">
              <a:off x="4572000" y="2971798"/>
              <a:ext cx="152400" cy="2438401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" name="Freeform 17"/>
            <p:cNvSpPr>
              <a:spLocks/>
            </p:cNvSpPr>
            <p:nvPr/>
          </p:nvSpPr>
          <p:spPr bwMode="auto">
            <a:xfrm flipV="1">
              <a:off x="4800600" y="5410198"/>
              <a:ext cx="2514600" cy="152401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" name="Text Box 4"/>
            <p:cNvSpPr txBox="1">
              <a:spLocks noChangeArrowheads="1"/>
            </p:cNvSpPr>
            <p:nvPr/>
          </p:nvSpPr>
          <p:spPr bwMode="auto">
            <a:xfrm>
              <a:off x="6400800" y="5029200"/>
              <a:ext cx="70114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i="1">
                  <a:solidFill>
                    <a:srgbClr val="FF6600"/>
                  </a:solidFill>
                  <a:latin typeface="Helvetica" charset="0"/>
                </a:rPr>
                <a:t>OK</a:t>
              </a:r>
            </a:p>
          </p:txBody>
        </p:sp>
        <p:sp>
          <p:nvSpPr>
            <p:cNvPr id="26" name="Freeform 17"/>
            <p:cNvSpPr>
              <a:spLocks/>
            </p:cNvSpPr>
            <p:nvPr/>
          </p:nvSpPr>
          <p:spPr bwMode="auto">
            <a:xfrm flipV="1">
              <a:off x="3810000" y="2971798"/>
              <a:ext cx="304800" cy="609601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2667000" y="2971800"/>
              <a:ext cx="134499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i="1">
                  <a:solidFill>
                    <a:srgbClr val="FF6600"/>
                  </a:solidFill>
                  <a:latin typeface="Helvetica" charset="0"/>
                </a:rPr>
                <a:t>Election</a:t>
              </a:r>
            </a:p>
          </p:txBody>
        </p:sp>
        <p:sp>
          <p:nvSpPr>
            <p:cNvPr id="28" name="Freeform 17"/>
            <p:cNvSpPr>
              <a:spLocks/>
            </p:cNvSpPr>
            <p:nvPr/>
          </p:nvSpPr>
          <p:spPr bwMode="auto">
            <a:xfrm>
              <a:off x="4267200" y="3810000"/>
              <a:ext cx="3048000" cy="15240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216724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Times New Roman" charset="0"/>
              <a:ea typeface="ＭＳ Ｐゴシック" charset="0"/>
            </a:endParaRPr>
          </a:p>
        </p:txBody>
      </p:sp>
      <p:grpSp>
        <p:nvGrpSpPr>
          <p:cNvPr id="16" name="Group 2"/>
          <p:cNvGrpSpPr>
            <a:grpSpLocks/>
          </p:cNvGrpSpPr>
          <p:nvPr/>
        </p:nvGrpSpPr>
        <p:grpSpPr bwMode="auto">
          <a:xfrm>
            <a:off x="3352800" y="2209800"/>
            <a:ext cx="5081588" cy="4195763"/>
            <a:chOff x="3352800" y="2209800"/>
            <a:chExt cx="5081841" cy="4195465"/>
          </a:xfrm>
        </p:grpSpPr>
        <p:grpSp>
          <p:nvGrpSpPr>
            <p:cNvPr id="17" name="Group 4"/>
            <p:cNvGrpSpPr>
              <a:grpSpLocks/>
            </p:cNvGrpSpPr>
            <p:nvPr/>
          </p:nvGrpSpPr>
          <p:grpSpPr bwMode="auto">
            <a:xfrm>
              <a:off x="3429000" y="2209800"/>
              <a:ext cx="5005641" cy="3676353"/>
              <a:chOff x="3429000" y="2209800"/>
              <a:chExt cx="5005641" cy="3676353"/>
            </a:xfrm>
          </p:grpSpPr>
          <p:sp>
            <p:nvSpPr>
              <p:cNvPr id="22" name="Text Box 4"/>
              <p:cNvSpPr txBox="1">
                <a:spLocks noChangeArrowheads="1"/>
              </p:cNvSpPr>
              <p:nvPr/>
            </p:nvSpPr>
            <p:spPr bwMode="auto">
              <a:xfrm>
                <a:off x="4038600" y="5424488"/>
                <a:ext cx="749274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3" name="Text Box 8"/>
              <p:cNvSpPr txBox="1">
                <a:spLocks noChangeArrowheads="1"/>
              </p:cNvSpPr>
              <p:nvPr/>
            </p:nvSpPr>
            <p:spPr bwMode="auto">
              <a:xfrm>
                <a:off x="7856538" y="4038600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24" name="Text Box 9"/>
              <p:cNvSpPr txBox="1">
                <a:spLocks noChangeArrowheads="1"/>
              </p:cNvSpPr>
              <p:nvPr/>
            </p:nvSpPr>
            <p:spPr bwMode="auto">
              <a:xfrm>
                <a:off x="7264400" y="5400675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5" name="Text Box 22"/>
              <p:cNvSpPr txBox="1">
                <a:spLocks noChangeArrowheads="1"/>
              </p:cNvSpPr>
              <p:nvPr/>
            </p:nvSpPr>
            <p:spPr bwMode="auto">
              <a:xfrm>
                <a:off x="3810000" y="24511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26" name="Text Box 23"/>
              <p:cNvSpPr txBox="1">
                <a:spLocks noChangeArrowheads="1"/>
              </p:cNvSpPr>
              <p:nvPr/>
            </p:nvSpPr>
            <p:spPr bwMode="auto">
              <a:xfrm>
                <a:off x="3429000" y="35814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27" name="Text Box 24"/>
              <p:cNvSpPr txBox="1">
                <a:spLocks noChangeArrowheads="1"/>
              </p:cNvSpPr>
              <p:nvPr/>
            </p:nvSpPr>
            <p:spPr bwMode="auto">
              <a:xfrm>
                <a:off x="7391400" y="2438400"/>
                <a:ext cx="578103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  <p:sp>
            <p:nvSpPr>
              <p:cNvPr id="28" name="Lightning Bolt 27"/>
              <p:cNvSpPr/>
              <p:nvPr/>
            </p:nvSpPr>
            <p:spPr>
              <a:xfrm>
                <a:off x="3657615" y="2209800"/>
                <a:ext cx="914445" cy="914335"/>
              </a:xfrm>
              <a:prstGeom prst="lightningBolt">
                <a:avLst/>
              </a:prstGeom>
              <a:solidFill>
                <a:srgbClr val="FF0000">
                  <a:alpha val="48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4495800" y="4648200"/>
              <a:ext cx="70114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i="1">
                  <a:solidFill>
                    <a:srgbClr val="FF6600"/>
                  </a:solidFill>
                  <a:latin typeface="Helvetica" charset="0"/>
                </a:rPr>
                <a:t>OK</a:t>
              </a: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auto">
            <a:xfrm>
              <a:off x="4191000" y="4038600"/>
              <a:ext cx="304800" cy="13716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" name="Text Box 4"/>
            <p:cNvSpPr txBox="1">
              <a:spLocks noChangeArrowheads="1"/>
            </p:cNvSpPr>
            <p:nvPr/>
          </p:nvSpPr>
          <p:spPr bwMode="auto">
            <a:xfrm>
              <a:off x="6494405" y="5867400"/>
              <a:ext cx="150744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Waiting…</a:t>
              </a:r>
            </a:p>
          </p:txBody>
        </p:sp>
        <p:sp>
          <p:nvSpPr>
            <p:cNvPr id="21" name="Text Box 4"/>
            <p:cNvSpPr txBox="1">
              <a:spLocks noChangeArrowheads="1"/>
            </p:cNvSpPr>
            <p:nvPr/>
          </p:nvSpPr>
          <p:spPr bwMode="auto">
            <a:xfrm>
              <a:off x="3352800" y="5943600"/>
              <a:ext cx="150744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Waiting…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070482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Times New Roman" charset="0"/>
              <a:ea typeface="ＭＳ Ｐゴシック" charset="0"/>
            </a:endParaRPr>
          </a:p>
        </p:txBody>
      </p:sp>
      <p:grpSp>
        <p:nvGrpSpPr>
          <p:cNvPr id="19" name="Group 2"/>
          <p:cNvGrpSpPr>
            <a:grpSpLocks/>
          </p:cNvGrpSpPr>
          <p:nvPr/>
        </p:nvGrpSpPr>
        <p:grpSpPr bwMode="auto">
          <a:xfrm>
            <a:off x="1295400" y="2209800"/>
            <a:ext cx="7138988" cy="4424363"/>
            <a:chOff x="1295400" y="2209800"/>
            <a:chExt cx="7139241" cy="4424065"/>
          </a:xfrm>
        </p:grpSpPr>
        <p:grpSp>
          <p:nvGrpSpPr>
            <p:cNvPr id="20" name="Group 4"/>
            <p:cNvGrpSpPr>
              <a:grpSpLocks/>
            </p:cNvGrpSpPr>
            <p:nvPr/>
          </p:nvGrpSpPr>
          <p:grpSpPr bwMode="auto">
            <a:xfrm>
              <a:off x="3429000" y="2209800"/>
              <a:ext cx="5005641" cy="3676353"/>
              <a:chOff x="3429000" y="2209800"/>
              <a:chExt cx="5005641" cy="3676353"/>
            </a:xfrm>
          </p:grpSpPr>
          <p:sp>
            <p:nvSpPr>
              <p:cNvPr id="28" name="Text Box 4"/>
              <p:cNvSpPr txBox="1">
                <a:spLocks noChangeArrowheads="1"/>
              </p:cNvSpPr>
              <p:nvPr/>
            </p:nvSpPr>
            <p:spPr bwMode="auto">
              <a:xfrm>
                <a:off x="4038600" y="5424488"/>
                <a:ext cx="749274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9" name="Text Box 8"/>
              <p:cNvSpPr txBox="1">
                <a:spLocks noChangeArrowheads="1"/>
              </p:cNvSpPr>
              <p:nvPr/>
            </p:nvSpPr>
            <p:spPr bwMode="auto">
              <a:xfrm>
                <a:off x="7856538" y="4038600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30" name="Text Box 9"/>
              <p:cNvSpPr txBox="1">
                <a:spLocks noChangeArrowheads="1"/>
              </p:cNvSpPr>
              <p:nvPr/>
            </p:nvSpPr>
            <p:spPr bwMode="auto">
              <a:xfrm>
                <a:off x="7264400" y="5400675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31" name="Text Box 22"/>
              <p:cNvSpPr txBox="1">
                <a:spLocks noChangeArrowheads="1"/>
              </p:cNvSpPr>
              <p:nvPr/>
            </p:nvSpPr>
            <p:spPr bwMode="auto">
              <a:xfrm>
                <a:off x="3810000" y="24511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32" name="Text Box 23"/>
              <p:cNvSpPr txBox="1">
                <a:spLocks noChangeArrowheads="1"/>
              </p:cNvSpPr>
              <p:nvPr/>
            </p:nvSpPr>
            <p:spPr bwMode="auto">
              <a:xfrm>
                <a:off x="3429000" y="35814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33" name="Text Box 24"/>
              <p:cNvSpPr txBox="1">
                <a:spLocks noChangeArrowheads="1"/>
              </p:cNvSpPr>
              <p:nvPr/>
            </p:nvSpPr>
            <p:spPr bwMode="auto">
              <a:xfrm>
                <a:off x="7391400" y="2438400"/>
                <a:ext cx="578103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  <p:sp>
            <p:nvSpPr>
              <p:cNvPr id="34" name="Lightning Bolt 33"/>
              <p:cNvSpPr/>
              <p:nvPr/>
            </p:nvSpPr>
            <p:spPr>
              <a:xfrm>
                <a:off x="3657684" y="2209800"/>
                <a:ext cx="914432" cy="914338"/>
              </a:xfrm>
              <a:prstGeom prst="lightningBolt">
                <a:avLst/>
              </a:prstGeom>
              <a:solidFill>
                <a:srgbClr val="FF0000">
                  <a:alpha val="48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21" name="Text Box 4"/>
            <p:cNvSpPr txBox="1">
              <a:spLocks noChangeArrowheads="1"/>
            </p:cNvSpPr>
            <p:nvPr/>
          </p:nvSpPr>
          <p:spPr bwMode="auto">
            <a:xfrm>
              <a:off x="3549461" y="4648200"/>
              <a:ext cx="259382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i="1">
                  <a:solidFill>
                    <a:srgbClr val="FF6600"/>
                  </a:solidFill>
                  <a:latin typeface="Helvetica" charset="0"/>
                </a:rPr>
                <a:t>Coordinator: N32</a:t>
              </a:r>
            </a:p>
          </p:txBody>
        </p:sp>
        <p:sp>
          <p:nvSpPr>
            <p:cNvPr id="22" name="Freeform 17"/>
            <p:cNvSpPr>
              <a:spLocks/>
            </p:cNvSpPr>
            <p:nvPr/>
          </p:nvSpPr>
          <p:spPr bwMode="auto">
            <a:xfrm>
              <a:off x="4191000" y="4038600"/>
              <a:ext cx="304800" cy="13716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" name="Text Box 4"/>
            <p:cNvSpPr txBox="1">
              <a:spLocks noChangeArrowheads="1"/>
            </p:cNvSpPr>
            <p:nvPr/>
          </p:nvSpPr>
          <p:spPr bwMode="auto">
            <a:xfrm>
              <a:off x="1295400" y="3600272"/>
              <a:ext cx="2454368" cy="1200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Times out </a:t>
              </a:r>
            </a:p>
            <a:p>
              <a:pPr algn="ctr"/>
              <a:r>
                <a:rPr lang="en-US">
                  <a:latin typeface="Helvetica" charset="0"/>
                </a:rPr>
                <a:t>waiting for N80’s </a:t>
              </a:r>
            </a:p>
            <a:p>
              <a:pPr algn="ctr"/>
              <a:r>
                <a:rPr lang="en-US">
                  <a:latin typeface="Helvetica" charset="0"/>
                </a:rPr>
                <a:t>response</a:t>
              </a:r>
            </a:p>
          </p:txBody>
        </p:sp>
        <p:sp>
          <p:nvSpPr>
            <p:cNvPr id="24" name="Freeform 17"/>
            <p:cNvSpPr>
              <a:spLocks/>
            </p:cNvSpPr>
            <p:nvPr/>
          </p:nvSpPr>
          <p:spPr bwMode="auto">
            <a:xfrm>
              <a:off x="4191000" y="3886200"/>
              <a:ext cx="3276600" cy="15240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" name="Freeform 17"/>
            <p:cNvSpPr>
              <a:spLocks/>
            </p:cNvSpPr>
            <p:nvPr/>
          </p:nvSpPr>
          <p:spPr bwMode="auto">
            <a:xfrm>
              <a:off x="4191000" y="3733800"/>
              <a:ext cx="3657600" cy="5334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6" name="Freeform 17"/>
            <p:cNvSpPr>
              <a:spLocks/>
            </p:cNvSpPr>
            <p:nvPr/>
          </p:nvSpPr>
          <p:spPr bwMode="auto">
            <a:xfrm flipV="1">
              <a:off x="4191000" y="2667000"/>
              <a:ext cx="3200400" cy="9144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3508772" y="6172200"/>
              <a:ext cx="334869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b="1">
                  <a:solidFill>
                    <a:srgbClr val="FF0000"/>
                  </a:solidFill>
                  <a:latin typeface="Helvetica" charset="0"/>
                </a:rPr>
                <a:t>Election is completed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2243170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Failures during Election Run</a:t>
            </a:r>
            <a:endParaRPr lang="en-US" dirty="0">
              <a:latin typeface="Times New Roman" charset="0"/>
              <a:ea typeface="ＭＳ Ｐゴシック" charset="0"/>
            </a:endParaRPr>
          </a:p>
        </p:txBody>
      </p:sp>
      <p:grpSp>
        <p:nvGrpSpPr>
          <p:cNvPr id="16" name="Group 2"/>
          <p:cNvGrpSpPr>
            <a:grpSpLocks/>
          </p:cNvGrpSpPr>
          <p:nvPr/>
        </p:nvGrpSpPr>
        <p:grpSpPr bwMode="auto">
          <a:xfrm>
            <a:off x="3200400" y="2209800"/>
            <a:ext cx="5233988" cy="4195763"/>
            <a:chOff x="3200400" y="2209800"/>
            <a:chExt cx="5234241" cy="4195465"/>
          </a:xfrm>
        </p:grpSpPr>
        <p:grpSp>
          <p:nvGrpSpPr>
            <p:cNvPr id="17" name="Group 4"/>
            <p:cNvGrpSpPr>
              <a:grpSpLocks/>
            </p:cNvGrpSpPr>
            <p:nvPr/>
          </p:nvGrpSpPr>
          <p:grpSpPr bwMode="auto">
            <a:xfrm>
              <a:off x="3429000" y="2209800"/>
              <a:ext cx="5005641" cy="3676353"/>
              <a:chOff x="3429000" y="2209800"/>
              <a:chExt cx="5005641" cy="3676353"/>
            </a:xfrm>
          </p:grpSpPr>
          <p:sp>
            <p:nvSpPr>
              <p:cNvPr id="21" name="Text Box 4"/>
              <p:cNvSpPr txBox="1">
                <a:spLocks noChangeArrowheads="1"/>
              </p:cNvSpPr>
              <p:nvPr/>
            </p:nvSpPr>
            <p:spPr bwMode="auto">
              <a:xfrm>
                <a:off x="4038600" y="5424488"/>
                <a:ext cx="749274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2" name="Text Box 8"/>
              <p:cNvSpPr txBox="1">
                <a:spLocks noChangeArrowheads="1"/>
              </p:cNvSpPr>
              <p:nvPr/>
            </p:nvSpPr>
            <p:spPr bwMode="auto">
              <a:xfrm>
                <a:off x="7856538" y="4038600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23" name="Text Box 9"/>
              <p:cNvSpPr txBox="1">
                <a:spLocks noChangeArrowheads="1"/>
              </p:cNvSpPr>
              <p:nvPr/>
            </p:nvSpPr>
            <p:spPr bwMode="auto">
              <a:xfrm>
                <a:off x="7264400" y="5400675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3810000" y="24511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3429000" y="35814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7391400" y="2438400"/>
                <a:ext cx="578103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  <p:sp>
            <p:nvSpPr>
              <p:cNvPr id="27" name="Lightning Bolt 26"/>
              <p:cNvSpPr/>
              <p:nvPr/>
            </p:nvSpPr>
            <p:spPr>
              <a:xfrm>
                <a:off x="3657622" y="2209800"/>
                <a:ext cx="914444" cy="914335"/>
              </a:xfrm>
              <a:prstGeom prst="lightningBolt">
                <a:avLst/>
              </a:prstGeom>
              <a:solidFill>
                <a:srgbClr val="FF0000">
                  <a:alpha val="48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6494405" y="5867400"/>
              <a:ext cx="150744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Waiting…</a:t>
              </a:r>
            </a:p>
          </p:txBody>
        </p:sp>
        <p:sp>
          <p:nvSpPr>
            <p:cNvPr id="19" name="Text Box 4"/>
            <p:cNvSpPr txBox="1">
              <a:spLocks noChangeArrowheads="1"/>
            </p:cNvSpPr>
            <p:nvPr/>
          </p:nvSpPr>
          <p:spPr bwMode="auto">
            <a:xfrm>
              <a:off x="3352800" y="5943600"/>
              <a:ext cx="150744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Waiting…</a:t>
              </a:r>
            </a:p>
          </p:txBody>
        </p:sp>
        <p:sp>
          <p:nvSpPr>
            <p:cNvPr id="20" name="Lightning Bolt 19"/>
            <p:cNvSpPr/>
            <p:nvPr/>
          </p:nvSpPr>
          <p:spPr>
            <a:xfrm>
              <a:off x="3200400" y="3276524"/>
              <a:ext cx="914444" cy="914335"/>
            </a:xfrm>
            <a:prstGeom prst="lightningBolt">
              <a:avLst/>
            </a:prstGeom>
            <a:solidFill>
              <a:srgbClr val="FF0000">
                <a:alpha val="4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39350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Leader Election Problem</a:t>
            </a:r>
          </a:p>
        </p:txBody>
      </p:sp>
      <p:sp>
        <p:nvSpPr>
          <p:cNvPr id="78850" name="Content Placeholder 2"/>
          <p:cNvSpPr>
            <a:spLocks noGrp="1"/>
          </p:cNvSpPr>
          <p:nvPr>
            <p:ph idx="1"/>
          </p:nvPr>
        </p:nvSpPr>
        <p:spPr>
          <a:xfrm>
            <a:off x="649209" y="1468119"/>
            <a:ext cx="7976473" cy="455168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Wingdings" charset="0"/>
              <a:buChar char="v"/>
            </a:pPr>
            <a:endParaRPr lang="en-US" sz="2800" dirty="0">
              <a:ea typeface="ＭＳ Ｐゴシック" charset="0"/>
            </a:endParaRP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800" dirty="0">
                <a:ea typeface="ＭＳ Ｐゴシック" charset="0"/>
              </a:rPr>
              <a:t>In a group of processes, elect a </a:t>
            </a:r>
            <a:r>
              <a:rPr lang="en-US" sz="2800" i="1" dirty="0">
                <a:solidFill>
                  <a:srgbClr val="FF0000"/>
                </a:solidFill>
                <a:ea typeface="ＭＳ Ｐゴシック" charset="0"/>
              </a:rPr>
              <a:t>Leader</a:t>
            </a:r>
            <a:r>
              <a:rPr lang="en-US" sz="2800" dirty="0">
                <a:solidFill>
                  <a:srgbClr val="FF0000"/>
                </a:solidFill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</a:rPr>
              <a:t>to undertake special tasks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400" dirty="0">
                <a:ea typeface="ＭＳ Ｐゴシック" charset="0"/>
              </a:rPr>
              <a:t>And </a:t>
            </a:r>
            <a:r>
              <a:rPr lang="en-US" sz="2400" i="1" dirty="0">
                <a:solidFill>
                  <a:srgbClr val="FF0000"/>
                </a:solidFill>
                <a:ea typeface="ＭＳ Ｐゴシック" charset="0"/>
              </a:rPr>
              <a:t>let everyone know</a:t>
            </a:r>
            <a:r>
              <a:rPr lang="en-US" sz="2400" dirty="0">
                <a:ea typeface="ＭＳ Ｐゴシック" charset="0"/>
              </a:rPr>
              <a:t> in the group about this Leader 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800" dirty="0">
                <a:ea typeface="ＭＳ Ｐゴシック" charset="0"/>
              </a:rPr>
              <a:t>What happens when a leader fails (crashes)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000" dirty="0">
                <a:ea typeface="ＭＳ Ｐゴシック" charset="0"/>
              </a:rPr>
              <a:t>Some process detects this (using a Failure Detector!)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000" dirty="0">
                <a:ea typeface="ＭＳ Ｐゴシック" charset="0"/>
              </a:rPr>
              <a:t>Then what?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800" dirty="0">
                <a:ea typeface="ＭＳ Ｐゴシック" charset="0"/>
              </a:rPr>
              <a:t>Focus of this lecture: </a:t>
            </a:r>
            <a:r>
              <a:rPr lang="en-US" sz="2800" dirty="0">
                <a:solidFill>
                  <a:schemeClr val="accent2"/>
                </a:solidFill>
                <a:ea typeface="ＭＳ Ｐゴシック" charset="0"/>
              </a:rPr>
              <a:t>Election algorithm. </a:t>
            </a:r>
            <a:r>
              <a:rPr lang="en-US" sz="2800" dirty="0">
                <a:ea typeface="ＭＳ Ｐゴシック" charset="0"/>
              </a:rPr>
              <a:t>Its goal:</a:t>
            </a:r>
            <a:endParaRPr lang="en-US" sz="2800" dirty="0">
              <a:solidFill>
                <a:schemeClr val="accent2"/>
              </a:solidFill>
              <a:ea typeface="ＭＳ Ｐゴシック" charset="0"/>
            </a:endParaRP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  <a:buFontTx/>
              <a:buNone/>
            </a:pPr>
            <a:r>
              <a:rPr lang="en-US" sz="2400" dirty="0">
                <a:ea typeface="ＭＳ Ｐゴシック" charset="0"/>
              </a:rPr>
              <a:t>1. Elect one leader only among the non-faulty processes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  <a:buFontTx/>
              <a:buNone/>
            </a:pPr>
            <a:r>
              <a:rPr lang="en-US" sz="2400" dirty="0">
                <a:ea typeface="ＭＳ Ｐゴシック" charset="0"/>
              </a:rPr>
              <a:t>2. All non-faulty processes agree on who is the leader</a:t>
            </a:r>
          </a:p>
          <a:p>
            <a:pPr>
              <a:lnSpc>
                <a:spcPct val="120000"/>
              </a:lnSpc>
              <a:buFontTx/>
              <a:buNone/>
            </a:pPr>
            <a:endParaRPr lang="en-US" sz="2800" dirty="0">
              <a:ea typeface="ＭＳ Ｐゴシック" charset="0"/>
            </a:endParaRPr>
          </a:p>
          <a:p>
            <a:pPr>
              <a:lnSpc>
                <a:spcPct val="120000"/>
              </a:lnSpc>
              <a:buFontTx/>
              <a:buNone/>
            </a:pPr>
            <a:endParaRPr lang="en-US" sz="2800" dirty="0">
              <a:ea typeface="ＭＳ Ｐゴシック" charset="0"/>
            </a:endParaRPr>
          </a:p>
          <a:p>
            <a:pPr>
              <a:lnSpc>
                <a:spcPct val="120000"/>
              </a:lnSpc>
            </a:pPr>
            <a:endParaRPr lang="en-US" sz="2000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0011626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ea typeface="ＭＳ Ｐゴシック" charset="0"/>
            </a:endParaRPr>
          </a:p>
        </p:txBody>
      </p:sp>
      <p:grpSp>
        <p:nvGrpSpPr>
          <p:cNvPr id="21" name="Group 2"/>
          <p:cNvGrpSpPr>
            <a:grpSpLocks/>
          </p:cNvGrpSpPr>
          <p:nvPr/>
        </p:nvGrpSpPr>
        <p:grpSpPr bwMode="auto">
          <a:xfrm>
            <a:off x="3200400" y="2209800"/>
            <a:ext cx="5303838" cy="4487863"/>
            <a:chOff x="3200400" y="2209800"/>
            <a:chExt cx="5303471" cy="4488597"/>
          </a:xfrm>
        </p:grpSpPr>
        <p:grpSp>
          <p:nvGrpSpPr>
            <p:cNvPr id="22" name="Group 4"/>
            <p:cNvGrpSpPr>
              <a:grpSpLocks/>
            </p:cNvGrpSpPr>
            <p:nvPr/>
          </p:nvGrpSpPr>
          <p:grpSpPr bwMode="auto">
            <a:xfrm>
              <a:off x="3429000" y="2209800"/>
              <a:ext cx="5005641" cy="3676353"/>
              <a:chOff x="3429000" y="2209800"/>
              <a:chExt cx="5005641" cy="3676353"/>
            </a:xfrm>
          </p:grpSpPr>
          <p:sp>
            <p:nvSpPr>
              <p:cNvPr id="32" name="Text Box 4"/>
              <p:cNvSpPr txBox="1">
                <a:spLocks noChangeArrowheads="1"/>
              </p:cNvSpPr>
              <p:nvPr/>
            </p:nvSpPr>
            <p:spPr bwMode="auto">
              <a:xfrm>
                <a:off x="4038600" y="5424488"/>
                <a:ext cx="749274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33" name="Text Box 8"/>
              <p:cNvSpPr txBox="1">
                <a:spLocks noChangeArrowheads="1"/>
              </p:cNvSpPr>
              <p:nvPr/>
            </p:nvSpPr>
            <p:spPr bwMode="auto">
              <a:xfrm>
                <a:off x="7856538" y="4038600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34" name="Text Box 9"/>
              <p:cNvSpPr txBox="1">
                <a:spLocks noChangeArrowheads="1"/>
              </p:cNvSpPr>
              <p:nvPr/>
            </p:nvSpPr>
            <p:spPr bwMode="auto">
              <a:xfrm>
                <a:off x="7264400" y="5400675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35" name="Text Box 22"/>
              <p:cNvSpPr txBox="1">
                <a:spLocks noChangeArrowheads="1"/>
              </p:cNvSpPr>
              <p:nvPr/>
            </p:nvSpPr>
            <p:spPr bwMode="auto">
              <a:xfrm>
                <a:off x="3810000" y="24511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36" name="Text Box 23"/>
              <p:cNvSpPr txBox="1">
                <a:spLocks noChangeArrowheads="1"/>
              </p:cNvSpPr>
              <p:nvPr/>
            </p:nvSpPr>
            <p:spPr bwMode="auto">
              <a:xfrm>
                <a:off x="3429000" y="35814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37" name="Text Box 24"/>
              <p:cNvSpPr txBox="1">
                <a:spLocks noChangeArrowheads="1"/>
              </p:cNvSpPr>
              <p:nvPr/>
            </p:nvSpPr>
            <p:spPr bwMode="auto">
              <a:xfrm>
                <a:off x="7391400" y="2438400"/>
                <a:ext cx="578103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  <p:sp>
            <p:nvSpPr>
              <p:cNvPr id="38" name="Lightning Bolt 37"/>
              <p:cNvSpPr/>
              <p:nvPr/>
            </p:nvSpPr>
            <p:spPr>
              <a:xfrm>
                <a:off x="3657568" y="2209800"/>
                <a:ext cx="914337" cy="914550"/>
              </a:xfrm>
              <a:prstGeom prst="lightningBolt">
                <a:avLst/>
              </a:prstGeom>
              <a:solidFill>
                <a:srgbClr val="FF0000">
                  <a:alpha val="48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23" name="Text Box 4"/>
            <p:cNvSpPr txBox="1">
              <a:spLocks noChangeArrowheads="1"/>
            </p:cNvSpPr>
            <p:nvPr/>
          </p:nvSpPr>
          <p:spPr bwMode="auto">
            <a:xfrm>
              <a:off x="5992396" y="5867400"/>
              <a:ext cx="2511475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Times out, starts</a:t>
              </a:r>
            </a:p>
            <a:p>
              <a:pPr algn="ctr"/>
              <a:r>
                <a:rPr lang="en-US">
                  <a:latin typeface="Helvetica" charset="0"/>
                </a:rPr>
                <a:t> new election run</a:t>
              </a:r>
            </a:p>
          </p:txBody>
        </p:sp>
        <p:sp>
          <p:nvSpPr>
            <p:cNvPr id="24" name="Text Box 4"/>
            <p:cNvSpPr txBox="1">
              <a:spLocks noChangeArrowheads="1"/>
            </p:cNvSpPr>
            <p:nvPr/>
          </p:nvSpPr>
          <p:spPr bwMode="auto">
            <a:xfrm>
              <a:off x="3352800" y="5943600"/>
              <a:ext cx="150744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Waiting…</a:t>
              </a:r>
            </a:p>
          </p:txBody>
        </p:sp>
        <p:sp>
          <p:nvSpPr>
            <p:cNvPr id="25" name="Lightning Bolt 24"/>
            <p:cNvSpPr/>
            <p:nvPr/>
          </p:nvSpPr>
          <p:spPr>
            <a:xfrm>
              <a:off x="3200400" y="3276774"/>
              <a:ext cx="914337" cy="914550"/>
            </a:xfrm>
            <a:prstGeom prst="lightningBolt">
              <a:avLst/>
            </a:prstGeom>
            <a:solidFill>
              <a:srgbClr val="FF0000">
                <a:alpha val="4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Freeform 17"/>
            <p:cNvSpPr>
              <a:spLocks/>
            </p:cNvSpPr>
            <p:nvPr/>
          </p:nvSpPr>
          <p:spPr bwMode="auto">
            <a:xfrm flipH="1" flipV="1">
              <a:off x="4495800" y="2895600"/>
              <a:ext cx="2743200" cy="25146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7" name="Freeform 17"/>
            <p:cNvSpPr>
              <a:spLocks/>
            </p:cNvSpPr>
            <p:nvPr/>
          </p:nvSpPr>
          <p:spPr bwMode="auto">
            <a:xfrm flipH="1" flipV="1">
              <a:off x="4191000" y="4038600"/>
              <a:ext cx="3048000" cy="13716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8" name="Freeform 17"/>
            <p:cNvSpPr>
              <a:spLocks/>
            </p:cNvSpPr>
            <p:nvPr/>
          </p:nvSpPr>
          <p:spPr bwMode="auto">
            <a:xfrm flipH="1">
              <a:off x="4800600" y="5471160"/>
              <a:ext cx="2438400" cy="45719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9" name="Text Box 4"/>
            <p:cNvSpPr txBox="1">
              <a:spLocks noChangeArrowheads="1"/>
            </p:cNvSpPr>
            <p:nvPr/>
          </p:nvSpPr>
          <p:spPr bwMode="auto">
            <a:xfrm>
              <a:off x="6324600" y="4572000"/>
              <a:ext cx="134499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i="1">
                  <a:solidFill>
                    <a:srgbClr val="FF6600"/>
                  </a:solidFill>
                  <a:latin typeface="Helvetica" charset="0"/>
                </a:rPr>
                <a:t>Election</a:t>
              </a:r>
            </a:p>
          </p:txBody>
        </p:sp>
        <p:sp>
          <p:nvSpPr>
            <p:cNvPr id="30" name="Freeform 17"/>
            <p:cNvSpPr>
              <a:spLocks/>
            </p:cNvSpPr>
            <p:nvPr/>
          </p:nvSpPr>
          <p:spPr bwMode="auto">
            <a:xfrm flipV="1">
              <a:off x="4800600" y="5714999"/>
              <a:ext cx="2438400" cy="762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" name="Text Box 4"/>
            <p:cNvSpPr txBox="1">
              <a:spLocks noChangeArrowheads="1"/>
            </p:cNvSpPr>
            <p:nvPr/>
          </p:nvSpPr>
          <p:spPr bwMode="auto">
            <a:xfrm>
              <a:off x="4876800" y="5791200"/>
              <a:ext cx="70114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i="1">
                  <a:solidFill>
                    <a:srgbClr val="FF6600"/>
                  </a:solidFill>
                  <a:latin typeface="Helvetica" charset="0"/>
                </a:rPr>
                <a:t>OK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6712704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Times New Roman" charset="0"/>
              <a:ea typeface="ＭＳ Ｐゴシック" charset="0"/>
            </a:endParaRPr>
          </a:p>
        </p:txBody>
      </p:sp>
      <p:grpSp>
        <p:nvGrpSpPr>
          <p:cNvPr id="19" name="Group 2"/>
          <p:cNvGrpSpPr>
            <a:grpSpLocks/>
          </p:cNvGrpSpPr>
          <p:nvPr/>
        </p:nvGrpSpPr>
        <p:grpSpPr bwMode="auto">
          <a:xfrm>
            <a:off x="3200400" y="2209800"/>
            <a:ext cx="5826125" cy="4487863"/>
            <a:chOff x="3200400" y="2209800"/>
            <a:chExt cx="5825400" cy="4488597"/>
          </a:xfrm>
        </p:grpSpPr>
        <p:grpSp>
          <p:nvGrpSpPr>
            <p:cNvPr id="20" name="Group 4"/>
            <p:cNvGrpSpPr>
              <a:grpSpLocks/>
            </p:cNvGrpSpPr>
            <p:nvPr/>
          </p:nvGrpSpPr>
          <p:grpSpPr bwMode="auto">
            <a:xfrm>
              <a:off x="3429000" y="2209800"/>
              <a:ext cx="5005641" cy="3676353"/>
              <a:chOff x="3429000" y="2209800"/>
              <a:chExt cx="5005641" cy="3676353"/>
            </a:xfrm>
          </p:grpSpPr>
          <p:sp>
            <p:nvSpPr>
              <p:cNvPr id="29" name="Text Box 4"/>
              <p:cNvSpPr txBox="1">
                <a:spLocks noChangeArrowheads="1"/>
              </p:cNvSpPr>
              <p:nvPr/>
            </p:nvSpPr>
            <p:spPr bwMode="auto">
              <a:xfrm>
                <a:off x="4038600" y="5424488"/>
                <a:ext cx="749274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30" name="Text Box 8"/>
              <p:cNvSpPr txBox="1">
                <a:spLocks noChangeArrowheads="1"/>
              </p:cNvSpPr>
              <p:nvPr/>
            </p:nvSpPr>
            <p:spPr bwMode="auto">
              <a:xfrm>
                <a:off x="7856538" y="4038600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31" name="Text Box 9"/>
              <p:cNvSpPr txBox="1">
                <a:spLocks noChangeArrowheads="1"/>
              </p:cNvSpPr>
              <p:nvPr/>
            </p:nvSpPr>
            <p:spPr bwMode="auto">
              <a:xfrm>
                <a:off x="7264400" y="5400675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32" name="Text Box 22"/>
              <p:cNvSpPr txBox="1">
                <a:spLocks noChangeArrowheads="1"/>
              </p:cNvSpPr>
              <p:nvPr/>
            </p:nvSpPr>
            <p:spPr bwMode="auto">
              <a:xfrm>
                <a:off x="3810000" y="24511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33" name="Text Box 23"/>
              <p:cNvSpPr txBox="1">
                <a:spLocks noChangeArrowheads="1"/>
              </p:cNvSpPr>
              <p:nvPr/>
            </p:nvSpPr>
            <p:spPr bwMode="auto">
              <a:xfrm>
                <a:off x="3429000" y="35814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34" name="Text Box 24"/>
              <p:cNvSpPr txBox="1">
                <a:spLocks noChangeArrowheads="1"/>
              </p:cNvSpPr>
              <p:nvPr/>
            </p:nvSpPr>
            <p:spPr bwMode="auto">
              <a:xfrm>
                <a:off x="7391400" y="2438400"/>
                <a:ext cx="578103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  <p:sp>
            <p:nvSpPr>
              <p:cNvPr id="35" name="Lightning Bolt 34"/>
              <p:cNvSpPr/>
              <p:nvPr/>
            </p:nvSpPr>
            <p:spPr>
              <a:xfrm>
                <a:off x="3657544" y="2209800"/>
                <a:ext cx="914286" cy="914550"/>
              </a:xfrm>
              <a:prstGeom prst="lightningBolt">
                <a:avLst/>
              </a:prstGeom>
              <a:solidFill>
                <a:srgbClr val="FF0000">
                  <a:alpha val="48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21" name="Text Box 4"/>
            <p:cNvSpPr txBox="1">
              <a:spLocks noChangeArrowheads="1"/>
            </p:cNvSpPr>
            <p:nvPr/>
          </p:nvSpPr>
          <p:spPr bwMode="auto">
            <a:xfrm>
              <a:off x="5470470" y="5867400"/>
              <a:ext cx="3555330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Times out, starts</a:t>
              </a:r>
            </a:p>
            <a:p>
              <a:pPr algn="ctr"/>
              <a:r>
                <a:rPr lang="en-US">
                  <a:latin typeface="Helvetica" charset="0"/>
                </a:rPr>
                <a:t>another new election run</a:t>
              </a:r>
            </a:p>
          </p:txBody>
        </p:sp>
        <p:sp>
          <p:nvSpPr>
            <p:cNvPr id="23" name="Lightning Bolt 22"/>
            <p:cNvSpPr/>
            <p:nvPr/>
          </p:nvSpPr>
          <p:spPr>
            <a:xfrm>
              <a:off x="3200400" y="3276774"/>
              <a:ext cx="914286" cy="914550"/>
            </a:xfrm>
            <a:prstGeom prst="lightningBolt">
              <a:avLst/>
            </a:prstGeom>
            <a:solidFill>
              <a:srgbClr val="FF0000">
                <a:alpha val="4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Freeform 17"/>
            <p:cNvSpPr>
              <a:spLocks/>
            </p:cNvSpPr>
            <p:nvPr/>
          </p:nvSpPr>
          <p:spPr bwMode="auto">
            <a:xfrm flipH="1" flipV="1">
              <a:off x="4495800" y="2895600"/>
              <a:ext cx="2743200" cy="25146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" name="Freeform 17"/>
            <p:cNvSpPr>
              <a:spLocks/>
            </p:cNvSpPr>
            <p:nvPr/>
          </p:nvSpPr>
          <p:spPr bwMode="auto">
            <a:xfrm flipH="1" flipV="1">
              <a:off x="4191000" y="4038600"/>
              <a:ext cx="3048000" cy="13716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6" name="Freeform 17"/>
            <p:cNvSpPr>
              <a:spLocks/>
            </p:cNvSpPr>
            <p:nvPr/>
          </p:nvSpPr>
          <p:spPr bwMode="auto">
            <a:xfrm flipH="1">
              <a:off x="4800600" y="5471160"/>
              <a:ext cx="2438400" cy="45719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6324600" y="4572000"/>
              <a:ext cx="134499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i="1">
                  <a:solidFill>
                    <a:srgbClr val="FF6600"/>
                  </a:solidFill>
                  <a:latin typeface="Helvetica" charset="0"/>
                </a:rPr>
                <a:t>Election</a:t>
              </a:r>
            </a:p>
          </p:txBody>
        </p:sp>
        <p:sp>
          <p:nvSpPr>
            <p:cNvPr id="28" name="Lightning Bolt 27"/>
            <p:cNvSpPr/>
            <p:nvPr/>
          </p:nvSpPr>
          <p:spPr>
            <a:xfrm>
              <a:off x="3886115" y="5182086"/>
              <a:ext cx="914286" cy="914550"/>
            </a:xfrm>
            <a:prstGeom prst="lightningBolt">
              <a:avLst/>
            </a:prstGeom>
            <a:solidFill>
              <a:srgbClr val="FF0000">
                <a:alpha val="4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9654845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Failures and Timeouts</a:t>
            </a:r>
          </a:p>
        </p:txBody>
      </p:sp>
      <p:sp>
        <p:nvSpPr>
          <p:cNvPr id="99330" name="Content Placeholder 2"/>
          <p:cNvSpPr>
            <a:spLocks noGrp="1"/>
          </p:cNvSpPr>
          <p:nvPr>
            <p:ph idx="1"/>
          </p:nvPr>
        </p:nvSpPr>
        <p:spPr>
          <a:xfrm>
            <a:off x="777083" y="1935480"/>
            <a:ext cx="7347069" cy="5227321"/>
          </a:xfrm>
        </p:spPr>
        <p:txBody>
          <a:bodyPr>
            <a:normAutofit/>
          </a:bodyPr>
          <a:lstStyle/>
          <a:p>
            <a:r>
              <a:rPr lang="en-US" dirty="0">
                <a:ea typeface="ＭＳ Ｐゴシック" charset="0"/>
              </a:rPr>
              <a:t>If failures stop, eventually will elect a leader</a:t>
            </a:r>
          </a:p>
          <a:p>
            <a:r>
              <a:rPr lang="en-US" dirty="0">
                <a:ea typeface="ＭＳ Ｐゴシック" charset="0"/>
              </a:rPr>
              <a:t>How do you set the timeouts?</a:t>
            </a:r>
          </a:p>
          <a:p>
            <a:r>
              <a:rPr lang="en-US" dirty="0">
                <a:ea typeface="ＭＳ Ｐゴシック" charset="0"/>
              </a:rPr>
              <a:t>Based on Worst-case time to complete election</a:t>
            </a:r>
          </a:p>
          <a:p>
            <a:pPr lvl="1">
              <a:lnSpc>
                <a:spcPct val="80000"/>
              </a:lnSpc>
            </a:pPr>
            <a:r>
              <a:rPr lang="en-US" dirty="0">
                <a:ea typeface="ＭＳ Ｐゴシック" charset="0"/>
              </a:rPr>
              <a:t>5 message transmission times if there are no failures during the run: </a:t>
            </a:r>
          </a:p>
          <a:p>
            <a:pPr marL="1594885" lvl="2" indent="-434969">
              <a:lnSpc>
                <a:spcPct val="80000"/>
              </a:lnSpc>
              <a:buFontTx/>
              <a:buAutoNum type="arabicPeriod"/>
            </a:pPr>
            <a:r>
              <a:rPr lang="en-US" dirty="0">
                <a:ea typeface="ＭＳ Ｐゴシック" charset="0"/>
              </a:rPr>
              <a:t>Election from lowest id server in group</a:t>
            </a:r>
          </a:p>
          <a:p>
            <a:pPr marL="1594885" lvl="2" indent="-434969">
              <a:lnSpc>
                <a:spcPct val="80000"/>
              </a:lnSpc>
              <a:buFontTx/>
              <a:buAutoNum type="arabicPeriod"/>
            </a:pPr>
            <a:r>
              <a:rPr lang="en-US" dirty="0">
                <a:ea typeface="ＭＳ Ｐゴシック" charset="0"/>
              </a:rPr>
              <a:t>Answer to lowest id server from 2</a:t>
            </a:r>
            <a:r>
              <a:rPr lang="en-US" baseline="30000" dirty="0">
                <a:ea typeface="ＭＳ Ｐゴシック" charset="0"/>
              </a:rPr>
              <a:t>nd</a:t>
            </a:r>
            <a:r>
              <a:rPr lang="en-US" dirty="0">
                <a:ea typeface="ＭＳ Ｐゴシック" charset="0"/>
              </a:rPr>
              <a:t> highest id process</a:t>
            </a:r>
          </a:p>
          <a:p>
            <a:pPr marL="1594885" lvl="2" indent="-434969">
              <a:lnSpc>
                <a:spcPct val="80000"/>
              </a:lnSpc>
              <a:buFontTx/>
              <a:buAutoNum type="arabicPeriod"/>
            </a:pPr>
            <a:r>
              <a:rPr lang="en-US" dirty="0">
                <a:ea typeface="ＭＳ Ｐゴシック" charset="0"/>
              </a:rPr>
              <a:t>Election from 2nd highest id server to highest id </a:t>
            </a:r>
          </a:p>
          <a:p>
            <a:pPr marL="1594885" lvl="2" indent="-434969">
              <a:lnSpc>
                <a:spcPct val="80000"/>
              </a:lnSpc>
              <a:buFontTx/>
              <a:buAutoNum type="arabicPeriod"/>
            </a:pPr>
            <a:r>
              <a:rPr lang="en-US" dirty="0">
                <a:ea typeface="ＭＳ Ｐゴシック" charset="0"/>
              </a:rPr>
              <a:t>Timeout for answers @ 2nd highest id server </a:t>
            </a:r>
          </a:p>
          <a:p>
            <a:pPr marL="1594885" lvl="2" indent="-434969">
              <a:lnSpc>
                <a:spcPct val="80000"/>
              </a:lnSpc>
              <a:buFontTx/>
              <a:buAutoNum type="arabicPeriod"/>
            </a:pPr>
            <a:r>
              <a:rPr lang="en-US" dirty="0">
                <a:ea typeface="ＭＳ Ｐゴシック" charset="0"/>
              </a:rPr>
              <a:t>Coordinator from 2</a:t>
            </a:r>
            <a:r>
              <a:rPr lang="en-US" baseline="30000" dirty="0">
                <a:ea typeface="ＭＳ Ｐゴシック" charset="0"/>
              </a:rPr>
              <a:t>nd</a:t>
            </a:r>
            <a:r>
              <a:rPr lang="en-US" dirty="0">
                <a:ea typeface="ＭＳ Ｐゴシック" charset="0"/>
              </a:rPr>
              <a:t> highest id server </a:t>
            </a:r>
          </a:p>
          <a:p>
            <a:pPr lvl="1"/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73575421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Analysis</a:t>
            </a:r>
          </a:p>
        </p:txBody>
      </p:sp>
      <p:sp>
        <p:nvSpPr>
          <p:cNvPr id="100354" name="Content Placeholder 2"/>
          <p:cNvSpPr>
            <a:spLocks noGrp="1"/>
          </p:cNvSpPr>
          <p:nvPr>
            <p:ph idx="1"/>
          </p:nvPr>
        </p:nvSpPr>
        <p:spPr>
          <a:xfrm>
            <a:off x="396082" y="2133601"/>
            <a:ext cx="8839200" cy="5029200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latin typeface="Times New Roman" charset="0"/>
                <a:ea typeface="ＭＳ Ｐゴシック" charset="0"/>
              </a:rPr>
              <a:t>Worst-case</a:t>
            </a:r>
            <a:r>
              <a:rPr lang="en-US" dirty="0">
                <a:latin typeface="Times New Roman" charset="0"/>
                <a:ea typeface="ＭＳ Ｐゴシック" charset="0"/>
              </a:rPr>
              <a:t> completion time: 5 message transmission times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When the process with the lowest id in the system detects the failure.</a:t>
            </a:r>
          </a:p>
          <a:p>
            <a:pPr lvl="2">
              <a:lnSpc>
                <a:spcPct val="8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(</a:t>
            </a:r>
            <a:r>
              <a:rPr lang="en-US" i="1" dirty="0">
                <a:latin typeface="Times New Roman" charset="0"/>
                <a:ea typeface="ＭＳ Ｐゴシック" charset="0"/>
              </a:rPr>
              <a:t>N-1</a:t>
            </a:r>
            <a:r>
              <a:rPr lang="en-US" dirty="0">
                <a:latin typeface="Times New Roman" charset="0"/>
                <a:ea typeface="ＭＳ Ｐゴシック" charset="0"/>
              </a:rPr>
              <a:t>) processes altogether begin elections, each sending messages to processes with higher ids.</a:t>
            </a:r>
          </a:p>
          <a:p>
            <a:pPr lvl="2">
              <a:lnSpc>
                <a:spcPct val="80000"/>
              </a:lnSpc>
            </a:pPr>
            <a:r>
              <a:rPr lang="en-US" i="1" dirty="0" err="1">
                <a:latin typeface="Times New Roman" charset="0"/>
                <a:ea typeface="ＭＳ Ｐゴシック" charset="0"/>
              </a:rPr>
              <a:t>i</a:t>
            </a:r>
            <a:r>
              <a:rPr lang="en-US" dirty="0" err="1">
                <a:latin typeface="Times New Roman" charset="0"/>
                <a:ea typeface="ＭＳ Ｐゴシック" charset="0"/>
              </a:rPr>
              <a:t>-th</a:t>
            </a:r>
            <a:r>
              <a:rPr lang="en-US" dirty="0">
                <a:latin typeface="Times New Roman" charset="0"/>
                <a:ea typeface="ＭＳ Ｐゴシック" charset="0"/>
              </a:rPr>
              <a:t> highest id process sends (</a:t>
            </a:r>
            <a:r>
              <a:rPr lang="en-US" i="1" dirty="0">
                <a:latin typeface="Times New Roman" charset="0"/>
                <a:ea typeface="ＭＳ Ｐゴシック" charset="0"/>
              </a:rPr>
              <a:t>i-1</a:t>
            </a:r>
            <a:r>
              <a:rPr lang="en-US" dirty="0">
                <a:latin typeface="Times New Roman" charset="0"/>
                <a:ea typeface="ＭＳ Ｐゴシック" charset="0"/>
              </a:rPr>
              <a:t>) election messages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Number of Election messages </a:t>
            </a:r>
          </a:p>
          <a:p>
            <a:pPr marL="1298927" lvl="2" indent="0">
              <a:lnSpc>
                <a:spcPct val="80000"/>
              </a:lnSpc>
              <a:buNone/>
            </a:pPr>
            <a:r>
              <a:rPr lang="en-US" dirty="0">
                <a:latin typeface="Times New Roman" charset="0"/>
                <a:ea typeface="ＭＳ Ｐゴシック" charset="0"/>
              </a:rPr>
              <a:t>= </a:t>
            </a:r>
            <a:r>
              <a:rPr lang="en-US" i="1" dirty="0">
                <a:latin typeface="Times New Roman" charset="0"/>
                <a:ea typeface="ＭＳ Ｐゴシック" charset="0"/>
              </a:rPr>
              <a:t>N-1</a:t>
            </a:r>
            <a:r>
              <a:rPr lang="en-US" dirty="0">
                <a:latin typeface="Times New Roman" charset="0"/>
                <a:ea typeface="ＭＳ Ｐゴシック" charset="0"/>
              </a:rPr>
              <a:t> </a:t>
            </a:r>
            <a:r>
              <a:rPr lang="en-US" i="1" dirty="0">
                <a:latin typeface="Times New Roman" charset="0"/>
                <a:ea typeface="ＭＳ Ｐゴシック" charset="0"/>
              </a:rPr>
              <a:t>+ N-2</a:t>
            </a:r>
            <a:r>
              <a:rPr lang="en-US" dirty="0">
                <a:latin typeface="Times New Roman" charset="0"/>
                <a:ea typeface="ＭＳ Ｐゴシック" charset="0"/>
              </a:rPr>
              <a:t> </a:t>
            </a:r>
            <a:r>
              <a:rPr lang="en-US" i="1" dirty="0">
                <a:latin typeface="Times New Roman" charset="0"/>
                <a:ea typeface="ＭＳ Ｐゴシック" charset="0"/>
              </a:rPr>
              <a:t>+ … + 1 = (N-1)*N/2 = O(N</a:t>
            </a:r>
            <a:r>
              <a:rPr lang="en-US" i="1" baseline="30000" dirty="0">
                <a:latin typeface="Times New Roman" charset="0"/>
                <a:ea typeface="ＭＳ Ｐゴシック" charset="0"/>
              </a:rPr>
              <a:t>2</a:t>
            </a:r>
            <a:r>
              <a:rPr lang="en-US" i="1" dirty="0">
                <a:latin typeface="Times New Roman" charset="0"/>
                <a:ea typeface="ＭＳ Ｐゴシック" charset="0"/>
              </a:rPr>
              <a:t>)</a:t>
            </a:r>
            <a:endParaRPr lang="en-US" dirty="0">
              <a:latin typeface="Times New Roman" charset="0"/>
              <a:ea typeface="ＭＳ Ｐゴシック" charset="0"/>
            </a:endParaRPr>
          </a:p>
          <a:p>
            <a:r>
              <a:rPr lang="en-US" b="1" dirty="0">
                <a:latin typeface="Times New Roman" charset="0"/>
                <a:ea typeface="ＭＳ Ｐゴシック" charset="0"/>
              </a:rPr>
              <a:t>Best-case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Second-highest id detects leader failure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Sends (</a:t>
            </a:r>
            <a:r>
              <a:rPr lang="en-US" i="1" dirty="0">
                <a:latin typeface="Times New Roman" charset="0"/>
                <a:ea typeface="ＭＳ Ｐゴシック" charset="0"/>
              </a:rPr>
              <a:t>N-2</a:t>
            </a:r>
            <a:r>
              <a:rPr lang="en-US" dirty="0">
                <a:latin typeface="Times New Roman" charset="0"/>
                <a:ea typeface="ＭＳ Ｐゴシック" charset="0"/>
              </a:rPr>
              <a:t>) Coordinator messages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Completion time: 1 message transmission time</a:t>
            </a: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91251748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Impossibility?</a:t>
            </a:r>
          </a:p>
        </p:txBody>
      </p:sp>
      <p:sp>
        <p:nvSpPr>
          <p:cNvPr id="1013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</a:rPr>
              <a:t>Since timeouts built into protocol, in asynchronous system model: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Protocol may never terminate =&gt; </a:t>
            </a:r>
            <a:r>
              <a:rPr lang="en-US" dirty="0" err="1">
                <a:latin typeface="Times New Roman" charset="0"/>
                <a:ea typeface="ＭＳ Ｐゴシック" charset="0"/>
              </a:rPr>
              <a:t>Liveness</a:t>
            </a:r>
            <a:r>
              <a:rPr lang="en-US" dirty="0">
                <a:latin typeface="Times New Roman" charset="0"/>
                <a:ea typeface="ＭＳ Ｐゴシック" charset="0"/>
              </a:rPr>
              <a:t> not guaranteed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But satisfies </a:t>
            </a:r>
            <a:r>
              <a:rPr lang="en-US" dirty="0" err="1">
                <a:latin typeface="Times New Roman" charset="0"/>
                <a:ea typeface="ＭＳ Ｐゴシック" charset="0"/>
              </a:rPr>
              <a:t>liveness</a:t>
            </a:r>
            <a:r>
              <a:rPr lang="en-US" dirty="0">
                <a:latin typeface="Times New Roman" charset="0"/>
                <a:ea typeface="ＭＳ Ｐゴシック" charset="0"/>
              </a:rPr>
              <a:t> in synchronous system model where 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Worst-case one-way latency can be calculated  = worst-case processing time + worst-case message latency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12207083" y="6629400"/>
            <a:ext cx="700881" cy="594686"/>
          </a:xfrm>
          <a:prstGeom prst="rect">
            <a:avLst/>
          </a:prstGeom>
          <a:solidFill>
            <a:srgbClr val="EFEF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21796527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Can use Consensus to solve Election</a:t>
            </a:r>
          </a:p>
        </p:txBody>
      </p:sp>
      <p:sp>
        <p:nvSpPr>
          <p:cNvPr id="931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>
                <a:latin typeface="Times New Roman" charset="0"/>
                <a:ea typeface="ＭＳ Ｐゴシック" charset="0"/>
              </a:rPr>
              <a:t>One approach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Each process proposes a value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Everyone in group reaches consensus on some process P</a:t>
            </a:r>
            <a:r>
              <a:rPr lang="en-US" i="1" dirty="0">
                <a:latin typeface="Times New Roman" charset="0"/>
                <a:ea typeface="ＭＳ Ｐゴシック" charset="0"/>
              </a:rPr>
              <a:t>i</a:t>
            </a:r>
            <a:r>
              <a:rPr lang="en-US" dirty="0">
                <a:latin typeface="Times New Roman" charset="0"/>
                <a:ea typeface="ＭＳ Ｐゴシック" charset="0"/>
              </a:rPr>
              <a:t>’s value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That lucky P</a:t>
            </a:r>
            <a:r>
              <a:rPr lang="en-US" i="1" dirty="0">
                <a:latin typeface="Times New Roman" charset="0"/>
                <a:ea typeface="ＭＳ Ｐゴシック" charset="0"/>
              </a:rPr>
              <a:t>i </a:t>
            </a:r>
            <a:r>
              <a:rPr lang="en-US" dirty="0">
                <a:latin typeface="Times New Roman" charset="0"/>
                <a:ea typeface="ＭＳ Ｐゴシック" charset="0"/>
              </a:rPr>
              <a:t>is the new leader!</a:t>
            </a:r>
          </a:p>
          <a:p>
            <a:endParaRPr lang="en-US" dirty="0">
              <a:latin typeface="Times New Roman" charset="0"/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18108910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Election in Industry </a:t>
            </a:r>
          </a:p>
        </p:txBody>
      </p:sp>
      <p:sp>
        <p:nvSpPr>
          <p:cNvPr id="942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</a:rPr>
              <a:t>Several systems in industry use </a:t>
            </a:r>
            <a:r>
              <a:rPr lang="en-US" dirty="0" err="1">
                <a:latin typeface="Times New Roman" charset="0"/>
                <a:ea typeface="ＭＳ Ｐゴシック" charset="0"/>
              </a:rPr>
              <a:t>Paxos</a:t>
            </a:r>
            <a:r>
              <a:rPr lang="en-US" dirty="0">
                <a:latin typeface="Times New Roman" charset="0"/>
                <a:ea typeface="ＭＳ Ｐゴシック" charset="0"/>
              </a:rPr>
              <a:t>-like approaches for election</a:t>
            </a:r>
          </a:p>
          <a:p>
            <a:pPr lvl="1"/>
            <a:r>
              <a:rPr lang="en-US" dirty="0" err="1">
                <a:latin typeface="Times New Roman" charset="0"/>
                <a:ea typeface="ＭＳ Ｐゴシック" charset="0"/>
              </a:rPr>
              <a:t>Paxos</a:t>
            </a:r>
            <a:r>
              <a:rPr lang="en-US" dirty="0">
                <a:latin typeface="Times New Roman" charset="0"/>
                <a:ea typeface="ＭＳ Ｐゴシック" charset="0"/>
              </a:rPr>
              <a:t> is a consensus protocol (safe, but eventually live</a:t>
            </a:r>
            <a:r>
              <a:rPr lang="en-US">
                <a:latin typeface="Times New Roman" charset="0"/>
                <a:ea typeface="ＭＳ Ｐゴシック" charset="0"/>
              </a:rPr>
              <a:t>): earlier in </a:t>
            </a:r>
            <a:r>
              <a:rPr lang="en-US" dirty="0">
                <a:latin typeface="Times New Roman" charset="0"/>
                <a:ea typeface="ＭＳ Ｐゴシック" charset="0"/>
              </a:rPr>
              <a:t>this course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Google’s Chubby system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Apache Zookeeper</a:t>
            </a: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05879159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/>
          <p:cNvSpPr>
            <a:spLocks noGrp="1"/>
          </p:cNvSpPr>
          <p:nvPr>
            <p:ph type="title"/>
          </p:nvPr>
        </p:nvSpPr>
        <p:spPr>
          <a:xfrm>
            <a:off x="777083" y="228601"/>
            <a:ext cx="11036539" cy="1219200"/>
          </a:xfrm>
        </p:spPr>
        <p:txBody>
          <a:bodyPr>
            <a:normAutofit/>
          </a:bodyPr>
          <a:lstStyle/>
          <a:p>
            <a:r>
              <a:rPr lang="en-US" dirty="0">
                <a:ea typeface="ＭＳ Ｐゴシック" charset="0"/>
              </a:rPr>
              <a:t>Election in Google Chubby</a:t>
            </a:r>
          </a:p>
        </p:txBody>
      </p:sp>
      <p:sp>
        <p:nvSpPr>
          <p:cNvPr id="50178" name="Content Placeholder 2"/>
          <p:cNvSpPr>
            <a:spLocks noGrp="1"/>
          </p:cNvSpPr>
          <p:nvPr>
            <p:ph idx="1"/>
          </p:nvPr>
        </p:nvSpPr>
        <p:spPr>
          <a:xfrm>
            <a:off x="624681" y="1935481"/>
            <a:ext cx="5951075" cy="438912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charset="0"/>
                <a:ea typeface="ＭＳ Ｐゴシック" charset="0"/>
              </a:rPr>
              <a:t>A system for locking</a:t>
            </a:r>
          </a:p>
          <a:p>
            <a:r>
              <a:rPr lang="en-US" sz="3200" dirty="0">
                <a:latin typeface="Times New Roman" charset="0"/>
                <a:ea typeface="ＭＳ Ｐゴシック" charset="0"/>
              </a:rPr>
              <a:t>Essential part of Google’s stack</a:t>
            </a:r>
          </a:p>
          <a:p>
            <a:pPr lvl="1"/>
            <a:r>
              <a:rPr lang="en-US" sz="2400" dirty="0">
                <a:latin typeface="Times New Roman" charset="0"/>
                <a:ea typeface="ＭＳ Ｐゴシック" charset="0"/>
              </a:rPr>
              <a:t>Many of Google’s internal systems rely on Chubby</a:t>
            </a:r>
          </a:p>
          <a:p>
            <a:pPr lvl="1"/>
            <a:r>
              <a:rPr lang="en-US" sz="2400" dirty="0" err="1">
                <a:latin typeface="Times New Roman" charset="0"/>
                <a:ea typeface="ＭＳ Ｐゴシック" charset="0"/>
              </a:rPr>
              <a:t>BigTable</a:t>
            </a:r>
            <a:r>
              <a:rPr lang="en-US" sz="2400" dirty="0">
                <a:latin typeface="Times New Roman" charset="0"/>
                <a:ea typeface="ＭＳ Ｐゴシック" charset="0"/>
              </a:rPr>
              <a:t>, Megastore, etc.</a:t>
            </a:r>
          </a:p>
          <a:p>
            <a:r>
              <a:rPr lang="en-US" sz="3200" dirty="0">
                <a:latin typeface="Times New Roman" charset="0"/>
                <a:ea typeface="ＭＳ Ｐゴシック" charset="0"/>
              </a:rPr>
              <a:t>Group of replicas</a:t>
            </a:r>
          </a:p>
          <a:p>
            <a:pPr lvl="1"/>
            <a:r>
              <a:rPr lang="en-US" sz="2400" dirty="0">
                <a:latin typeface="Times New Roman" charset="0"/>
                <a:ea typeface="ＭＳ Ｐゴシック" charset="0"/>
              </a:rPr>
              <a:t>Need to have a master server elected at all times</a:t>
            </a:r>
          </a:p>
        </p:txBody>
      </p:sp>
      <p:grpSp>
        <p:nvGrpSpPr>
          <p:cNvPr id="50179" name="Group 14"/>
          <p:cNvGrpSpPr>
            <a:grpSpLocks/>
          </p:cNvGrpSpPr>
          <p:nvPr/>
        </p:nvGrpSpPr>
        <p:grpSpPr bwMode="auto">
          <a:xfrm>
            <a:off x="8115102" y="2113280"/>
            <a:ext cx="2380430" cy="4795520"/>
            <a:chOff x="5715000" y="1981200"/>
            <a:chExt cx="1676400" cy="4495800"/>
          </a:xfrm>
        </p:grpSpPr>
        <p:sp>
          <p:nvSpPr>
            <p:cNvPr id="5" name="Rectangle 4"/>
            <p:cNvSpPr/>
            <p:nvPr/>
          </p:nvSpPr>
          <p:spPr>
            <a:xfrm>
              <a:off x="5715000" y="1981200"/>
              <a:ext cx="1676400" cy="4495800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182" name="TextBox 6"/>
            <p:cNvSpPr txBox="1">
              <a:spLocks noChangeArrowheads="1"/>
            </p:cNvSpPr>
            <p:nvPr/>
          </p:nvSpPr>
          <p:spPr bwMode="auto">
            <a:xfrm>
              <a:off x="5943600" y="2438400"/>
              <a:ext cx="888672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A</a:t>
              </a:r>
            </a:p>
          </p:txBody>
        </p:sp>
        <p:sp>
          <p:nvSpPr>
            <p:cNvPr id="50183" name="TextBox 7"/>
            <p:cNvSpPr txBox="1">
              <a:spLocks noChangeArrowheads="1"/>
            </p:cNvSpPr>
            <p:nvPr/>
          </p:nvSpPr>
          <p:spPr bwMode="auto">
            <a:xfrm>
              <a:off x="5943600" y="3276600"/>
              <a:ext cx="894493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B</a:t>
              </a:r>
            </a:p>
          </p:txBody>
        </p:sp>
        <p:sp>
          <p:nvSpPr>
            <p:cNvPr id="50184" name="TextBox 9"/>
            <p:cNvSpPr txBox="1">
              <a:spLocks noChangeArrowheads="1"/>
            </p:cNvSpPr>
            <p:nvPr/>
          </p:nvSpPr>
          <p:spPr bwMode="auto">
            <a:xfrm>
              <a:off x="5943600" y="4114800"/>
              <a:ext cx="894493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C</a:t>
              </a:r>
            </a:p>
          </p:txBody>
        </p:sp>
        <p:sp>
          <p:nvSpPr>
            <p:cNvPr id="50185" name="TextBox 10"/>
            <p:cNvSpPr txBox="1">
              <a:spLocks noChangeArrowheads="1"/>
            </p:cNvSpPr>
            <p:nvPr/>
          </p:nvSpPr>
          <p:spPr bwMode="auto">
            <a:xfrm>
              <a:off x="5943600" y="4953000"/>
              <a:ext cx="906452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D</a:t>
              </a:r>
            </a:p>
          </p:txBody>
        </p:sp>
        <p:sp>
          <p:nvSpPr>
            <p:cNvPr id="50186" name="TextBox 11"/>
            <p:cNvSpPr txBox="1">
              <a:spLocks noChangeArrowheads="1"/>
            </p:cNvSpPr>
            <p:nvPr/>
          </p:nvSpPr>
          <p:spPr bwMode="auto">
            <a:xfrm>
              <a:off x="5943600" y="5791200"/>
              <a:ext cx="882322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E</a:t>
              </a:r>
            </a:p>
          </p:txBody>
        </p:sp>
      </p:grpSp>
      <p:sp>
        <p:nvSpPr>
          <p:cNvPr id="50180" name="Rectangle 13"/>
          <p:cNvSpPr>
            <a:spLocks noChangeArrowheads="1"/>
          </p:cNvSpPr>
          <p:nvPr/>
        </p:nvSpPr>
        <p:spPr bwMode="auto">
          <a:xfrm>
            <a:off x="243681" y="6324601"/>
            <a:ext cx="8763000" cy="394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5992" tIns="57996" rIns="115992" bIns="57996">
            <a:spAutoFit/>
          </a:bodyPr>
          <a:lstStyle/>
          <a:p>
            <a:r>
              <a:rPr lang="en-US" sz="1800" i="1" dirty="0"/>
              <a:t>Reference: http://</a:t>
            </a:r>
            <a:r>
              <a:rPr lang="en-US" sz="1800" i="1" dirty="0" err="1"/>
              <a:t>research.google.com</a:t>
            </a:r>
            <a:r>
              <a:rPr lang="en-US" sz="1800" i="1" dirty="0"/>
              <a:t>/archive/</a:t>
            </a:r>
            <a:r>
              <a:rPr lang="en-US" sz="1800" i="1" dirty="0" err="1"/>
              <a:t>chubby.html</a:t>
            </a:r>
            <a:endParaRPr lang="en-US" sz="1800" i="1" dirty="0"/>
          </a:p>
        </p:txBody>
      </p:sp>
      <p:sp>
        <p:nvSpPr>
          <p:cNvPr id="12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47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73833842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Content Placeholder 2"/>
          <p:cNvSpPr>
            <a:spLocks noGrp="1"/>
          </p:cNvSpPr>
          <p:nvPr>
            <p:ph idx="1"/>
          </p:nvPr>
        </p:nvSpPr>
        <p:spPr>
          <a:xfrm>
            <a:off x="853283" y="2286000"/>
            <a:ext cx="5951075" cy="438912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sz="3600" dirty="0">
                <a:latin typeface="Times New Roman" charset="0"/>
                <a:ea typeface="ＭＳ Ｐゴシック" charset="0"/>
              </a:rPr>
              <a:t>Group of replicas</a:t>
            </a:r>
          </a:p>
          <a:p>
            <a:pPr lvl="1">
              <a:lnSpc>
                <a:spcPct val="12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Need to have a master (i.e., leader)</a:t>
            </a:r>
          </a:p>
          <a:p>
            <a:pPr>
              <a:lnSpc>
                <a:spcPct val="120000"/>
              </a:lnSpc>
            </a:pPr>
            <a:r>
              <a:rPr lang="en-US" sz="3600" dirty="0">
                <a:latin typeface="Times New Roman" charset="0"/>
                <a:ea typeface="ＭＳ Ｐゴシック" charset="0"/>
              </a:rPr>
              <a:t>Election protocol</a:t>
            </a:r>
          </a:p>
          <a:p>
            <a:pPr lvl="1">
              <a:lnSpc>
                <a:spcPct val="12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Potential leader tries to get votes from other servers</a:t>
            </a:r>
          </a:p>
          <a:p>
            <a:pPr lvl="1">
              <a:lnSpc>
                <a:spcPct val="12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Each server votes for at most one leader</a:t>
            </a:r>
          </a:p>
          <a:p>
            <a:pPr lvl="1">
              <a:lnSpc>
                <a:spcPct val="12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Server with </a:t>
            </a:r>
            <a:r>
              <a:rPr lang="en-US" sz="3000" i="1" dirty="0">
                <a:latin typeface="Times New Roman" charset="0"/>
                <a:ea typeface="ＭＳ Ｐゴシック" charset="0"/>
              </a:rPr>
              <a:t>majority</a:t>
            </a:r>
            <a:r>
              <a:rPr lang="en-US" sz="3000" dirty="0">
                <a:latin typeface="Times New Roman" charset="0"/>
                <a:ea typeface="ＭＳ Ｐゴシック" charset="0"/>
              </a:rPr>
              <a:t> of votes becomes new leader, informs everyone</a:t>
            </a:r>
          </a:p>
        </p:txBody>
      </p:sp>
      <p:grpSp>
        <p:nvGrpSpPr>
          <p:cNvPr id="51203" name="Group 14"/>
          <p:cNvGrpSpPr>
            <a:grpSpLocks/>
          </p:cNvGrpSpPr>
          <p:nvPr/>
        </p:nvGrpSpPr>
        <p:grpSpPr bwMode="auto">
          <a:xfrm>
            <a:off x="8115106" y="2113280"/>
            <a:ext cx="3641341" cy="4795520"/>
            <a:chOff x="5715000" y="1981200"/>
            <a:chExt cx="2563763" cy="4495800"/>
          </a:xfrm>
        </p:grpSpPr>
        <p:sp>
          <p:nvSpPr>
            <p:cNvPr id="5" name="Rectangle 4"/>
            <p:cNvSpPr/>
            <p:nvPr/>
          </p:nvSpPr>
          <p:spPr>
            <a:xfrm>
              <a:off x="5715000" y="1981200"/>
              <a:ext cx="1675992" cy="4495800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205" name="TextBox 6"/>
            <p:cNvSpPr txBox="1">
              <a:spLocks noChangeArrowheads="1"/>
            </p:cNvSpPr>
            <p:nvPr/>
          </p:nvSpPr>
          <p:spPr bwMode="auto">
            <a:xfrm>
              <a:off x="5943600" y="2438400"/>
              <a:ext cx="888456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A</a:t>
              </a:r>
            </a:p>
          </p:txBody>
        </p:sp>
        <p:sp>
          <p:nvSpPr>
            <p:cNvPr id="51206" name="TextBox 7"/>
            <p:cNvSpPr txBox="1">
              <a:spLocks noChangeArrowheads="1"/>
            </p:cNvSpPr>
            <p:nvPr/>
          </p:nvSpPr>
          <p:spPr bwMode="auto">
            <a:xfrm>
              <a:off x="5943600" y="3276600"/>
              <a:ext cx="894275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B</a:t>
              </a:r>
            </a:p>
          </p:txBody>
        </p:sp>
        <p:sp>
          <p:nvSpPr>
            <p:cNvPr id="51207" name="TextBox 9"/>
            <p:cNvSpPr txBox="1">
              <a:spLocks noChangeArrowheads="1"/>
            </p:cNvSpPr>
            <p:nvPr/>
          </p:nvSpPr>
          <p:spPr bwMode="auto">
            <a:xfrm>
              <a:off x="5943600" y="4114800"/>
              <a:ext cx="894275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C</a:t>
              </a:r>
            </a:p>
          </p:txBody>
        </p:sp>
        <p:sp>
          <p:nvSpPr>
            <p:cNvPr id="51208" name="TextBox 10"/>
            <p:cNvSpPr txBox="1">
              <a:spLocks noChangeArrowheads="1"/>
            </p:cNvSpPr>
            <p:nvPr/>
          </p:nvSpPr>
          <p:spPr bwMode="auto">
            <a:xfrm>
              <a:off x="5943600" y="4953000"/>
              <a:ext cx="906232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D</a:t>
              </a:r>
            </a:p>
          </p:txBody>
        </p:sp>
        <p:sp>
          <p:nvSpPr>
            <p:cNvPr id="51209" name="TextBox 11"/>
            <p:cNvSpPr txBox="1">
              <a:spLocks noChangeArrowheads="1"/>
            </p:cNvSpPr>
            <p:nvPr/>
          </p:nvSpPr>
          <p:spPr bwMode="auto">
            <a:xfrm>
              <a:off x="5943600" y="5791200"/>
              <a:ext cx="882107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E</a:t>
              </a:r>
            </a:p>
          </p:txBody>
        </p:sp>
        <p:sp>
          <p:nvSpPr>
            <p:cNvPr id="51210" name="TextBox 12"/>
            <p:cNvSpPr txBox="1">
              <a:spLocks noChangeArrowheads="1"/>
            </p:cNvSpPr>
            <p:nvPr/>
          </p:nvSpPr>
          <p:spPr bwMode="auto">
            <a:xfrm>
              <a:off x="7543800" y="4953000"/>
              <a:ext cx="734963" cy="4328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Master</a:t>
              </a:r>
            </a:p>
          </p:txBody>
        </p:sp>
        <p:cxnSp>
          <p:nvCxnSpPr>
            <p:cNvPr id="14" name="Straight Connector 13"/>
            <p:cNvCxnSpPr>
              <a:stCxn id="51210" idx="1"/>
              <a:endCxn id="51208" idx="3"/>
            </p:cNvCxnSpPr>
            <p:nvPr/>
          </p:nvCxnSpPr>
          <p:spPr>
            <a:xfrm flipH="1">
              <a:off x="6849832" y="5169406"/>
              <a:ext cx="693968" cy="0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itle 1"/>
          <p:cNvSpPr txBox="1">
            <a:spLocks/>
          </p:cNvSpPr>
          <p:nvPr/>
        </p:nvSpPr>
        <p:spPr>
          <a:xfrm>
            <a:off x="777083" y="228601"/>
            <a:ext cx="11036539" cy="1219200"/>
          </a:xfrm>
          <a:prstGeom prst="rect">
            <a:avLst/>
          </a:prstGeom>
        </p:spPr>
        <p:txBody>
          <a:bodyPr vert="horz" lIns="129892" tIns="64947" rIns="129892" bIns="64947" rtlCol="0" anchor="ctr">
            <a:normAutofit/>
          </a:bodyPr>
          <a:lstStyle>
            <a:lvl1pPr algn="l" defTabSz="1298925" rtl="0" eaLnBrk="1" latinLnBrk="0" hangingPunct="1">
              <a:spcBef>
                <a:spcPct val="0"/>
              </a:spcBef>
              <a:buNone/>
              <a:defRPr sz="4000" b="0" i="0" kern="1200">
                <a:solidFill>
                  <a:schemeClr val="bg1"/>
                </a:solidFill>
                <a:latin typeface="Whitney-BlackSC"/>
                <a:ea typeface="+mj-ea"/>
                <a:cs typeface="Whitney-BlackSC"/>
              </a:defRPr>
            </a:lvl1pPr>
          </a:lstStyle>
          <a:p>
            <a:r>
              <a:rPr lang="en-US" dirty="0">
                <a:ea typeface="ＭＳ Ｐゴシック" charset="0"/>
              </a:rPr>
              <a:t>Election in Google Chubby (2)</a:t>
            </a:r>
          </a:p>
        </p:txBody>
      </p:sp>
      <p:sp>
        <p:nvSpPr>
          <p:cNvPr id="13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48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10702046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Content Placeholder 2"/>
          <p:cNvSpPr>
            <a:spLocks noGrp="1"/>
          </p:cNvSpPr>
          <p:nvPr>
            <p:ph idx="1"/>
          </p:nvPr>
        </p:nvSpPr>
        <p:spPr>
          <a:xfrm>
            <a:off x="624683" y="1752601"/>
            <a:ext cx="6924887" cy="438912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800" dirty="0">
                <a:latin typeface="Times New Roman" charset="0"/>
                <a:ea typeface="ＭＳ Ｐゴシック" charset="0"/>
              </a:rPr>
              <a:t>Why </a:t>
            </a:r>
            <a:r>
              <a:rPr lang="en-US" sz="2800" dirty="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safe</a:t>
            </a:r>
            <a:r>
              <a:rPr lang="en-US" sz="2800" dirty="0">
                <a:latin typeface="Times New Roman" charset="0"/>
                <a:ea typeface="ＭＳ Ｐゴシック" charset="0"/>
              </a:rPr>
              <a:t>? </a:t>
            </a:r>
          </a:p>
          <a:p>
            <a:pPr lvl="1">
              <a:lnSpc>
                <a:spcPct val="120000"/>
              </a:lnSpc>
            </a:pPr>
            <a:r>
              <a:rPr lang="en-US" sz="2400" dirty="0">
                <a:latin typeface="Times New Roman" charset="0"/>
                <a:ea typeface="ＭＳ Ｐゴシック" charset="0"/>
              </a:rPr>
              <a:t>Essentially, each potential leader tries to reach a </a:t>
            </a:r>
            <a:r>
              <a:rPr lang="en-US" sz="2400" i="1" dirty="0">
                <a:latin typeface="Times New Roman" charset="0"/>
                <a:ea typeface="ＭＳ Ｐゴシック" charset="0"/>
              </a:rPr>
              <a:t>quorum</a:t>
            </a:r>
          </a:p>
          <a:p>
            <a:pPr lvl="1">
              <a:lnSpc>
                <a:spcPct val="120000"/>
              </a:lnSpc>
            </a:pPr>
            <a:r>
              <a:rPr lang="en-US" sz="2400" dirty="0">
                <a:latin typeface="Times New Roman" charset="0"/>
                <a:ea typeface="ＭＳ Ｐゴシック" charset="0"/>
              </a:rPr>
              <a:t>Since any two quorums intersect, and each server votes at most once, cannot have two leaders elected simultaneously</a:t>
            </a:r>
          </a:p>
          <a:p>
            <a:pPr>
              <a:lnSpc>
                <a:spcPct val="120000"/>
              </a:lnSpc>
            </a:pPr>
            <a:r>
              <a:rPr lang="en-US" sz="2800" dirty="0">
                <a:latin typeface="Times New Roman" charset="0"/>
                <a:ea typeface="ＭＳ Ｐゴシック" charset="0"/>
              </a:rPr>
              <a:t>Why </a:t>
            </a:r>
            <a:r>
              <a:rPr lang="en-US" sz="2800" dirty="0">
                <a:solidFill>
                  <a:srgbClr val="0000FF"/>
                </a:solidFill>
                <a:latin typeface="Times New Roman" charset="0"/>
                <a:ea typeface="ＭＳ Ｐゴシック" charset="0"/>
              </a:rPr>
              <a:t>live</a:t>
            </a:r>
            <a:r>
              <a:rPr lang="en-US" sz="2800" dirty="0">
                <a:latin typeface="Times New Roman" charset="0"/>
                <a:ea typeface="ＭＳ Ｐゴシック" charset="0"/>
              </a:rPr>
              <a:t>? </a:t>
            </a:r>
          </a:p>
          <a:p>
            <a:pPr lvl="1">
              <a:lnSpc>
                <a:spcPct val="120000"/>
              </a:lnSpc>
            </a:pPr>
            <a:r>
              <a:rPr lang="en-US" sz="2400" dirty="0">
                <a:latin typeface="Times New Roman" charset="0"/>
                <a:ea typeface="ＭＳ Ｐゴシック" charset="0"/>
              </a:rPr>
              <a:t>Only eventually live! Failures may keep happening so that no leader is ever elected</a:t>
            </a:r>
          </a:p>
          <a:p>
            <a:pPr lvl="1">
              <a:lnSpc>
                <a:spcPct val="120000"/>
              </a:lnSpc>
            </a:pPr>
            <a:r>
              <a:rPr lang="en-US" sz="2400" dirty="0">
                <a:latin typeface="Times New Roman" charset="0"/>
                <a:ea typeface="ＭＳ Ｐゴシック" charset="0"/>
              </a:rPr>
              <a:t> In practice: elections take a few seconds. Worst-case noticed by Google: 30 s</a:t>
            </a:r>
          </a:p>
        </p:txBody>
      </p:sp>
      <p:grpSp>
        <p:nvGrpSpPr>
          <p:cNvPr id="52227" name="Group 8"/>
          <p:cNvGrpSpPr>
            <a:grpSpLocks/>
          </p:cNvGrpSpPr>
          <p:nvPr/>
        </p:nvGrpSpPr>
        <p:grpSpPr bwMode="auto">
          <a:xfrm>
            <a:off x="7357694" y="2113280"/>
            <a:ext cx="4781876" cy="4795520"/>
            <a:chOff x="5181600" y="1981200"/>
            <a:chExt cx="3366900" cy="4495800"/>
          </a:xfrm>
        </p:grpSpPr>
        <p:sp>
          <p:nvSpPr>
            <p:cNvPr id="5" name="Rectangle 4"/>
            <p:cNvSpPr/>
            <p:nvPr/>
          </p:nvSpPr>
          <p:spPr>
            <a:xfrm>
              <a:off x="5714889" y="1981200"/>
              <a:ext cx="1676051" cy="4495800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2229" name="TextBox 6"/>
            <p:cNvSpPr txBox="1">
              <a:spLocks noChangeArrowheads="1"/>
            </p:cNvSpPr>
            <p:nvPr/>
          </p:nvSpPr>
          <p:spPr bwMode="auto">
            <a:xfrm>
              <a:off x="5943600" y="2438400"/>
              <a:ext cx="888488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A</a:t>
              </a:r>
            </a:p>
          </p:txBody>
        </p:sp>
        <p:sp>
          <p:nvSpPr>
            <p:cNvPr id="52230" name="TextBox 7"/>
            <p:cNvSpPr txBox="1">
              <a:spLocks noChangeArrowheads="1"/>
            </p:cNvSpPr>
            <p:nvPr/>
          </p:nvSpPr>
          <p:spPr bwMode="auto">
            <a:xfrm>
              <a:off x="5943600" y="3276600"/>
              <a:ext cx="894307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B</a:t>
              </a:r>
            </a:p>
          </p:txBody>
        </p:sp>
        <p:sp>
          <p:nvSpPr>
            <p:cNvPr id="52231" name="TextBox 9"/>
            <p:cNvSpPr txBox="1">
              <a:spLocks noChangeArrowheads="1"/>
            </p:cNvSpPr>
            <p:nvPr/>
          </p:nvSpPr>
          <p:spPr bwMode="auto">
            <a:xfrm>
              <a:off x="5943600" y="4114800"/>
              <a:ext cx="894307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C</a:t>
              </a:r>
            </a:p>
          </p:txBody>
        </p:sp>
        <p:sp>
          <p:nvSpPr>
            <p:cNvPr id="52232" name="TextBox 10"/>
            <p:cNvSpPr txBox="1">
              <a:spLocks noChangeArrowheads="1"/>
            </p:cNvSpPr>
            <p:nvPr/>
          </p:nvSpPr>
          <p:spPr bwMode="auto">
            <a:xfrm>
              <a:off x="5943600" y="4953000"/>
              <a:ext cx="906264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D</a:t>
              </a:r>
            </a:p>
          </p:txBody>
        </p:sp>
        <p:sp>
          <p:nvSpPr>
            <p:cNvPr id="52233" name="TextBox 11"/>
            <p:cNvSpPr txBox="1">
              <a:spLocks noChangeArrowheads="1"/>
            </p:cNvSpPr>
            <p:nvPr/>
          </p:nvSpPr>
          <p:spPr bwMode="auto">
            <a:xfrm>
              <a:off x="5943600" y="5791200"/>
              <a:ext cx="882139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E</a:t>
              </a:r>
            </a:p>
          </p:txBody>
        </p:sp>
        <p:sp>
          <p:nvSpPr>
            <p:cNvPr id="52234" name="TextBox 12"/>
            <p:cNvSpPr txBox="1">
              <a:spLocks noChangeArrowheads="1"/>
            </p:cNvSpPr>
            <p:nvPr/>
          </p:nvSpPr>
          <p:spPr bwMode="auto">
            <a:xfrm>
              <a:off x="7543800" y="4953000"/>
              <a:ext cx="734989" cy="4328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Master</a:t>
              </a:r>
            </a:p>
          </p:txBody>
        </p:sp>
        <p:cxnSp>
          <p:nvCxnSpPr>
            <p:cNvPr id="14" name="Straight Connector 13"/>
            <p:cNvCxnSpPr>
              <a:stCxn id="52234" idx="1"/>
              <a:endCxn id="52232" idx="3"/>
            </p:cNvCxnSpPr>
            <p:nvPr/>
          </p:nvCxnSpPr>
          <p:spPr>
            <a:xfrm flipH="1">
              <a:off x="6849864" y="5169406"/>
              <a:ext cx="693936" cy="0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Oval 5"/>
            <p:cNvSpPr/>
            <p:nvPr/>
          </p:nvSpPr>
          <p:spPr>
            <a:xfrm>
              <a:off x="5181600" y="2209800"/>
              <a:ext cx="2742629" cy="3429000"/>
            </a:xfrm>
            <a:prstGeom prst="ellipse">
              <a:avLst/>
            </a:prstGeom>
            <a:noFill/>
            <a:ln>
              <a:solidFill>
                <a:srgbClr val="008000"/>
              </a:solidFill>
              <a:prstDash val="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2237" name="TextBox 14"/>
            <p:cNvSpPr txBox="1">
              <a:spLocks noChangeArrowheads="1"/>
            </p:cNvSpPr>
            <p:nvPr/>
          </p:nvSpPr>
          <p:spPr bwMode="auto">
            <a:xfrm>
              <a:off x="7696200" y="2514600"/>
              <a:ext cx="852300" cy="4328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8000"/>
                  </a:solidFill>
                </a:rPr>
                <a:t>Quorum</a:t>
              </a:r>
            </a:p>
          </p:txBody>
        </p:sp>
      </p:grpSp>
      <p:sp>
        <p:nvSpPr>
          <p:cNvPr id="16" name="Title 1"/>
          <p:cNvSpPr txBox="1">
            <a:spLocks/>
          </p:cNvSpPr>
          <p:nvPr/>
        </p:nvSpPr>
        <p:spPr>
          <a:xfrm>
            <a:off x="777083" y="228601"/>
            <a:ext cx="11036539" cy="1219200"/>
          </a:xfrm>
          <a:prstGeom prst="rect">
            <a:avLst/>
          </a:prstGeom>
        </p:spPr>
        <p:txBody>
          <a:bodyPr vert="horz" lIns="129892" tIns="64947" rIns="129892" bIns="64947" rtlCol="0" anchor="ctr">
            <a:normAutofit/>
          </a:bodyPr>
          <a:lstStyle>
            <a:lvl1pPr algn="l" defTabSz="1298925" rtl="0" eaLnBrk="1" latinLnBrk="0" hangingPunct="1">
              <a:spcBef>
                <a:spcPct val="0"/>
              </a:spcBef>
              <a:buNone/>
              <a:defRPr sz="4000" b="0" i="0" kern="1200">
                <a:solidFill>
                  <a:schemeClr val="bg1"/>
                </a:solidFill>
                <a:latin typeface="Whitney-BlackSC"/>
                <a:ea typeface="+mj-ea"/>
                <a:cs typeface="Whitney-BlackSC"/>
              </a:defRPr>
            </a:lvl1pPr>
          </a:lstStyle>
          <a:p>
            <a:r>
              <a:rPr lang="en-US" dirty="0">
                <a:ea typeface="ＭＳ Ｐゴシック" charset="0"/>
              </a:rPr>
              <a:t>Election in Google Chubby (3)</a:t>
            </a:r>
          </a:p>
        </p:txBody>
      </p:sp>
      <p:sp>
        <p:nvSpPr>
          <p:cNvPr id="1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622146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System Model</a:t>
            </a:r>
          </a:p>
        </p:txBody>
      </p:sp>
      <p:sp>
        <p:nvSpPr>
          <p:cNvPr id="79874" name="Content Placeholder 2"/>
          <p:cNvSpPr>
            <a:spLocks noGrp="1"/>
          </p:cNvSpPr>
          <p:nvPr>
            <p:ph idx="1"/>
          </p:nvPr>
        </p:nvSpPr>
        <p:spPr>
          <a:xfrm>
            <a:off x="1005683" y="2209801"/>
            <a:ext cx="6585069" cy="4389120"/>
          </a:xfrm>
        </p:spPr>
        <p:txBody>
          <a:bodyPr>
            <a:normAutofit/>
          </a:bodyPr>
          <a:lstStyle/>
          <a:p>
            <a:pPr>
              <a:buClr>
                <a:schemeClr val="hlink"/>
              </a:buClr>
              <a:buSzPct val="120000"/>
            </a:pPr>
            <a:r>
              <a:rPr lang="en-US" sz="2800" i="1" dirty="0">
                <a:ea typeface="ＭＳ Ｐゴシック" charset="0"/>
              </a:rPr>
              <a:t>N</a:t>
            </a:r>
            <a:r>
              <a:rPr lang="en-US" sz="2800" dirty="0">
                <a:ea typeface="ＭＳ Ｐゴシック" charset="0"/>
              </a:rPr>
              <a:t> processes. </a:t>
            </a:r>
          </a:p>
          <a:p>
            <a:pPr>
              <a:buClr>
                <a:schemeClr val="hlink"/>
              </a:buClr>
              <a:buSzPct val="120000"/>
            </a:pPr>
            <a:r>
              <a:rPr lang="en-US" sz="2800" dirty="0">
                <a:ea typeface="ＭＳ Ｐゴシック" charset="0"/>
              </a:rPr>
              <a:t>Each process has a unique id.</a:t>
            </a:r>
          </a:p>
          <a:p>
            <a:pPr>
              <a:buClr>
                <a:schemeClr val="hlink"/>
              </a:buClr>
              <a:buSzPct val="120000"/>
            </a:pPr>
            <a:r>
              <a:rPr lang="en-US" sz="2800" dirty="0">
                <a:ea typeface="ＭＳ Ｐゴシック" charset="0"/>
              </a:rPr>
              <a:t>Messages are eventually delivered.</a:t>
            </a:r>
          </a:p>
          <a:p>
            <a:pPr>
              <a:buClr>
                <a:schemeClr val="hlink"/>
              </a:buClr>
              <a:buSzPct val="120000"/>
            </a:pPr>
            <a:r>
              <a:rPr lang="en-US" sz="2800" dirty="0">
                <a:ea typeface="ＭＳ Ｐゴシック" charset="0"/>
              </a:rPr>
              <a:t>Failures may occur during the election protocol. </a:t>
            </a:r>
            <a:endParaRPr lang="en-US" sz="2000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36352667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Content Placeholder 2"/>
          <p:cNvSpPr>
            <a:spLocks noGrp="1"/>
          </p:cNvSpPr>
          <p:nvPr>
            <p:ph idx="1"/>
          </p:nvPr>
        </p:nvSpPr>
        <p:spPr>
          <a:xfrm>
            <a:off x="243681" y="1981200"/>
            <a:ext cx="7162800" cy="438912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800" dirty="0">
                <a:latin typeface="Times New Roman" charset="0"/>
                <a:ea typeface="ＭＳ Ｐゴシック" charset="0"/>
              </a:rPr>
              <a:t>After election finishes, other servers promise not to run election again for “a while”</a:t>
            </a:r>
          </a:p>
          <a:p>
            <a:pPr lvl="1">
              <a:lnSpc>
                <a:spcPct val="120000"/>
              </a:lnSpc>
            </a:pPr>
            <a:r>
              <a:rPr lang="en-US" sz="2400" dirty="0">
                <a:latin typeface="Times New Roman" charset="0"/>
                <a:ea typeface="ＭＳ Ｐゴシック" charset="0"/>
              </a:rPr>
              <a:t>“While” = time duration called “Master lease”</a:t>
            </a:r>
          </a:p>
          <a:p>
            <a:pPr lvl="1">
              <a:lnSpc>
                <a:spcPct val="120000"/>
              </a:lnSpc>
            </a:pPr>
            <a:r>
              <a:rPr lang="en-US" sz="2400" dirty="0">
                <a:latin typeface="Times New Roman" charset="0"/>
                <a:ea typeface="ＭＳ Ｐゴシック" charset="0"/>
              </a:rPr>
              <a:t>Set to a few seconds</a:t>
            </a:r>
          </a:p>
          <a:p>
            <a:pPr>
              <a:lnSpc>
                <a:spcPct val="120000"/>
              </a:lnSpc>
            </a:pPr>
            <a:r>
              <a:rPr lang="en-US" sz="2800" dirty="0">
                <a:latin typeface="Times New Roman" charset="0"/>
                <a:ea typeface="ＭＳ Ｐゴシック" charset="0"/>
              </a:rPr>
              <a:t>Master lease can be renewed by the master as long as it continues to win a majority each time</a:t>
            </a:r>
          </a:p>
          <a:p>
            <a:pPr>
              <a:lnSpc>
                <a:spcPct val="120000"/>
              </a:lnSpc>
            </a:pPr>
            <a:r>
              <a:rPr lang="en-US" sz="2800" dirty="0">
                <a:latin typeface="Times New Roman" charset="0"/>
                <a:ea typeface="ＭＳ Ｐゴシック" charset="0"/>
              </a:rPr>
              <a:t>Lease technique ensures automatic re-election on master failure</a:t>
            </a:r>
          </a:p>
        </p:txBody>
      </p:sp>
      <p:grpSp>
        <p:nvGrpSpPr>
          <p:cNvPr id="53251" name="Group 8"/>
          <p:cNvGrpSpPr>
            <a:grpSpLocks/>
          </p:cNvGrpSpPr>
          <p:nvPr/>
        </p:nvGrpSpPr>
        <p:grpSpPr bwMode="auto">
          <a:xfrm>
            <a:off x="7357694" y="2113280"/>
            <a:ext cx="4781876" cy="4795520"/>
            <a:chOff x="5181600" y="1981200"/>
            <a:chExt cx="3366900" cy="4495800"/>
          </a:xfrm>
        </p:grpSpPr>
        <p:sp>
          <p:nvSpPr>
            <p:cNvPr id="5" name="Rectangle 4"/>
            <p:cNvSpPr/>
            <p:nvPr/>
          </p:nvSpPr>
          <p:spPr>
            <a:xfrm>
              <a:off x="5714889" y="1981200"/>
              <a:ext cx="1676051" cy="4495800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3253" name="TextBox 6"/>
            <p:cNvSpPr txBox="1">
              <a:spLocks noChangeArrowheads="1"/>
            </p:cNvSpPr>
            <p:nvPr/>
          </p:nvSpPr>
          <p:spPr bwMode="auto">
            <a:xfrm>
              <a:off x="5943600" y="2438400"/>
              <a:ext cx="888488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A</a:t>
              </a:r>
            </a:p>
          </p:txBody>
        </p:sp>
        <p:sp>
          <p:nvSpPr>
            <p:cNvPr id="53254" name="TextBox 7"/>
            <p:cNvSpPr txBox="1">
              <a:spLocks noChangeArrowheads="1"/>
            </p:cNvSpPr>
            <p:nvPr/>
          </p:nvSpPr>
          <p:spPr bwMode="auto">
            <a:xfrm>
              <a:off x="5943600" y="3276600"/>
              <a:ext cx="894307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B</a:t>
              </a:r>
            </a:p>
          </p:txBody>
        </p:sp>
        <p:sp>
          <p:nvSpPr>
            <p:cNvPr id="53255" name="TextBox 9"/>
            <p:cNvSpPr txBox="1">
              <a:spLocks noChangeArrowheads="1"/>
            </p:cNvSpPr>
            <p:nvPr/>
          </p:nvSpPr>
          <p:spPr bwMode="auto">
            <a:xfrm>
              <a:off x="5943600" y="4114800"/>
              <a:ext cx="894307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C</a:t>
              </a:r>
            </a:p>
          </p:txBody>
        </p:sp>
        <p:sp>
          <p:nvSpPr>
            <p:cNvPr id="53256" name="TextBox 10"/>
            <p:cNvSpPr txBox="1">
              <a:spLocks noChangeArrowheads="1"/>
            </p:cNvSpPr>
            <p:nvPr/>
          </p:nvSpPr>
          <p:spPr bwMode="auto">
            <a:xfrm>
              <a:off x="5943600" y="4953000"/>
              <a:ext cx="906264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D</a:t>
              </a:r>
            </a:p>
          </p:txBody>
        </p:sp>
        <p:sp>
          <p:nvSpPr>
            <p:cNvPr id="53257" name="TextBox 11"/>
            <p:cNvSpPr txBox="1">
              <a:spLocks noChangeArrowheads="1"/>
            </p:cNvSpPr>
            <p:nvPr/>
          </p:nvSpPr>
          <p:spPr bwMode="auto">
            <a:xfrm>
              <a:off x="5943600" y="5791200"/>
              <a:ext cx="882139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E</a:t>
              </a:r>
            </a:p>
          </p:txBody>
        </p:sp>
        <p:sp>
          <p:nvSpPr>
            <p:cNvPr id="53258" name="TextBox 12"/>
            <p:cNvSpPr txBox="1">
              <a:spLocks noChangeArrowheads="1"/>
            </p:cNvSpPr>
            <p:nvPr/>
          </p:nvSpPr>
          <p:spPr bwMode="auto">
            <a:xfrm>
              <a:off x="7543800" y="4953000"/>
              <a:ext cx="734989" cy="4328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Master</a:t>
              </a:r>
            </a:p>
          </p:txBody>
        </p:sp>
        <p:cxnSp>
          <p:nvCxnSpPr>
            <p:cNvPr id="14" name="Straight Connector 13"/>
            <p:cNvCxnSpPr>
              <a:stCxn id="53258" idx="1"/>
              <a:endCxn id="53256" idx="3"/>
            </p:cNvCxnSpPr>
            <p:nvPr/>
          </p:nvCxnSpPr>
          <p:spPr>
            <a:xfrm flipH="1">
              <a:off x="6849864" y="5169406"/>
              <a:ext cx="693936" cy="0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Oval 5"/>
            <p:cNvSpPr/>
            <p:nvPr/>
          </p:nvSpPr>
          <p:spPr>
            <a:xfrm>
              <a:off x="5181600" y="2209800"/>
              <a:ext cx="2742629" cy="3429000"/>
            </a:xfrm>
            <a:prstGeom prst="ellipse">
              <a:avLst/>
            </a:prstGeom>
            <a:noFill/>
            <a:ln>
              <a:solidFill>
                <a:srgbClr val="008000"/>
              </a:solidFill>
              <a:prstDash val="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3261" name="TextBox 14"/>
            <p:cNvSpPr txBox="1">
              <a:spLocks noChangeArrowheads="1"/>
            </p:cNvSpPr>
            <p:nvPr/>
          </p:nvSpPr>
          <p:spPr bwMode="auto">
            <a:xfrm>
              <a:off x="7696200" y="2514600"/>
              <a:ext cx="852300" cy="4328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8000"/>
                  </a:solidFill>
                </a:rPr>
                <a:t>Quorum</a:t>
              </a:r>
            </a:p>
          </p:txBody>
        </p:sp>
      </p:grpSp>
      <p:sp>
        <p:nvSpPr>
          <p:cNvPr id="16" name="Title 1"/>
          <p:cNvSpPr txBox="1">
            <a:spLocks/>
          </p:cNvSpPr>
          <p:nvPr/>
        </p:nvSpPr>
        <p:spPr>
          <a:xfrm>
            <a:off x="777083" y="228601"/>
            <a:ext cx="11036539" cy="1219200"/>
          </a:xfrm>
          <a:prstGeom prst="rect">
            <a:avLst/>
          </a:prstGeom>
        </p:spPr>
        <p:txBody>
          <a:bodyPr vert="horz" lIns="129892" tIns="64947" rIns="129892" bIns="64947" rtlCol="0" anchor="ctr">
            <a:normAutofit/>
          </a:bodyPr>
          <a:lstStyle>
            <a:lvl1pPr algn="l" defTabSz="1298925" rtl="0" eaLnBrk="1" latinLnBrk="0" hangingPunct="1">
              <a:spcBef>
                <a:spcPct val="0"/>
              </a:spcBef>
              <a:buNone/>
              <a:defRPr sz="4000" b="0" i="0" kern="1200">
                <a:solidFill>
                  <a:schemeClr val="bg1"/>
                </a:solidFill>
                <a:latin typeface="Whitney-BlackSC"/>
                <a:ea typeface="+mj-ea"/>
                <a:cs typeface="Whitney-BlackSC"/>
              </a:defRPr>
            </a:lvl1pPr>
          </a:lstStyle>
          <a:p>
            <a:r>
              <a:rPr lang="en-US" dirty="0">
                <a:ea typeface="ＭＳ Ｐゴシック" charset="0"/>
              </a:rPr>
              <a:t>Election in Google Chubby (4)</a:t>
            </a:r>
          </a:p>
        </p:txBody>
      </p:sp>
      <p:sp>
        <p:nvSpPr>
          <p:cNvPr id="1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50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8656624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Election in Zookeeper</a:t>
            </a:r>
          </a:p>
        </p:txBody>
      </p:sp>
      <p:sp>
        <p:nvSpPr>
          <p:cNvPr id="952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</a:rPr>
              <a:t>Centralized service for maintaining configuration information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Uses a variant of </a:t>
            </a:r>
            <a:r>
              <a:rPr lang="en-US" dirty="0" err="1">
                <a:latin typeface="Times New Roman" charset="0"/>
                <a:ea typeface="ＭＳ Ｐゴシック" charset="0"/>
              </a:rPr>
              <a:t>Paxos</a:t>
            </a:r>
            <a:r>
              <a:rPr lang="en-US" dirty="0">
                <a:latin typeface="Times New Roman" charset="0"/>
                <a:ea typeface="ＭＳ Ｐゴシック" charset="0"/>
              </a:rPr>
              <a:t> called </a:t>
            </a:r>
            <a:r>
              <a:rPr lang="en-US" dirty="0" err="1">
                <a:latin typeface="Times New Roman" charset="0"/>
                <a:ea typeface="ＭＳ Ｐゴシック" charset="0"/>
              </a:rPr>
              <a:t>Zab</a:t>
            </a:r>
            <a:r>
              <a:rPr lang="en-US" dirty="0">
                <a:latin typeface="Times New Roman" charset="0"/>
                <a:ea typeface="ＭＳ Ｐゴシック" charset="0"/>
              </a:rPr>
              <a:t> (Zookeeper Atomic Broadcast)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Needs to keep a leader elected at all times</a:t>
            </a:r>
          </a:p>
          <a:p>
            <a:endParaRPr lang="en-US" dirty="0">
              <a:latin typeface="Times New Roman" charset="0"/>
              <a:ea typeface="ＭＳ Ｐゴシック" charset="0"/>
            </a:endParaRPr>
          </a:p>
          <a:p>
            <a:r>
              <a:rPr lang="en-US" dirty="0">
                <a:latin typeface="Times New Roman" charset="0"/>
                <a:ea typeface="ＭＳ Ｐゴシック" charset="0"/>
              </a:rPr>
              <a:t>http://</a:t>
            </a:r>
            <a:r>
              <a:rPr lang="en-US" dirty="0" err="1">
                <a:latin typeface="Times New Roman" charset="0"/>
                <a:ea typeface="ＭＳ Ｐゴシック" charset="0"/>
              </a:rPr>
              <a:t>zookeeper.apache.org</a:t>
            </a:r>
            <a:r>
              <a:rPr lang="en-US" dirty="0">
                <a:latin typeface="Times New Roman" charset="0"/>
                <a:ea typeface="ＭＳ Ｐゴシック" charset="0"/>
              </a:rPr>
              <a:t>/</a:t>
            </a: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51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82907336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0"/>
              </a:rPr>
              <a:t>Election: Summary</a:t>
            </a:r>
            <a:endParaRPr lang="en-US" dirty="0">
              <a:ea typeface="ＭＳ Ｐゴシック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Leader election an important component of many cloud computing systems</a:t>
            </a:r>
          </a:p>
          <a:p>
            <a:pPr>
              <a:defRPr/>
            </a:pPr>
            <a:r>
              <a:rPr lang="en-US" dirty="0"/>
              <a:t>Classical leader election protocols</a:t>
            </a:r>
          </a:p>
          <a:p>
            <a:pPr lvl="1">
              <a:defRPr/>
            </a:pPr>
            <a:r>
              <a:rPr lang="en-US" dirty="0"/>
              <a:t>Ring-based</a:t>
            </a:r>
          </a:p>
          <a:p>
            <a:pPr lvl="1">
              <a:defRPr/>
            </a:pPr>
            <a:r>
              <a:rPr lang="en-US" dirty="0"/>
              <a:t>Bully</a:t>
            </a:r>
          </a:p>
          <a:p>
            <a:pPr>
              <a:defRPr/>
            </a:pPr>
            <a:r>
              <a:rPr lang="en-US" dirty="0"/>
              <a:t>But failure-prone</a:t>
            </a:r>
          </a:p>
          <a:p>
            <a:pPr lvl="1">
              <a:defRPr/>
            </a:pPr>
            <a:r>
              <a:rPr lang="en-US" dirty="0" err="1"/>
              <a:t>Paxos</a:t>
            </a:r>
            <a:r>
              <a:rPr lang="en-US" dirty="0"/>
              <a:t>-like protocols used by Google Chubby, Apache Zookeeper</a:t>
            </a:r>
          </a:p>
          <a:p>
            <a:pPr marL="0" indent="0">
              <a:buNone/>
              <a:defRPr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12207083" y="6629400"/>
            <a:ext cx="700881" cy="594686"/>
          </a:xfrm>
          <a:prstGeom prst="rect">
            <a:avLst/>
          </a:prstGeom>
          <a:solidFill>
            <a:srgbClr val="EFEF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52276801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F0D7C-8299-674C-B5DB-E2BCAACC1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DE3D1-2578-ED4F-8190-6C84701F5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459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Calling for an Election</a:t>
            </a:r>
          </a:p>
        </p:txBody>
      </p:sp>
      <p:sp>
        <p:nvSpPr>
          <p:cNvPr id="80898" name="Content Placeholder 2"/>
          <p:cNvSpPr>
            <a:spLocks noGrp="1"/>
          </p:cNvSpPr>
          <p:nvPr>
            <p:ph idx="1"/>
          </p:nvPr>
        </p:nvSpPr>
        <p:spPr>
          <a:xfrm>
            <a:off x="1005681" y="2286000"/>
            <a:ext cx="5746869" cy="438912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3600" dirty="0">
                <a:ea typeface="ＭＳ Ｐゴシック" charset="0"/>
              </a:rPr>
              <a:t>Any process can 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</a:rPr>
              <a:t>call</a:t>
            </a:r>
            <a:r>
              <a:rPr lang="en-US" sz="3600" dirty="0">
                <a:solidFill>
                  <a:schemeClr val="hlink"/>
                </a:solidFill>
                <a:ea typeface="ＭＳ Ｐゴシック" charset="0"/>
              </a:rPr>
              <a:t> </a:t>
            </a:r>
            <a:r>
              <a:rPr lang="en-US" sz="3600" dirty="0">
                <a:ea typeface="ＭＳ Ｐゴシック" charset="0"/>
              </a:rPr>
              <a:t>for an 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</a:rPr>
              <a:t>election</a:t>
            </a:r>
            <a:r>
              <a:rPr lang="en-US" sz="3600" dirty="0">
                <a:ea typeface="ＭＳ Ｐゴシック" charset="0"/>
              </a:rPr>
              <a:t>.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3600" dirty="0">
                <a:ea typeface="ＭＳ Ｐゴシック" charset="0"/>
              </a:rPr>
              <a:t>A process can call for 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</a:rPr>
              <a:t>at most one election at a time.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3600" dirty="0">
                <a:ea typeface="ＭＳ Ｐゴシック" charset="0"/>
              </a:rPr>
              <a:t>Multiple processes are allowed to call an election simultaneously.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dirty="0">
                <a:solidFill>
                  <a:srgbClr val="0000FF"/>
                </a:solidFill>
                <a:ea typeface="ＭＳ Ｐゴシック" charset="0"/>
              </a:rPr>
              <a:t>All of them together must yield only a single leader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3600" dirty="0">
                <a:ea typeface="ＭＳ Ｐゴシック" charset="0"/>
              </a:rPr>
              <a:t>The result of an election should not depend on which process calls for it.</a:t>
            </a:r>
          </a:p>
          <a:p>
            <a:pPr>
              <a:lnSpc>
                <a:spcPct val="120000"/>
              </a:lnSpc>
            </a:pP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455609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Election Problem, Formally</a:t>
            </a:r>
          </a:p>
        </p:txBody>
      </p:sp>
      <p:sp>
        <p:nvSpPr>
          <p:cNvPr id="81922" name="Content Placeholder 2"/>
          <p:cNvSpPr>
            <a:spLocks noGrp="1"/>
          </p:cNvSpPr>
          <p:nvPr>
            <p:ph idx="1"/>
          </p:nvPr>
        </p:nvSpPr>
        <p:spPr>
          <a:xfrm>
            <a:off x="319881" y="2087881"/>
            <a:ext cx="8305800" cy="499872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sz="3600" dirty="0">
                <a:ea typeface="ＭＳ Ｐゴシック" charset="0"/>
              </a:rPr>
              <a:t>A run of the election algorithm must always guarantee at the end:</a:t>
            </a:r>
            <a:endParaRPr lang="en-US" dirty="0"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rgbClr val="037C03"/>
              </a:buClr>
              <a:buSzPct val="120000"/>
              <a:buFont typeface="Wingdings" charset="0"/>
              <a:buChar char="Ø"/>
            </a:pPr>
            <a:r>
              <a:rPr lang="en-US" sz="2500" dirty="0">
                <a:ea typeface="ＭＳ Ｐゴシック" charset="0"/>
              </a:rPr>
              <a:t> </a:t>
            </a:r>
            <a:r>
              <a:rPr lang="en-US" sz="2500" b="1" dirty="0">
                <a:solidFill>
                  <a:srgbClr val="FF6600"/>
                </a:solidFill>
                <a:ea typeface="ＭＳ Ｐゴシック" charset="0"/>
              </a:rPr>
              <a:t>Safety</a:t>
            </a:r>
            <a:r>
              <a:rPr lang="en-US" sz="2500" dirty="0">
                <a:solidFill>
                  <a:srgbClr val="037C03"/>
                </a:solidFill>
                <a:ea typeface="ＭＳ Ｐゴシック" charset="0"/>
              </a:rPr>
              <a:t>:</a:t>
            </a:r>
            <a:r>
              <a:rPr lang="en-US" sz="2500" dirty="0">
                <a:ea typeface="ＭＳ Ｐゴシック" charset="0"/>
              </a:rPr>
              <a:t>  </a:t>
            </a:r>
            <a:r>
              <a:rPr lang="en-US" sz="2500" dirty="0">
                <a:ea typeface="ＭＳ Ｐゴシック" charset="0"/>
                <a:sym typeface="Symbol" charset="0"/>
              </a:rPr>
              <a:t>For all non-faulty processes </a:t>
            </a:r>
            <a:r>
              <a:rPr lang="en-US" sz="2500" i="1" dirty="0">
                <a:ea typeface="ＭＳ Ｐゴシック" charset="0"/>
                <a:sym typeface="Symbol" charset="0"/>
              </a:rPr>
              <a:t>p</a:t>
            </a:r>
            <a:r>
              <a:rPr lang="en-US" sz="2500" dirty="0">
                <a:ea typeface="ＭＳ Ｐゴシック" charset="0"/>
                <a:sym typeface="Symbol" charset="0"/>
              </a:rPr>
              <a:t>: (</a:t>
            </a:r>
            <a:r>
              <a:rPr lang="en-US" sz="2500" i="1" dirty="0">
                <a:ea typeface="ＭＳ Ｐゴシック" charset="0"/>
                <a:sym typeface="Symbol" charset="0"/>
              </a:rPr>
              <a:t>p</a:t>
            </a:r>
            <a:r>
              <a:rPr lang="ja-JP" altLang="en-US" sz="2500" dirty="0">
                <a:ea typeface="ＭＳ Ｐゴシック" charset="0"/>
                <a:sym typeface="Symbol" charset="0"/>
              </a:rPr>
              <a:t>’</a:t>
            </a:r>
            <a:r>
              <a:rPr lang="en-US" altLang="ja-JP" sz="2500" dirty="0">
                <a:ea typeface="ＭＳ Ｐゴシック" charset="0"/>
                <a:sym typeface="Symbol" charset="0"/>
              </a:rPr>
              <a:t>s elected = (q: a particular non-faulty process with the best attribute value) or Null)</a:t>
            </a:r>
            <a:endParaRPr lang="en-US" altLang="ja-JP" sz="2500" dirty="0"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rgbClr val="037C03"/>
              </a:buClr>
              <a:buSzPct val="120000"/>
              <a:buFont typeface="Wingdings" charset="0"/>
              <a:buChar char="Ø"/>
            </a:pPr>
            <a:r>
              <a:rPr lang="en-US" sz="2500" dirty="0">
                <a:ea typeface="ＭＳ Ｐゴシック" charset="0"/>
              </a:rPr>
              <a:t> </a:t>
            </a:r>
            <a:r>
              <a:rPr lang="en-US" sz="2500" b="1" dirty="0" err="1">
                <a:solidFill>
                  <a:srgbClr val="037C03"/>
                </a:solidFill>
                <a:ea typeface="ＭＳ Ｐゴシック" charset="0"/>
              </a:rPr>
              <a:t>Liveness</a:t>
            </a:r>
            <a:r>
              <a:rPr lang="en-US" sz="2500" dirty="0">
                <a:solidFill>
                  <a:srgbClr val="037C03"/>
                </a:solidFill>
                <a:ea typeface="ＭＳ Ｐゴシック" charset="0"/>
              </a:rPr>
              <a:t>:</a:t>
            </a:r>
            <a:r>
              <a:rPr lang="en-US" sz="2500" dirty="0">
                <a:ea typeface="ＭＳ Ｐゴシック" charset="0"/>
              </a:rPr>
              <a:t> </a:t>
            </a:r>
            <a:r>
              <a:rPr lang="en-US" sz="2500" dirty="0">
                <a:ea typeface="ＭＳ Ｐゴシック" charset="0"/>
                <a:sym typeface="Symbol" charset="0"/>
              </a:rPr>
              <a:t>For all election runs: (election run terminates)</a:t>
            </a:r>
          </a:p>
          <a:p>
            <a:pPr lvl="1">
              <a:lnSpc>
                <a:spcPct val="110000"/>
              </a:lnSpc>
              <a:buClr>
                <a:srgbClr val="037C03"/>
              </a:buClr>
              <a:buSzPct val="120000"/>
              <a:buFont typeface="Wingdings" charset="0"/>
              <a:buNone/>
            </a:pPr>
            <a:r>
              <a:rPr lang="en-US" sz="2500" dirty="0">
                <a:ea typeface="ＭＳ Ｐゴシック" charset="0"/>
                <a:sym typeface="Symbol" charset="0"/>
              </a:rPr>
              <a:t> 		  &amp; for all non-faulty processes </a:t>
            </a:r>
            <a:r>
              <a:rPr lang="en-US" sz="2500" i="1" dirty="0">
                <a:ea typeface="ＭＳ Ｐゴシック" charset="0"/>
                <a:sym typeface="Symbol" charset="0"/>
              </a:rPr>
              <a:t>p</a:t>
            </a:r>
            <a:r>
              <a:rPr lang="en-US" sz="2500" dirty="0">
                <a:ea typeface="ＭＳ Ｐゴシック" charset="0"/>
                <a:sym typeface="Symbol" charset="0"/>
              </a:rPr>
              <a:t>: </a:t>
            </a:r>
            <a:r>
              <a:rPr lang="en-US" sz="2500" i="1" dirty="0">
                <a:ea typeface="ＭＳ Ｐゴシック" charset="0"/>
                <a:sym typeface="Symbol" charset="0"/>
              </a:rPr>
              <a:t>p</a:t>
            </a:r>
            <a:r>
              <a:rPr lang="ja-JP" altLang="en-US" sz="2500" dirty="0">
                <a:ea typeface="ＭＳ Ｐゴシック" charset="0"/>
                <a:sym typeface="Symbol" charset="0"/>
              </a:rPr>
              <a:t>’</a:t>
            </a:r>
            <a:r>
              <a:rPr lang="en-US" altLang="ja-JP" sz="2500" dirty="0">
                <a:ea typeface="ＭＳ Ｐゴシック" charset="0"/>
                <a:sym typeface="Symbol" charset="0"/>
              </a:rPr>
              <a:t>s elected is not Null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sz="3600" dirty="0">
                <a:ea typeface="ＭＳ Ｐゴシック" charset="0"/>
              </a:rPr>
              <a:t>At the end of the election protocol, the non-faulty process with the </a:t>
            </a:r>
            <a:r>
              <a:rPr lang="en-US" sz="3600" u="sng" dirty="0">
                <a:solidFill>
                  <a:srgbClr val="0000FF"/>
                </a:solidFill>
                <a:ea typeface="ＭＳ Ｐゴシック" charset="0"/>
              </a:rPr>
              <a:t>best (highest)</a:t>
            </a:r>
            <a:r>
              <a:rPr lang="en-US" sz="3600" dirty="0">
                <a:ea typeface="ＭＳ Ｐゴシック" charset="0"/>
              </a:rPr>
              <a:t> election attribute value is elected.</a:t>
            </a:r>
            <a:r>
              <a:rPr lang="en-US" dirty="0">
                <a:ea typeface="ＭＳ Ｐゴシック" charset="0"/>
              </a:rPr>
              <a:t> 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sz="2500" dirty="0">
                <a:ea typeface="ＭＳ Ｐゴシック" charset="0"/>
              </a:rPr>
              <a:t>Common attribute : leader has highest id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sz="2500" dirty="0">
                <a:ea typeface="ＭＳ Ｐゴシック" charset="0"/>
              </a:rPr>
              <a:t>Other attribute examples: leader has highest IP address, or fastest </a:t>
            </a:r>
            <a:r>
              <a:rPr lang="en-US" sz="2500" dirty="0" err="1">
                <a:ea typeface="ＭＳ Ｐゴシック" charset="0"/>
              </a:rPr>
              <a:t>cpu</a:t>
            </a:r>
            <a:r>
              <a:rPr lang="en-US" sz="2500" dirty="0">
                <a:ea typeface="ＭＳ Ｐゴシック" charset="0"/>
              </a:rPr>
              <a:t>, or most disk space, or most number of files, etc. </a:t>
            </a:r>
          </a:p>
          <a:p>
            <a:pPr>
              <a:lnSpc>
                <a:spcPct val="110000"/>
              </a:lnSpc>
            </a:pP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7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683751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First Classical Algorithm: Ring Election</a:t>
            </a:r>
          </a:p>
        </p:txBody>
      </p:sp>
      <p:sp>
        <p:nvSpPr>
          <p:cNvPr id="839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hlink"/>
              </a:buClr>
              <a:buSzPct val="120000"/>
            </a:pPr>
            <a:r>
              <a:rPr lang="en-US" sz="3000" i="1" dirty="0">
                <a:ea typeface="ＭＳ Ｐゴシック" charset="0"/>
              </a:rPr>
              <a:t>N</a:t>
            </a:r>
            <a:r>
              <a:rPr lang="en-US" sz="3000" dirty="0">
                <a:ea typeface="ＭＳ Ｐゴシック" charset="0"/>
              </a:rPr>
              <a:t> processes are organized in a logical ring </a:t>
            </a:r>
          </a:p>
          <a:p>
            <a:pPr lvl="1">
              <a:buClr>
                <a:schemeClr val="hlink"/>
              </a:buClr>
              <a:buSzPct val="120000"/>
            </a:pPr>
            <a:r>
              <a:rPr lang="en-US" sz="2300" dirty="0">
                <a:ea typeface="ＭＳ Ｐゴシック" charset="0"/>
              </a:rPr>
              <a:t>Similar to ring in Chord p2p system</a:t>
            </a:r>
          </a:p>
          <a:p>
            <a:pPr lvl="1">
              <a:buClr>
                <a:schemeClr val="hlink"/>
              </a:buClr>
              <a:buSzPct val="120000"/>
            </a:pPr>
            <a:r>
              <a:rPr lang="en-US" sz="2300" i="1" dirty="0" err="1">
                <a:ea typeface="ＭＳ Ｐゴシック" charset="0"/>
              </a:rPr>
              <a:t>i</a:t>
            </a:r>
            <a:r>
              <a:rPr lang="en-US" sz="2300" dirty="0" err="1">
                <a:ea typeface="ＭＳ Ｐゴシック" charset="0"/>
              </a:rPr>
              <a:t>-th</a:t>
            </a:r>
            <a:r>
              <a:rPr lang="en-US" sz="2300" dirty="0">
                <a:ea typeface="ＭＳ Ｐゴシック" charset="0"/>
              </a:rPr>
              <a:t> process </a:t>
            </a:r>
            <a:r>
              <a:rPr lang="en-US" sz="2300" i="1" dirty="0">
                <a:ea typeface="ＭＳ Ｐゴシック" charset="0"/>
              </a:rPr>
              <a:t>p</a:t>
            </a:r>
            <a:r>
              <a:rPr lang="en-US" sz="2300" i="1" baseline="-25000" dirty="0">
                <a:ea typeface="ＭＳ Ｐゴシック" charset="0"/>
              </a:rPr>
              <a:t>i</a:t>
            </a:r>
            <a:r>
              <a:rPr lang="en-US" sz="2300" dirty="0">
                <a:ea typeface="ＭＳ Ｐゴシック" charset="0"/>
              </a:rPr>
              <a:t> has a communication channel to </a:t>
            </a:r>
            <a:r>
              <a:rPr lang="en-US" sz="2300" i="1" dirty="0">
                <a:ea typeface="ＭＳ Ｐゴシック" charset="0"/>
              </a:rPr>
              <a:t>p</a:t>
            </a:r>
            <a:r>
              <a:rPr lang="en-US" sz="2300" i="1" baseline="-25000" dirty="0">
                <a:ea typeface="ＭＳ Ｐゴシック" charset="0"/>
              </a:rPr>
              <a:t>(i+1) mod N</a:t>
            </a:r>
            <a:endParaRPr lang="en-US" sz="2300" i="1" dirty="0">
              <a:ea typeface="ＭＳ Ｐゴシック" charset="0"/>
            </a:endParaRPr>
          </a:p>
          <a:p>
            <a:pPr lvl="1">
              <a:buClr>
                <a:schemeClr val="hlink"/>
              </a:buClr>
              <a:buSzPct val="120000"/>
            </a:pPr>
            <a:r>
              <a:rPr lang="en-US" sz="2300" dirty="0">
                <a:ea typeface="ＭＳ Ｐゴシック" charset="0"/>
              </a:rPr>
              <a:t> All messages are sent clockwise around the ring. </a:t>
            </a:r>
          </a:p>
          <a:p>
            <a:pPr>
              <a:buClr>
                <a:schemeClr val="hlink"/>
              </a:buClr>
              <a:buSzPct val="120000"/>
              <a:buFont typeface="Wingdings" charset="0"/>
              <a:buNone/>
            </a:pPr>
            <a:endParaRPr lang="en-US" sz="3000" dirty="0">
              <a:ea typeface="ＭＳ Ｐゴシック" charset="0"/>
              <a:sym typeface="Wingdings" charset="0"/>
            </a:endParaRPr>
          </a:p>
          <a:p>
            <a:pPr>
              <a:buClr>
                <a:schemeClr val="hlink"/>
              </a:buClr>
              <a:buSzPct val="120000"/>
              <a:buFont typeface="Wingdings" charset="0"/>
              <a:buNone/>
            </a:pPr>
            <a:endParaRPr lang="en-US" sz="3000" dirty="0">
              <a:ea typeface="ＭＳ Ｐゴシック" charset="0"/>
            </a:endParaRPr>
          </a:p>
          <a:p>
            <a:endParaRPr lang="en-US" sz="4600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8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825700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>
                <a:ea typeface="ＭＳ Ｐゴシック" charset="0"/>
              </a:rPr>
              <a:t>The Ring</a:t>
            </a:r>
            <a:endParaRPr lang="en-US" sz="4000" dirty="0"/>
          </a:p>
        </p:txBody>
      </p:sp>
      <p:grpSp>
        <p:nvGrpSpPr>
          <p:cNvPr id="23" name="Group 1"/>
          <p:cNvGrpSpPr>
            <a:grpSpLocks/>
          </p:cNvGrpSpPr>
          <p:nvPr/>
        </p:nvGrpSpPr>
        <p:grpSpPr bwMode="auto">
          <a:xfrm>
            <a:off x="1981200" y="1828801"/>
            <a:ext cx="5176812" cy="4521200"/>
            <a:chOff x="1981200" y="1828800"/>
            <a:chExt cx="5176812" cy="4521200"/>
          </a:xfrm>
        </p:grpSpPr>
        <p:sp>
          <p:nvSpPr>
            <p:cNvPr id="24" name="Oval 3"/>
            <p:cNvSpPr>
              <a:spLocks noChangeArrowheads="1"/>
            </p:cNvSpPr>
            <p:nvPr/>
          </p:nvSpPr>
          <p:spPr bwMode="auto">
            <a:xfrm>
              <a:off x="2897188" y="2528888"/>
              <a:ext cx="3427412" cy="3427412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4"/>
            <p:cNvSpPr txBox="1">
              <a:spLocks noChangeArrowheads="1"/>
            </p:cNvSpPr>
            <p:nvPr/>
          </p:nvSpPr>
          <p:spPr bwMode="auto">
            <a:xfrm>
              <a:off x="2590800" y="5424489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26" name="Text Box 8"/>
            <p:cNvSpPr txBox="1">
              <a:spLocks noChangeArrowheads="1"/>
            </p:cNvSpPr>
            <p:nvPr/>
          </p:nvSpPr>
          <p:spPr bwMode="auto">
            <a:xfrm>
              <a:off x="6408738" y="4038601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27" name="Text Box 9"/>
            <p:cNvSpPr txBox="1">
              <a:spLocks noChangeArrowheads="1"/>
            </p:cNvSpPr>
            <p:nvPr/>
          </p:nvSpPr>
          <p:spPr bwMode="auto">
            <a:xfrm>
              <a:off x="5816600" y="5400675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28" name="Line 10"/>
            <p:cNvSpPr>
              <a:spLocks noChangeShapeType="1"/>
            </p:cNvSpPr>
            <p:nvPr/>
          </p:nvSpPr>
          <p:spPr bwMode="auto">
            <a:xfrm>
              <a:off x="5791200" y="289560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11"/>
            <p:cNvSpPr>
              <a:spLocks noChangeShapeType="1"/>
            </p:cNvSpPr>
            <p:nvPr/>
          </p:nvSpPr>
          <p:spPr bwMode="auto">
            <a:xfrm flipH="1">
              <a:off x="6172200" y="4191000"/>
              <a:ext cx="228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12"/>
            <p:cNvSpPr>
              <a:spLocks noChangeShapeType="1"/>
            </p:cNvSpPr>
            <p:nvPr/>
          </p:nvSpPr>
          <p:spPr bwMode="auto">
            <a:xfrm>
              <a:off x="5943600" y="518160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Line 13"/>
            <p:cNvSpPr>
              <a:spLocks noChangeShapeType="1"/>
            </p:cNvSpPr>
            <p:nvPr/>
          </p:nvSpPr>
          <p:spPr bwMode="auto">
            <a:xfrm>
              <a:off x="3276600" y="518160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Line 14"/>
            <p:cNvSpPr>
              <a:spLocks noChangeShapeType="1"/>
            </p:cNvSpPr>
            <p:nvPr/>
          </p:nvSpPr>
          <p:spPr bwMode="auto">
            <a:xfrm>
              <a:off x="3505200" y="289560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Line 15"/>
            <p:cNvSpPr>
              <a:spLocks noChangeShapeType="1"/>
            </p:cNvSpPr>
            <p:nvPr/>
          </p:nvSpPr>
          <p:spPr bwMode="auto">
            <a:xfrm flipH="1">
              <a:off x="2819400" y="4114800"/>
              <a:ext cx="228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Freeform 16"/>
            <p:cNvSpPr>
              <a:spLocks/>
            </p:cNvSpPr>
            <p:nvPr/>
          </p:nvSpPr>
          <p:spPr bwMode="auto">
            <a:xfrm>
              <a:off x="2209800" y="4114800"/>
              <a:ext cx="304800" cy="1219200"/>
            </a:xfrm>
            <a:custGeom>
              <a:avLst/>
              <a:gdLst>
                <a:gd name="T0" fmla="*/ 2147483647 w 312"/>
                <a:gd name="T1" fmla="*/ 2147483647 h 1200"/>
                <a:gd name="T2" fmla="*/ 2147483647 w 312"/>
                <a:gd name="T3" fmla="*/ 2147483647 h 1200"/>
                <a:gd name="T4" fmla="*/ 2147483647 w 312"/>
                <a:gd name="T5" fmla="*/ 0 h 1200"/>
                <a:gd name="T6" fmla="*/ 0 60000 65536"/>
                <a:gd name="T7" fmla="*/ 0 60000 65536"/>
                <a:gd name="T8" fmla="*/ 0 60000 65536"/>
                <a:gd name="T9" fmla="*/ 0 w 312"/>
                <a:gd name="T10" fmla="*/ 0 h 1200"/>
                <a:gd name="T11" fmla="*/ 312 w 312"/>
                <a:gd name="T12" fmla="*/ 1200 h 1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2" h="1200">
                  <a:moveTo>
                    <a:pt x="312" y="1200"/>
                  </a:moveTo>
                  <a:cubicBezTo>
                    <a:pt x="180" y="1012"/>
                    <a:pt x="48" y="824"/>
                    <a:pt x="24" y="624"/>
                  </a:cubicBezTo>
                  <a:cubicBezTo>
                    <a:pt x="0" y="424"/>
                    <a:pt x="84" y="212"/>
                    <a:pt x="168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Freeform 17"/>
            <p:cNvSpPr>
              <a:spLocks/>
            </p:cNvSpPr>
            <p:nvPr/>
          </p:nvSpPr>
          <p:spPr bwMode="auto">
            <a:xfrm>
              <a:off x="6553200" y="2971801"/>
              <a:ext cx="457200" cy="492443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" name="Freeform 18"/>
            <p:cNvSpPr>
              <a:spLocks/>
            </p:cNvSpPr>
            <p:nvPr/>
          </p:nvSpPr>
          <p:spPr bwMode="auto">
            <a:xfrm>
              <a:off x="2819400" y="1828800"/>
              <a:ext cx="3352800" cy="609600"/>
            </a:xfrm>
            <a:custGeom>
              <a:avLst/>
              <a:gdLst>
                <a:gd name="T0" fmla="*/ 0 w 2112"/>
                <a:gd name="T1" fmla="*/ 2147483647 h 384"/>
                <a:gd name="T2" fmla="*/ 2147483647 w 2112"/>
                <a:gd name="T3" fmla="*/ 0 h 384"/>
                <a:gd name="T4" fmla="*/ 2147483647 w 2112"/>
                <a:gd name="T5" fmla="*/ 2147483647 h 384"/>
                <a:gd name="T6" fmla="*/ 0 60000 65536"/>
                <a:gd name="T7" fmla="*/ 0 60000 65536"/>
                <a:gd name="T8" fmla="*/ 0 60000 65536"/>
                <a:gd name="T9" fmla="*/ 0 w 2112"/>
                <a:gd name="T10" fmla="*/ 0 h 384"/>
                <a:gd name="T11" fmla="*/ 2112 w 2112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12" h="384">
                  <a:moveTo>
                    <a:pt x="0" y="384"/>
                  </a:moveTo>
                  <a:cubicBezTo>
                    <a:pt x="328" y="192"/>
                    <a:pt x="656" y="0"/>
                    <a:pt x="1008" y="0"/>
                  </a:cubicBezTo>
                  <a:cubicBezTo>
                    <a:pt x="1360" y="0"/>
                    <a:pt x="1736" y="192"/>
                    <a:pt x="2112" y="38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19"/>
            <p:cNvSpPr>
              <a:spLocks noChangeShapeType="1"/>
            </p:cNvSpPr>
            <p:nvPr/>
          </p:nvSpPr>
          <p:spPr bwMode="auto">
            <a:xfrm flipV="1">
              <a:off x="2590800" y="2971800"/>
              <a:ext cx="152400" cy="6096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0"/>
            <p:cNvSpPr>
              <a:spLocks/>
            </p:cNvSpPr>
            <p:nvPr/>
          </p:nvSpPr>
          <p:spPr bwMode="auto">
            <a:xfrm>
              <a:off x="6324600" y="4572000"/>
              <a:ext cx="457200" cy="492443"/>
            </a:xfrm>
            <a:custGeom>
              <a:avLst/>
              <a:gdLst>
                <a:gd name="T0" fmla="*/ 2147483647 w 624"/>
                <a:gd name="T1" fmla="*/ 0 h 1056"/>
                <a:gd name="T2" fmla="*/ 2147483647 w 624"/>
                <a:gd name="T3" fmla="*/ 2147483647 h 1056"/>
                <a:gd name="T4" fmla="*/ 0 w 624"/>
                <a:gd name="T5" fmla="*/ 2147483647 h 1056"/>
                <a:gd name="T6" fmla="*/ 0 60000 65536"/>
                <a:gd name="T7" fmla="*/ 0 60000 65536"/>
                <a:gd name="T8" fmla="*/ 0 60000 65536"/>
                <a:gd name="T9" fmla="*/ 0 w 624"/>
                <a:gd name="T10" fmla="*/ 0 h 1056"/>
                <a:gd name="T11" fmla="*/ 624 w 624"/>
                <a:gd name="T12" fmla="*/ 1056 h 10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24" h="1056">
                  <a:moveTo>
                    <a:pt x="624" y="0"/>
                  </a:moveTo>
                  <a:cubicBezTo>
                    <a:pt x="580" y="200"/>
                    <a:pt x="536" y="400"/>
                    <a:pt x="432" y="576"/>
                  </a:cubicBezTo>
                  <a:cubicBezTo>
                    <a:pt x="328" y="752"/>
                    <a:pt x="164" y="904"/>
                    <a:pt x="0" y="1056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9" name="Freeform 21"/>
            <p:cNvSpPr>
              <a:spLocks/>
            </p:cNvSpPr>
            <p:nvPr/>
          </p:nvSpPr>
          <p:spPr bwMode="auto">
            <a:xfrm>
              <a:off x="3505200" y="5867400"/>
              <a:ext cx="2286000" cy="482600"/>
            </a:xfrm>
            <a:custGeom>
              <a:avLst/>
              <a:gdLst>
                <a:gd name="T0" fmla="*/ 2147483647 w 1440"/>
                <a:gd name="T1" fmla="*/ 0 h 304"/>
                <a:gd name="T2" fmla="*/ 2147483647 w 1440"/>
                <a:gd name="T3" fmla="*/ 2147483647 h 304"/>
                <a:gd name="T4" fmla="*/ 0 w 1440"/>
                <a:gd name="T5" fmla="*/ 2147483647 h 304"/>
                <a:gd name="T6" fmla="*/ 0 60000 65536"/>
                <a:gd name="T7" fmla="*/ 0 60000 65536"/>
                <a:gd name="T8" fmla="*/ 0 60000 65536"/>
                <a:gd name="T9" fmla="*/ 0 w 1440"/>
                <a:gd name="T10" fmla="*/ 0 h 304"/>
                <a:gd name="T11" fmla="*/ 1440 w 1440"/>
                <a:gd name="T12" fmla="*/ 304 h 3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0" h="304">
                  <a:moveTo>
                    <a:pt x="1440" y="0"/>
                  </a:moveTo>
                  <a:cubicBezTo>
                    <a:pt x="1224" y="136"/>
                    <a:pt x="1008" y="272"/>
                    <a:pt x="768" y="288"/>
                  </a:cubicBezTo>
                  <a:cubicBezTo>
                    <a:pt x="528" y="304"/>
                    <a:pt x="264" y="200"/>
                    <a:pt x="0" y="96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Text Box 22"/>
            <p:cNvSpPr txBox="1">
              <a:spLocks noChangeArrowheads="1"/>
            </p:cNvSpPr>
            <p:nvPr/>
          </p:nvSpPr>
          <p:spPr bwMode="auto">
            <a:xfrm>
              <a:off x="2362200" y="24511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41" name="Text Box 23"/>
            <p:cNvSpPr txBox="1">
              <a:spLocks noChangeArrowheads="1"/>
            </p:cNvSpPr>
            <p:nvPr/>
          </p:nvSpPr>
          <p:spPr bwMode="auto">
            <a:xfrm>
              <a:off x="1981200" y="3581401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42" name="Text Box 24"/>
            <p:cNvSpPr txBox="1">
              <a:spLocks noChangeArrowheads="1"/>
            </p:cNvSpPr>
            <p:nvPr/>
          </p:nvSpPr>
          <p:spPr bwMode="auto">
            <a:xfrm>
              <a:off x="5943600" y="24384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3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25616308"/>
      </p:ext>
    </p:extLst>
  </p:cSld>
  <p:clrMapOvr>
    <a:masterClrMapping/>
  </p:clrMapOvr>
</p:sld>
</file>

<file path=ppt/theme/theme1.xml><?xml version="1.0" encoding="utf-8"?>
<a:theme xmlns:a="http://schemas.openxmlformats.org/drawingml/2006/main" name="HPP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8">
      <a:majorFont>
        <a:latin typeface="Akzidenz-Grotesk Extended BQ"/>
        <a:ea typeface=""/>
        <a:cs typeface=""/>
      </a:majorFont>
      <a:minorFont>
        <a:latin typeface="Akzidenz-Grotesk BQ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951</TotalTime>
  <Words>2409</Words>
  <Application>Microsoft Macintosh PowerPoint</Application>
  <PresentationFormat>Custom</PresentationFormat>
  <Paragraphs>549</Paragraphs>
  <Slides>53</Slides>
  <Notes>52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1" baseType="lpstr">
      <vt:lpstr>Akzidenz-Grotesk BQ</vt:lpstr>
      <vt:lpstr>Arial</vt:lpstr>
      <vt:lpstr>Calibri</vt:lpstr>
      <vt:lpstr>Helvetica</vt:lpstr>
      <vt:lpstr>Times New Roman</vt:lpstr>
      <vt:lpstr>Whitney-BlackSC</vt:lpstr>
      <vt:lpstr>Wingdings</vt:lpstr>
      <vt:lpstr>HPP-template</vt:lpstr>
      <vt:lpstr>PowerPoint Presentation</vt:lpstr>
      <vt:lpstr>Why Election?</vt:lpstr>
      <vt:lpstr>More motivating examples</vt:lpstr>
      <vt:lpstr>Leader Election Problem</vt:lpstr>
      <vt:lpstr>System Model</vt:lpstr>
      <vt:lpstr>Calling for an Election</vt:lpstr>
      <vt:lpstr>Election Problem, Formally</vt:lpstr>
      <vt:lpstr>First Classical Algorithm: Ring Election</vt:lpstr>
      <vt:lpstr>The Ring</vt:lpstr>
      <vt:lpstr>The Ring Election Protocol</vt:lpstr>
      <vt:lpstr>The Ring Election Protocol (2)</vt:lpstr>
      <vt:lpstr>Ring Election: 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Analysis</vt:lpstr>
      <vt:lpstr>Worst-case</vt:lpstr>
      <vt:lpstr>Worst-case Analysis</vt:lpstr>
      <vt:lpstr>Best Case?</vt:lpstr>
      <vt:lpstr>Multiple Initiators? </vt:lpstr>
      <vt:lpstr>Effect of Failures</vt:lpstr>
      <vt:lpstr>Fixing for failures</vt:lpstr>
      <vt:lpstr>Fixing for failures (2)</vt:lpstr>
      <vt:lpstr>Why is Election so Hard?</vt:lpstr>
      <vt:lpstr>Another Classical Algorithm: Bully Algorithm</vt:lpstr>
      <vt:lpstr>Bully Algorithm (2)</vt:lpstr>
      <vt:lpstr>Bully Algorithm: Example</vt:lpstr>
      <vt:lpstr>PowerPoint Presentation</vt:lpstr>
      <vt:lpstr>PowerPoint Presentation</vt:lpstr>
      <vt:lpstr>PowerPoint Presentation</vt:lpstr>
      <vt:lpstr>PowerPoint Presentation</vt:lpstr>
      <vt:lpstr>Failures during Election Run</vt:lpstr>
      <vt:lpstr>PowerPoint Presentation</vt:lpstr>
      <vt:lpstr>PowerPoint Presentation</vt:lpstr>
      <vt:lpstr>Failures and Timeouts</vt:lpstr>
      <vt:lpstr>Analysis</vt:lpstr>
      <vt:lpstr>Impossibility?</vt:lpstr>
      <vt:lpstr>Can use Consensus to solve Election</vt:lpstr>
      <vt:lpstr>Election in Industry </vt:lpstr>
      <vt:lpstr>Election in Google Chubby</vt:lpstr>
      <vt:lpstr>PowerPoint Presentation</vt:lpstr>
      <vt:lpstr>PowerPoint Presentation</vt:lpstr>
      <vt:lpstr>PowerPoint Presentation</vt:lpstr>
      <vt:lpstr>Election in Zookeeper</vt:lpstr>
      <vt:lpstr>Election: Summary</vt:lpstr>
      <vt:lpstr>Announcements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Calianno, Vincent Luke</dc:creator>
  <cp:lastModifiedBy>Gupta, Indranil</cp:lastModifiedBy>
  <cp:revision>433</cp:revision>
  <dcterms:created xsi:type="dcterms:W3CDTF">2012-12-19T21:49:48Z</dcterms:created>
  <dcterms:modified xsi:type="dcterms:W3CDTF">2019-10-15T19:46:07Z</dcterms:modified>
</cp:coreProperties>
</file>