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8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8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4" r:id="rId23"/>
    <p:sldId id="285" r:id="rId24"/>
    <p:sldId id="274" r:id="rId25"/>
    <p:sldId id="275" r:id="rId26"/>
    <p:sldId id="276" r:id="rId27"/>
    <p:sldId id="277" r:id="rId28"/>
    <p:sldId id="278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760FE6-91BF-7245-82D3-BC654DB6793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1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8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7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7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41771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4953000" cy="32004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0" Type="http://schemas.openxmlformats.org/officeDocument/2006/relationships/image" Target="../media/image7.t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1.emf"/><Relationship Id="rId8" Type="http://schemas.openxmlformats.org/officeDocument/2006/relationships/image" Target="../media/image7.ti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ti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4.wmf"/><Relationship Id="rId10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09600" y="17335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Fall </a:t>
            </a:r>
            <a:r>
              <a:rPr lang="en-US" sz="4400" dirty="0" smtClean="0">
                <a:solidFill>
                  <a:schemeClr val="tx2"/>
                </a:solidFill>
              </a:rPr>
              <a:t>2017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71600" y="339090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</a:pPr>
            <a:r>
              <a:rPr lang="en-US" sz="2800" dirty="0"/>
              <a:t>Indranil Gupta (Indy</a:t>
            </a:r>
            <a:r>
              <a:rPr lang="en-US" sz="2800" dirty="0" smtClean="0"/>
              <a:t>)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Sep </a:t>
            </a:r>
            <a:r>
              <a:rPr lang="en-US" sz="2800" dirty="0" smtClean="0"/>
              <a:t>12</a:t>
            </a:r>
            <a:r>
              <a:rPr lang="en-US" sz="2800" dirty="0" smtClean="0"/>
              <a:t>, 2017</a:t>
            </a:r>
            <a:endParaRPr lang="en-US" sz="2800" dirty="0"/>
          </a:p>
          <a:p>
            <a:pPr algn="ctr">
              <a:spcBef>
                <a:spcPct val="20000"/>
              </a:spcBef>
            </a:pPr>
            <a:r>
              <a:rPr lang="en-US" sz="2800" i="1" dirty="0"/>
              <a:t>Lecture 5</a:t>
            </a:r>
            <a:r>
              <a:rPr lang="en-US" sz="2800" i="1" dirty="0" smtClean="0"/>
              <a:t>: Gossiping</a:t>
            </a:r>
            <a:endParaRPr lang="en-US" sz="28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466963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41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gossip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28121" r="37893" b="50000"/>
          <a:stretch/>
        </p:blipFill>
        <p:spPr>
          <a:xfrm rot="3917689">
            <a:off x="2615938" y="3078699"/>
            <a:ext cx="1310831" cy="940183"/>
          </a:xfrm>
          <a:prstGeom prst="rect">
            <a:avLst/>
          </a:prstGeom>
        </p:spPr>
      </p:pic>
      <p:pic>
        <p:nvPicPr>
          <p:cNvPr id="26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>
          <a:xfrm>
            <a:off x="457200" y="1504950"/>
            <a:ext cx="49530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34248" y="3907582"/>
            <a:ext cx="180552" cy="1881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“Epidemic” Multicast (or “Gossip”)</a:t>
            </a:r>
          </a:p>
        </p:txBody>
      </p:sp>
      <p:pic>
        <p:nvPicPr>
          <p:cNvPr id="9" name="Content Placeholder 8" descr="gossip-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/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vs.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 that was “Push” gossip</a:t>
            </a:r>
          </a:p>
          <a:p>
            <a:pPr lvl="1"/>
            <a:r>
              <a:rPr lang="en-US" dirty="0" smtClean="0"/>
              <a:t>Once you have a multicast message, you start gossiping about it</a:t>
            </a:r>
          </a:p>
          <a:p>
            <a:pPr lvl="1"/>
            <a:r>
              <a:rPr lang="en-US" dirty="0" smtClean="0"/>
              <a:t>Multiple messages? Gossip a random subset of them, or recently-received ones, or higher priority ones</a:t>
            </a:r>
          </a:p>
          <a:p>
            <a:r>
              <a:rPr lang="en-US" dirty="0" smtClean="0"/>
              <a:t>There’s also “Pull” gossip</a:t>
            </a:r>
          </a:p>
          <a:p>
            <a:pPr lvl="1"/>
            <a:r>
              <a:rPr lang="en-US" dirty="0" smtClean="0"/>
              <a:t>Periodically poll a few randomly selected processes for new multicast messages that you haven’t received</a:t>
            </a:r>
          </a:p>
          <a:p>
            <a:pPr lvl="1"/>
            <a:r>
              <a:rPr lang="en-US" dirty="0" smtClean="0"/>
              <a:t>Get those messages</a:t>
            </a:r>
          </a:p>
          <a:p>
            <a:r>
              <a:rPr lang="en-US" dirty="0" smtClean="0"/>
              <a:t>Hybrid variant: Push-Pull</a:t>
            </a:r>
          </a:p>
          <a:p>
            <a:pPr lvl="1"/>
            <a:r>
              <a:rPr lang="en-US" dirty="0" smtClean="0"/>
              <a:t>As the </a:t>
            </a:r>
            <a:r>
              <a:rPr lang="en-US" smtClean="0"/>
              <a:t>name suggests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Claim </a:t>
            </a:r>
            <a:r>
              <a:rPr lang="en-US" dirty="0"/>
              <a:t>that </a:t>
            </a:r>
            <a:r>
              <a:rPr lang="en-US" dirty="0" smtClean="0"/>
              <a:t>the </a:t>
            </a:r>
            <a:r>
              <a:rPr lang="en-US" dirty="0"/>
              <a:t>simple </a:t>
            </a:r>
            <a:r>
              <a:rPr lang="en-US" dirty="0" smtClean="0"/>
              <a:t>Push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lightweight in large groups</a:t>
            </a:r>
          </a:p>
          <a:p>
            <a:r>
              <a:rPr lang="en-US" dirty="0"/>
              <a:t>Spreads a multicast quickly</a:t>
            </a:r>
          </a:p>
          <a:p>
            <a:r>
              <a:rPr lang="en-US" dirty="0"/>
              <a:t>Is highly fault-</a:t>
            </a:r>
            <a:r>
              <a:rPr lang="en-US" dirty="0" smtClean="0"/>
              <a:t>tolerant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4450"/>
            <a:ext cx="7772400" cy="32575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From old mathematical branch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Epidemiology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[Bailey 75]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Population of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n+1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individuals mixing homogeneously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Contact rate between any individual pair is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At any time, each individual is either uninfected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or 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Then,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 and at all times				                       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Infected–uninfected contact turns latter infected, and it stays infected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85181"/>
              </p:ext>
            </p:extLst>
          </p:nvPr>
        </p:nvGraphicFramePr>
        <p:xfrm>
          <a:off x="5867400" y="211455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Equation" r:id="rId4" imgW="152268" imgH="203024" progId="Equation.3">
                  <p:embed/>
                </p:oleObj>
              </mc:Choice>
              <mc:Fallback>
                <p:oleObj name="Equation" r:id="rId4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1455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9578"/>
              </p:ext>
            </p:extLst>
          </p:nvPr>
        </p:nvGraphicFramePr>
        <p:xfrm>
          <a:off x="1295400" y="3181350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Equation" r:id="rId6" imgW="812447" imgH="228501" progId="Equation.3">
                  <p:embed/>
                </p:oleObj>
              </mc:Choice>
              <mc:Fallback>
                <p:oleObj name="Equation" r:id="rId6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81350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79509"/>
              </p:ext>
            </p:extLst>
          </p:nvPr>
        </p:nvGraphicFramePr>
        <p:xfrm>
          <a:off x="2438400" y="3562350"/>
          <a:ext cx="185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Equation" r:id="rId8" imgW="761669" imgH="203112" progId="Equation.3">
                  <p:embed/>
                </p:oleObj>
              </mc:Choice>
              <mc:Fallback>
                <p:oleObj name="Equation" r:id="rId8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62350"/>
                        <a:ext cx="185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6400800" y="4552950"/>
            <a:ext cx="677606" cy="463047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1051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</a:rPr>
              <a:t>w</a:t>
            </a:r>
            <a:r>
              <a:rPr lang="en-US" sz="2200" dirty="0" smtClean="0">
                <a:latin typeface="Times New Roman"/>
              </a:rPr>
              <a:t>ith solution: 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 smtClean="0">
                <a:latin typeface="Times New Roman"/>
              </a:rPr>
              <a:t>						  			</a:t>
            </a:r>
            <a:endParaRPr lang="en-US" sz="2200" dirty="0"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352550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 smtClean="0"/>
              <a:t>Continuous time process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/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				</a:t>
            </a:r>
            <a:r>
              <a:rPr lang="en-US" altLang="en-US" sz="2200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</a:t>
            </a:r>
            <a:r>
              <a:rPr lang="en-US" altLang="en-US" sz="2200" dirty="0" smtClean="0"/>
              <a:t>				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34947"/>
              </p:ext>
            </p:extLst>
          </p:nvPr>
        </p:nvGraphicFramePr>
        <p:xfrm>
          <a:off x="1809750" y="2038350"/>
          <a:ext cx="15621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4" imgW="685800" imgH="393700" progId="Equation.3">
                  <p:embed/>
                </p:oleObj>
              </mc:Choice>
              <mc:Fallback>
                <p:oleObj name="Equation" r:id="rId4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38350"/>
                        <a:ext cx="15621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7546"/>
              </p:ext>
            </p:extLst>
          </p:nvPr>
        </p:nvGraphicFramePr>
        <p:xfrm>
          <a:off x="2362200" y="3286125"/>
          <a:ext cx="4429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6" imgW="1968500" imgH="393700" progId="Equation.3">
                  <p:embed/>
                </p:oleObj>
              </mc:Choice>
              <mc:Fallback>
                <p:oleObj name="Equation" r:id="rId6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6125"/>
                        <a:ext cx="4429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103" y="466861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Times New Roman"/>
              </a:rPr>
              <a:t>(can </a:t>
            </a:r>
            <a:r>
              <a:rPr lang="en-US" altLang="en-US" dirty="0">
                <a:latin typeface="Times New Roman"/>
              </a:rPr>
              <a:t>you derive it?)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2343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</a:t>
            </a:r>
            <a:r>
              <a:rPr lang="en-US" altLang="en-US" dirty="0" smtClean="0">
                <a:latin typeface="Times New Roman"/>
              </a:rPr>
              <a:t>?)</a:t>
            </a:r>
            <a:endParaRPr lang="en-US" altLang="en-US" dirty="0">
              <a:latin typeface="Times New Roman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</a:t>
            </a:r>
          </a:p>
        </p:txBody>
      </p:sp>
      <p:pic>
        <p:nvPicPr>
          <p:cNvPr id="5" name="Content Placeholder 4" descr="gossip-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 Analysis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9477"/>
              </p:ext>
            </p:extLst>
          </p:nvPr>
        </p:nvGraphicFramePr>
        <p:xfrm>
          <a:off x="1676400" y="1581150"/>
          <a:ext cx="9747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97472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77301"/>
              </p:ext>
            </p:extLst>
          </p:nvPr>
        </p:nvGraphicFramePr>
        <p:xfrm>
          <a:off x="1707356" y="3319854"/>
          <a:ext cx="29860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Equation" r:id="rId6" imgW="1104900" imgH="393700" progId="Equation.3">
                  <p:embed/>
                </p:oleObj>
              </mc:Choice>
              <mc:Fallback>
                <p:oleObj name="Equation" r:id="rId6" imgW="1104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6" y="3319854"/>
                        <a:ext cx="29860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1618" y="45529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(correct? can you derive it?)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765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  <a:r>
              <a:rPr lang="en-US" altLang="en-US" dirty="0">
                <a:latin typeface="Times New Roman"/>
              </a:rPr>
              <a:t>, </a:t>
            </a:r>
            <a:r>
              <a:rPr lang="en-US" altLang="en-US" dirty="0" smtClean="0">
                <a:latin typeface="Times New Roman"/>
              </a:rPr>
              <a:t>the number of </a:t>
            </a:r>
            <a:r>
              <a:rPr lang="en-US" altLang="en-US" dirty="0">
                <a:latin typeface="Times New Roman"/>
              </a:rPr>
              <a:t>infected is</a:t>
            </a:r>
            <a:endParaRPr lang="en-US" altLang="en-US" i="1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</a:t>
            </a:r>
            <a:r>
              <a:rPr lang="en-US" altLang="en-US" dirty="0" smtClean="0">
                <a:latin typeface="Times New Roman"/>
              </a:rPr>
              <a:t>?)</a:t>
            </a:r>
            <a:endParaRPr lang="en-US" altLang="en-US" dirty="0">
              <a:latin typeface="Times New Roman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0495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Set </a:t>
            </a:r>
            <a:r>
              <a:rPr lang="en-US" altLang="en-US" i="1" dirty="0" err="1" smtClean="0"/>
              <a:t>c,b</a:t>
            </a:r>
            <a:r>
              <a:rPr lang="en-US" altLang="en-US" dirty="0" smtClean="0"/>
              <a:t> to be small numbers independent of </a:t>
            </a:r>
            <a:r>
              <a:rPr lang="en-US" altLang="en-US" i="1" dirty="0" smtClean="0"/>
              <a:t>n</a:t>
            </a:r>
            <a:endParaRPr lang="en-US" altLang="en-US" dirty="0" smtClean="0"/>
          </a:p>
          <a:p>
            <a:r>
              <a:rPr lang="en-US" altLang="en-US" dirty="0" smtClean="0"/>
              <a:t>Within </a:t>
            </a:r>
            <a:r>
              <a:rPr lang="en-US" altLang="en-US" i="1" dirty="0" smtClean="0"/>
              <a:t>clog(n) </a:t>
            </a:r>
            <a:r>
              <a:rPr lang="en-US" altLang="en-US" dirty="0" smtClean="0"/>
              <a:t>rounds, [</a:t>
            </a:r>
            <a:r>
              <a:rPr lang="en-US" altLang="en-US" b="1" dirty="0" smtClean="0"/>
              <a:t>low latency</a:t>
            </a:r>
            <a:r>
              <a:rPr lang="en-US" altLang="en-US" dirty="0" smtClean="0"/>
              <a:t>]</a:t>
            </a:r>
          </a:p>
          <a:p>
            <a:pPr marL="0" indent="0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all but              	number of nodes receive the multicast </a:t>
            </a:r>
          </a:p>
          <a:p>
            <a:pPr lvl="1">
              <a:buFontTx/>
              <a:buNone/>
            </a:pPr>
            <a:r>
              <a:rPr lang="en-US" altLang="en-US" dirty="0" smtClean="0"/>
              <a:t>					</a:t>
            </a:r>
          </a:p>
          <a:p>
            <a:pPr lvl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		 [</a:t>
            </a:r>
            <a:r>
              <a:rPr lang="en-US" altLang="en-US" b="1" dirty="0" smtClean="0"/>
              <a:t>reliability</a:t>
            </a:r>
            <a:r>
              <a:rPr lang="en-US" altLang="en-US" dirty="0" smtClean="0"/>
              <a:t>]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each node has transmitted no more than</a:t>
            </a:r>
            <a:r>
              <a:rPr lang="en-US" altLang="en-US" dirty="0"/>
              <a:t> </a:t>
            </a:r>
            <a:r>
              <a:rPr lang="en-US" altLang="en-US" i="1" dirty="0" err="1" smtClean="0"/>
              <a:t>cblog</a:t>
            </a:r>
            <a:r>
              <a:rPr lang="en-US" altLang="en-US" i="1" dirty="0" smtClean="0"/>
              <a:t>(n)</a:t>
            </a:r>
            <a:r>
              <a:rPr lang="en-US" altLang="en-US" dirty="0" smtClean="0"/>
              <a:t>gossip messages [</a:t>
            </a:r>
            <a:r>
              <a:rPr lang="en-US" altLang="en-US" b="1" dirty="0" smtClean="0"/>
              <a:t>lightweight</a:t>
            </a:r>
            <a:r>
              <a:rPr lang="en-US" altLang="en-US" dirty="0" smtClean="0"/>
              <a:t>]</a:t>
            </a:r>
          </a:p>
          <a:p>
            <a:pPr lvl="1">
              <a:buFontTx/>
              <a:buNone/>
            </a:pPr>
            <a:endParaRPr lang="en-US" altLang="en-US" dirty="0" smtClean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49187"/>
              </p:ext>
            </p:extLst>
          </p:nvPr>
        </p:nvGraphicFramePr>
        <p:xfrm>
          <a:off x="2209800" y="2266950"/>
          <a:ext cx="800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4" imgW="355292" imgH="393359" progId="Equation.3">
                  <p:embed/>
                </p:oleObj>
              </mc:Choice>
              <mc:Fallback>
                <p:oleObj name="Equation" r:id="rId4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66950"/>
                        <a:ext cx="800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smtClean="0"/>
              <a:t>log(</a:t>
            </a:r>
            <a:r>
              <a:rPr lang="en-US" dirty="0"/>
              <a:t>N)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og</a:t>
            </a:r>
            <a:r>
              <a:rPr lang="en-US" dirty="0">
                <a:ea typeface="ＭＳ Ｐゴシック" charset="0"/>
                <a:cs typeface="ＭＳ Ｐゴシック" charset="0"/>
              </a:rPr>
              <a:t>(N) is not constant in theory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But pragmatically, it is a very slowly growing number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Base 2</a:t>
            </a:r>
          </a:p>
          <a:p>
            <a:pPr lvl="1"/>
            <a:r>
              <a:rPr lang="en-US" dirty="0" smtClean="0">
                <a:ea typeface="ＭＳ Ｐゴシック" charset="0"/>
              </a:rPr>
              <a:t>log</a:t>
            </a:r>
            <a:r>
              <a:rPr lang="en-US" dirty="0">
                <a:ea typeface="ＭＳ Ｐゴシック" charset="0"/>
              </a:rPr>
              <a:t>(1000) ~ 10</a:t>
            </a:r>
          </a:p>
          <a:p>
            <a:pPr lvl="1"/>
            <a:r>
              <a:rPr lang="en-US" dirty="0">
                <a:ea typeface="ＭＳ Ｐゴシック" charset="0"/>
              </a:rPr>
              <a:t>l</a:t>
            </a:r>
            <a:r>
              <a:rPr lang="en-US" dirty="0" smtClean="0">
                <a:ea typeface="ＭＳ Ｐゴシック" charset="0"/>
              </a:rPr>
              <a:t>og</a:t>
            </a:r>
            <a:r>
              <a:rPr lang="en-US" dirty="0">
                <a:ea typeface="ＭＳ Ｐゴシック" charset="0"/>
              </a:rPr>
              <a:t>(1M) ~ 20</a:t>
            </a:r>
          </a:p>
          <a:p>
            <a:pPr lvl="1"/>
            <a:r>
              <a:rPr lang="en-US" dirty="0">
                <a:ea typeface="ＭＳ Ｐゴシック" charset="0"/>
              </a:rPr>
              <a:t>l</a:t>
            </a:r>
            <a:r>
              <a:rPr lang="en-US" dirty="0" smtClean="0">
                <a:ea typeface="ＭＳ Ｐゴシック" charset="0"/>
              </a:rPr>
              <a:t>og </a:t>
            </a:r>
            <a:r>
              <a:rPr lang="en-US" dirty="0">
                <a:ea typeface="ＭＳ Ｐゴシック" charset="0"/>
              </a:rPr>
              <a:t>(1B) ~ 30</a:t>
            </a:r>
          </a:p>
          <a:p>
            <a:pPr lvl="1"/>
            <a:r>
              <a:rPr lang="en-US" dirty="0">
                <a:ea typeface="ＭＳ Ｐゴシック" charset="0"/>
              </a:rPr>
              <a:t>l</a:t>
            </a:r>
            <a:r>
              <a:rPr lang="en-US" dirty="0" smtClean="0">
                <a:ea typeface="ＭＳ Ｐゴシック" charset="0"/>
              </a:rPr>
              <a:t>og</a:t>
            </a:r>
            <a:r>
              <a:rPr lang="en-US" dirty="0">
                <a:ea typeface="ＭＳ Ｐゴシック" charset="0"/>
              </a:rPr>
              <a:t>(all IPv4 address) = 32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</a:p>
        </p:txBody>
      </p:sp>
      <p:pic>
        <p:nvPicPr>
          <p:cNvPr id="4" name="Content Placeholder 3" descr="gossip-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Packet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packet loss: analyze with </a:t>
            </a:r>
            <a:r>
              <a:rPr lang="en-US" i="1" dirty="0">
                <a:ea typeface="ＭＳ Ｐゴシック" charset="0"/>
              </a:rPr>
              <a:t>b </a:t>
            </a:r>
            <a:r>
              <a:rPr lang="en-US" dirty="0">
                <a:ea typeface="ＭＳ Ｐゴシック" charset="0"/>
              </a:rPr>
              <a:t>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To achieve same reliability as 0% packet loss, takes twice as many rounds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Node failure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of nodes fail: analyze with </a:t>
            </a:r>
            <a:r>
              <a:rPr lang="en-US" i="1" dirty="0">
                <a:ea typeface="ＭＳ Ｐゴシック" charset="0"/>
              </a:rPr>
              <a:t>n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n/2 </a:t>
            </a:r>
            <a:r>
              <a:rPr lang="en-US" dirty="0">
                <a:ea typeface="ＭＳ Ｐゴシック" charset="0"/>
              </a:rPr>
              <a:t>and </a:t>
            </a:r>
            <a:r>
              <a:rPr lang="en-US" i="1" dirty="0">
                <a:ea typeface="ＭＳ Ｐゴシック" charset="0"/>
              </a:rPr>
              <a:t>b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Same as above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With failures, is it possible that the epidemic might die out quickly?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Possible, but improbable: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Once a few nodes are infected, with high probability, the epidemic will not die out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So the analysis we saw in the previous slides is actually behavior </a:t>
            </a:r>
            <a:r>
              <a:rPr lang="en-US" sz="2400" i="1" dirty="0">
                <a:ea typeface="ＭＳ Ｐゴシック" charset="0"/>
              </a:rPr>
              <a:t>with high probability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ea typeface="ＭＳ Ｐゴシック" charset="0"/>
              </a:rPr>
              <a:t>[Galey and </a:t>
            </a:r>
            <a:r>
              <a:rPr lang="en-US" sz="2400" dirty="0" err="1">
                <a:ea typeface="ＭＳ Ｐゴシック" charset="0"/>
              </a:rPr>
              <a:t>Dani</a:t>
            </a:r>
            <a:r>
              <a:rPr lang="en-US" sz="2400" dirty="0">
                <a:ea typeface="ＭＳ Ｐゴシック" charset="0"/>
              </a:rPr>
              <a:t> 98]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Think: why do rumors spread so fast? why do infectious diseases cascade quickly into epidemics? why does a virus or worm spread rapidly?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Gossip: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4953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all forms of gossip, it takes O(log(N)) rounds before about N/2 processes get the gossip</a:t>
            </a:r>
          </a:p>
          <a:p>
            <a:pPr lvl="1"/>
            <a:r>
              <a:rPr lang="en-US" dirty="0" smtClean="0"/>
              <a:t>Why? Because that’s the fastest you can spread a message – a spanning tree with </a:t>
            </a:r>
            <a:r>
              <a:rPr lang="en-US" dirty="0" err="1" smtClean="0"/>
              <a:t>fanout</a:t>
            </a:r>
            <a:r>
              <a:rPr lang="en-US" dirty="0" smtClean="0"/>
              <a:t> (degree) of constant degree has O(log(N)) total nodes</a:t>
            </a:r>
          </a:p>
          <a:p>
            <a:r>
              <a:rPr lang="en-US" dirty="0" smtClean="0"/>
              <a:t>Thereafter, pull gossip is faster than push gossip</a:t>
            </a:r>
          </a:p>
          <a:p>
            <a:r>
              <a:rPr lang="en-US" dirty="0" smtClean="0"/>
              <a:t>After the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, round let        be the fraction of non-infected processes. Let each round have </a:t>
            </a:r>
            <a:r>
              <a:rPr lang="en-US" i="1" dirty="0" smtClean="0"/>
              <a:t>k</a:t>
            </a:r>
            <a:r>
              <a:rPr lang="en-US" dirty="0" smtClean="0"/>
              <a:t> pulls. Then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super-exponential</a:t>
            </a:r>
          </a:p>
          <a:p>
            <a:r>
              <a:rPr lang="en-US" dirty="0" smtClean="0"/>
              <a:t>Second half of pull gossip finishes in time O(log(log(N)) 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28465"/>
              </p:ext>
            </p:extLst>
          </p:nvPr>
        </p:nvGraphicFramePr>
        <p:xfrm>
          <a:off x="1752600" y="3610027"/>
          <a:ext cx="1447800" cy="56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Equation" r:id="rId4" imgW="850680" imgH="330120" progId="Equation.3">
                  <p:embed/>
                </p:oleObj>
              </mc:Choice>
              <mc:Fallback>
                <p:oleObj name="Equation" r:id="rId4" imgW="850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10027"/>
                        <a:ext cx="1447800" cy="56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2211"/>
              </p:ext>
            </p:extLst>
          </p:nvPr>
        </p:nvGraphicFramePr>
        <p:xfrm>
          <a:off x="2667000" y="2800350"/>
          <a:ext cx="282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" name="Equation" r:id="rId6" imgW="215900" imgH="292100" progId="Equation.3">
                  <p:embed/>
                </p:oleObj>
              </mc:Choice>
              <mc:Fallback>
                <p:oleObj name="Equation" r:id="rId6" imgW="215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00350"/>
                        <a:ext cx="2822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3303"/>
            <a:ext cx="677606" cy="463047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3657600" y="1314450"/>
            <a:ext cx="2133600" cy="1943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" charset="0"/>
                <a:ea typeface="굴림" charset="0"/>
                <a:cs typeface="굴림" charset="0"/>
              </a:rPr>
              <a:t>Topology-Aware Gossip</a:t>
            </a:r>
            <a:endParaRPr lang="en-US" altLang="ko-KR" dirty="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7652" name="Oval 82"/>
          <p:cNvSpPr>
            <a:spLocks noChangeArrowheads="1"/>
          </p:cNvSpPr>
          <p:nvPr/>
        </p:nvSpPr>
        <p:spPr bwMode="auto">
          <a:xfrm>
            <a:off x="38862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107"/>
          <p:cNvSpPr>
            <a:spLocks noChangeShapeType="1"/>
          </p:cNvSpPr>
          <p:nvPr/>
        </p:nvSpPr>
        <p:spPr bwMode="auto">
          <a:xfrm>
            <a:off x="5562600" y="1714500"/>
            <a:ext cx="160020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08"/>
          <p:cNvSpPr>
            <a:spLocks noChangeShapeType="1"/>
          </p:cNvSpPr>
          <p:nvPr/>
        </p:nvSpPr>
        <p:spPr bwMode="auto">
          <a:xfrm>
            <a:off x="7772400" y="2457450"/>
            <a:ext cx="0" cy="742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10"/>
          <p:cNvSpPr txBox="1">
            <a:spLocks noChangeArrowheads="1"/>
          </p:cNvSpPr>
          <p:nvPr/>
        </p:nvSpPr>
        <p:spPr bwMode="auto">
          <a:xfrm>
            <a:off x="381000" y="1200150"/>
            <a:ext cx="2819400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Network topology is hierarchical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Random gossip target selection =&gt; core routers face </a:t>
            </a:r>
            <a:r>
              <a:rPr lang="en-US" altLang="ko-KR" sz="1600" dirty="0">
                <a:solidFill>
                  <a:srgbClr val="FF3300"/>
                </a:solidFill>
                <a:ea typeface="굴림" charset="0"/>
                <a:cs typeface="굴림" charset="0"/>
              </a:rPr>
              <a:t>O(N) load</a:t>
            </a:r>
            <a:r>
              <a:rPr lang="en-US" altLang="ko-KR" sz="1600" dirty="0">
                <a:ea typeface="굴림" charset="0"/>
                <a:cs typeface="굴림" charset="0"/>
              </a:rPr>
              <a:t> (Why?)</a:t>
            </a:r>
          </a:p>
          <a:p>
            <a:pPr eaLnBrk="1" hangingPunct="1">
              <a:spcBef>
                <a:spcPct val="50000"/>
              </a:spcBef>
            </a:pPr>
            <a:endParaRPr lang="en-US" altLang="ko-KR" sz="1600" dirty="0"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solidFill>
                  <a:srgbClr val="33CC33"/>
                </a:solidFill>
                <a:ea typeface="굴림" charset="0"/>
                <a:cs typeface="굴림" charset="0"/>
              </a:rPr>
              <a:t>Fix</a:t>
            </a:r>
            <a:r>
              <a:rPr lang="en-US" altLang="ko-KR" sz="1600" dirty="0">
                <a:ea typeface="굴림" charset="0"/>
                <a:cs typeface="굴림" charset="0"/>
              </a:rPr>
              <a:t>: </a:t>
            </a:r>
            <a:r>
              <a:rPr lang="en-US" altLang="ko-KR" sz="1600" dirty="0" smtClean="0">
                <a:ea typeface="굴림" charset="0"/>
                <a:cs typeface="굴림" charset="0"/>
              </a:rPr>
              <a:t>In subnet </a:t>
            </a:r>
            <a:r>
              <a:rPr lang="en-US" altLang="ko-KR" sz="1600" i="1" dirty="0" err="1" smtClean="0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, which contains </a:t>
            </a:r>
            <a:r>
              <a:rPr lang="en-US" altLang="ko-KR" sz="1600" dirty="0" err="1"/>
              <a:t>n</a:t>
            </a:r>
            <a:r>
              <a:rPr lang="en-US" altLang="ko-KR" sz="1600" baseline="-25000" dirty="0" err="1"/>
              <a:t>i</a:t>
            </a:r>
            <a:r>
              <a:rPr lang="en-US" altLang="ko-KR" sz="1600" dirty="0"/>
              <a:t> nodes</a:t>
            </a:r>
            <a:r>
              <a:rPr lang="en-US" altLang="ko-KR" sz="1600" dirty="0" smtClean="0"/>
              <a:t>, pick gossip target in your subnet with </a:t>
            </a:r>
            <a:r>
              <a:rPr lang="en-US" altLang="ko-KR" sz="1600" dirty="0" smtClean="0">
                <a:ea typeface="굴림" charset="0"/>
                <a:cs typeface="굴림" charset="0"/>
              </a:rPr>
              <a:t>probability (1-1</a:t>
            </a:r>
            <a:r>
              <a:rPr lang="en-US" altLang="ko-KR" sz="1600" dirty="0">
                <a:ea typeface="굴림" charset="0"/>
                <a:cs typeface="굴림" charset="0"/>
              </a:rPr>
              <a:t>/</a:t>
            </a:r>
            <a:r>
              <a:rPr lang="en-US" altLang="ko-KR" sz="1600" dirty="0" err="1" smtClean="0">
                <a:ea typeface="굴림" charset="0"/>
                <a:cs typeface="굴림" charset="0"/>
              </a:rPr>
              <a:t>n</a:t>
            </a:r>
            <a:r>
              <a:rPr lang="en-US" altLang="ko-KR" sz="1600" baseline="-25000" dirty="0" err="1" smtClean="0">
                <a:ea typeface="굴림" charset="0"/>
                <a:cs typeface="굴림" charset="0"/>
              </a:rPr>
              <a:t>i</a:t>
            </a:r>
            <a:r>
              <a:rPr lang="en-US" altLang="ko-KR" sz="1600" dirty="0" smtClean="0">
                <a:ea typeface="굴림" charset="0"/>
                <a:cs typeface="굴림" charset="0"/>
              </a:rPr>
              <a:t>)</a:t>
            </a: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Router load=O(1)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Dissemination time=O(log(N))</a:t>
            </a:r>
          </a:p>
          <a:p>
            <a:pPr lvl="1" eaLnBrk="1" hangingPunct="1">
              <a:spcBef>
                <a:spcPct val="50000"/>
              </a:spcBef>
            </a:pP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sz="1600" baseline="-25000" dirty="0">
              <a:ea typeface="굴림" charset="0"/>
              <a:cs typeface="굴림" charset="0"/>
            </a:endParaRPr>
          </a:p>
        </p:txBody>
      </p:sp>
      <p:sp>
        <p:nvSpPr>
          <p:cNvPr id="27656" name="Rectangle 111"/>
          <p:cNvSpPr>
            <a:spLocks noChangeArrowheads="1"/>
          </p:cNvSpPr>
          <p:nvPr/>
        </p:nvSpPr>
        <p:spPr bwMode="auto">
          <a:xfrm>
            <a:off x="6934200" y="2114550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Router</a:t>
            </a:r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40386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14"/>
          <p:cNvSpPr>
            <a:spLocks noChangeArrowheads="1"/>
          </p:cNvSpPr>
          <p:nvPr/>
        </p:nvSpPr>
        <p:spPr bwMode="auto">
          <a:xfrm>
            <a:off x="4191000" y="24574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115"/>
          <p:cNvSpPr>
            <a:spLocks noChangeArrowheads="1"/>
          </p:cNvSpPr>
          <p:nvPr/>
        </p:nvSpPr>
        <p:spPr bwMode="auto">
          <a:xfrm>
            <a:off x="4343400" y="25717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16"/>
          <p:cNvSpPr>
            <a:spLocks noChangeArrowheads="1"/>
          </p:cNvSpPr>
          <p:nvPr/>
        </p:nvSpPr>
        <p:spPr bwMode="auto">
          <a:xfrm>
            <a:off x="4495800" y="2686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20"/>
          <p:cNvSpPr>
            <a:spLocks noChangeArrowheads="1"/>
          </p:cNvSpPr>
          <p:nvPr/>
        </p:nvSpPr>
        <p:spPr bwMode="auto">
          <a:xfrm>
            <a:off x="4343400" y="1543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22"/>
          <p:cNvSpPr>
            <a:spLocks noChangeArrowheads="1"/>
          </p:cNvSpPr>
          <p:nvPr/>
        </p:nvSpPr>
        <p:spPr bwMode="auto">
          <a:xfrm>
            <a:off x="4495800" y="16573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23"/>
          <p:cNvSpPr>
            <a:spLocks noChangeArrowheads="1"/>
          </p:cNvSpPr>
          <p:nvPr/>
        </p:nvSpPr>
        <p:spPr bwMode="auto">
          <a:xfrm>
            <a:off x="4648200" y="17716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4"/>
          <p:cNvSpPr>
            <a:spLocks noChangeArrowheads="1"/>
          </p:cNvSpPr>
          <p:nvPr/>
        </p:nvSpPr>
        <p:spPr bwMode="auto">
          <a:xfrm>
            <a:off x="4800600" y="18859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25"/>
          <p:cNvSpPr>
            <a:spLocks noChangeArrowheads="1"/>
          </p:cNvSpPr>
          <p:nvPr/>
        </p:nvSpPr>
        <p:spPr bwMode="auto">
          <a:xfrm>
            <a:off x="4953000" y="20002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26"/>
          <p:cNvSpPr>
            <a:spLocks noChangeArrowheads="1"/>
          </p:cNvSpPr>
          <p:nvPr/>
        </p:nvSpPr>
        <p:spPr bwMode="auto">
          <a:xfrm>
            <a:off x="5105400" y="2114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27"/>
          <p:cNvSpPr>
            <a:spLocks noChangeArrowheads="1"/>
          </p:cNvSpPr>
          <p:nvPr/>
        </p:nvSpPr>
        <p:spPr bwMode="auto">
          <a:xfrm>
            <a:off x="52578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28"/>
          <p:cNvSpPr>
            <a:spLocks noChangeArrowheads="1"/>
          </p:cNvSpPr>
          <p:nvPr/>
        </p:nvSpPr>
        <p:spPr bwMode="auto">
          <a:xfrm>
            <a:off x="54102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29"/>
          <p:cNvSpPr>
            <a:spLocks noChangeArrowheads="1"/>
          </p:cNvSpPr>
          <p:nvPr/>
        </p:nvSpPr>
        <p:spPr bwMode="auto">
          <a:xfrm>
            <a:off x="5867400" y="2800350"/>
            <a:ext cx="2057400" cy="18859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30"/>
          <p:cNvSpPr>
            <a:spLocks noChangeArrowheads="1"/>
          </p:cNvSpPr>
          <p:nvPr/>
        </p:nvSpPr>
        <p:spPr bwMode="auto">
          <a:xfrm>
            <a:off x="60960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131"/>
          <p:cNvSpPr>
            <a:spLocks noChangeArrowheads="1"/>
          </p:cNvSpPr>
          <p:nvPr/>
        </p:nvSpPr>
        <p:spPr bwMode="auto">
          <a:xfrm>
            <a:off x="62484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132"/>
          <p:cNvSpPr>
            <a:spLocks noChangeArrowheads="1"/>
          </p:cNvSpPr>
          <p:nvPr/>
        </p:nvSpPr>
        <p:spPr bwMode="auto">
          <a:xfrm>
            <a:off x="6400800" y="42291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133"/>
          <p:cNvSpPr>
            <a:spLocks noChangeArrowheads="1"/>
          </p:cNvSpPr>
          <p:nvPr/>
        </p:nvSpPr>
        <p:spPr bwMode="auto">
          <a:xfrm>
            <a:off x="6553200" y="43434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134"/>
          <p:cNvSpPr>
            <a:spLocks noChangeArrowheads="1"/>
          </p:cNvSpPr>
          <p:nvPr/>
        </p:nvSpPr>
        <p:spPr bwMode="auto">
          <a:xfrm>
            <a:off x="6705600" y="4457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135"/>
          <p:cNvSpPr>
            <a:spLocks noChangeArrowheads="1"/>
          </p:cNvSpPr>
          <p:nvPr/>
        </p:nvSpPr>
        <p:spPr bwMode="auto">
          <a:xfrm>
            <a:off x="6553200" y="3314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136"/>
          <p:cNvSpPr>
            <a:spLocks noChangeArrowheads="1"/>
          </p:cNvSpPr>
          <p:nvPr/>
        </p:nvSpPr>
        <p:spPr bwMode="auto">
          <a:xfrm>
            <a:off x="6705600" y="3429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137"/>
          <p:cNvSpPr>
            <a:spLocks noChangeArrowheads="1"/>
          </p:cNvSpPr>
          <p:nvPr/>
        </p:nvSpPr>
        <p:spPr bwMode="auto">
          <a:xfrm>
            <a:off x="6858000" y="3543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138"/>
          <p:cNvSpPr>
            <a:spLocks noChangeArrowheads="1"/>
          </p:cNvSpPr>
          <p:nvPr/>
        </p:nvSpPr>
        <p:spPr bwMode="auto">
          <a:xfrm>
            <a:off x="7010400" y="36576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139"/>
          <p:cNvSpPr>
            <a:spLocks noChangeArrowheads="1"/>
          </p:cNvSpPr>
          <p:nvPr/>
        </p:nvSpPr>
        <p:spPr bwMode="auto">
          <a:xfrm>
            <a:off x="7162800" y="37719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140"/>
          <p:cNvSpPr>
            <a:spLocks noChangeArrowheads="1"/>
          </p:cNvSpPr>
          <p:nvPr/>
        </p:nvSpPr>
        <p:spPr bwMode="auto">
          <a:xfrm>
            <a:off x="7315200" y="38862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141"/>
          <p:cNvSpPr>
            <a:spLocks noChangeArrowheads="1"/>
          </p:cNvSpPr>
          <p:nvPr/>
        </p:nvSpPr>
        <p:spPr bwMode="auto">
          <a:xfrm>
            <a:off x="74676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142"/>
          <p:cNvSpPr>
            <a:spLocks noChangeArrowheads="1"/>
          </p:cNvSpPr>
          <p:nvPr/>
        </p:nvSpPr>
        <p:spPr bwMode="auto">
          <a:xfrm>
            <a:off x="76200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143"/>
          <p:cNvSpPr txBox="1">
            <a:spLocks noChangeArrowheads="1"/>
          </p:cNvSpPr>
          <p:nvPr/>
        </p:nvSpPr>
        <p:spPr bwMode="auto">
          <a:xfrm>
            <a:off x="5562600" y="13525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N/2 nodes in a subnet</a:t>
            </a:r>
          </a:p>
        </p:txBody>
      </p:sp>
      <p:sp>
        <p:nvSpPr>
          <p:cNvPr id="27684" name="Text Box 145"/>
          <p:cNvSpPr txBox="1">
            <a:spLocks noChangeArrowheads="1"/>
          </p:cNvSpPr>
          <p:nvPr/>
        </p:nvSpPr>
        <p:spPr bwMode="auto">
          <a:xfrm>
            <a:off x="3962400" y="45148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N/2 nodes in a subnet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38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</a:t>
            </a:r>
            <a:r>
              <a:rPr lang="en-US" dirty="0" smtClean="0"/>
              <a:t>– Push Analysis </a:t>
            </a:r>
            <a:r>
              <a:rPr lang="en-US" dirty="0"/>
              <a:t>(contd.)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73170"/>
              </p:ext>
            </p:extLst>
          </p:nvPr>
        </p:nvGraphicFramePr>
        <p:xfrm>
          <a:off x="1676400" y="1276350"/>
          <a:ext cx="81879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76350"/>
                        <a:ext cx="81879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11955"/>
              </p:ext>
            </p:extLst>
          </p:nvPr>
        </p:nvGraphicFramePr>
        <p:xfrm>
          <a:off x="3905250" y="2540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40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06990"/>
              </p:ext>
            </p:extLst>
          </p:nvPr>
        </p:nvGraphicFramePr>
        <p:xfrm>
          <a:off x="914400" y="2419350"/>
          <a:ext cx="4343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" name="Equation" r:id="rId8" imgW="1930400" imgH="584200" progId="Equation.3">
                  <p:embed/>
                </p:oleObj>
              </mc:Choice>
              <mc:Fallback>
                <p:oleObj name="Equation" r:id="rId8" imgW="193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19350"/>
                        <a:ext cx="4343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8554"/>
              </p:ext>
            </p:extLst>
          </p:nvPr>
        </p:nvGraphicFramePr>
        <p:xfrm>
          <a:off x="3733800" y="3486150"/>
          <a:ext cx="2514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" name="Equation" r:id="rId10" imgW="1117115" imgH="393529" progId="Equation.3">
                  <p:embed/>
                </p:oleObj>
              </mc:Choice>
              <mc:Fallback>
                <p:oleObj name="Equation" r:id="rId10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86150"/>
                        <a:ext cx="25146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637"/>
              </p:ext>
            </p:extLst>
          </p:nvPr>
        </p:nvGraphicFramePr>
        <p:xfrm>
          <a:off x="3733800" y="4257675"/>
          <a:ext cx="2200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" name="Equation" r:id="rId12" imgW="977476" imgH="393529" progId="Equation.3">
                  <p:embed/>
                </p:oleObj>
              </mc:Choice>
              <mc:Fallback>
                <p:oleObj name="Equation" r:id="rId12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57675"/>
                        <a:ext cx="22002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1145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504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Times New Roman"/>
              </a:rPr>
              <a:t>Using:</a:t>
            </a:r>
            <a:endParaRPr lang="en-US" altLang="en-US" dirty="0">
              <a:latin typeface="Times New Roman"/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this all theory and a bunch of equations?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Or are there implementations yet?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Clearinghouse and Bayou projects: email and database transactions [PODC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87]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refDBMS</a:t>
            </a:r>
            <a:r>
              <a:rPr lang="en-US" dirty="0">
                <a:ea typeface="ＭＳ Ｐゴシック" charset="0"/>
                <a:cs typeface="ＭＳ Ｐゴシック" charset="0"/>
              </a:rPr>
              <a:t> system [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Usenix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94]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Bimodal Multicast [ACM TOCS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99]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Sensor networks [Li Li et al,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Infocom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02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, and PBBF, ICDCS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05]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AWS EC2 and S3 Cloud (rumored).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00s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Cassandra key-value store (and others) use gossip for maintaining membership lists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Usenet NNTP (Network News Transport Protocol)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79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]</a:t>
            </a:r>
            <a:endParaRPr lang="en-US" altLang="ja-JP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NNTP Inter-server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en-US" dirty="0" smtClean="0">
                <a:latin typeface="Times New Roman"/>
              </a:rPr>
              <a:t> Each </a:t>
            </a:r>
            <a:r>
              <a:rPr lang="en-US" altLang="en-US" dirty="0">
                <a:latin typeface="Times New Roman"/>
              </a:rPr>
              <a:t>client uploads and downloads news </a:t>
            </a:r>
            <a:r>
              <a:rPr lang="en-US" altLang="en-US" dirty="0" smtClean="0">
                <a:latin typeface="Times New Roman"/>
              </a:rPr>
              <a:t>posts from </a:t>
            </a:r>
            <a:r>
              <a:rPr lang="en-US" altLang="en-US" dirty="0">
                <a:latin typeface="Times New Roman"/>
              </a:rPr>
              <a:t>a </a:t>
            </a:r>
            <a:r>
              <a:rPr lang="en-US" altLang="en-US" dirty="0" smtClean="0">
                <a:latin typeface="Times New Roman"/>
              </a:rPr>
              <a:t>news server</a:t>
            </a:r>
            <a:endParaRPr lang="en-US" altLang="en-US" dirty="0"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553" y="1962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2.</a:t>
            </a:r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09575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Server retains news posts for a </a:t>
            </a:r>
            <a:r>
              <a:rPr lang="en-US" altLang="en-US" dirty="0" smtClean="0">
                <a:latin typeface="Times New Roman"/>
              </a:rPr>
              <a:t>while,</a:t>
            </a:r>
          </a:p>
          <a:p>
            <a:r>
              <a:rPr lang="en-US" altLang="en-US" dirty="0">
                <a:latin typeface="Times New Roman"/>
              </a:rPr>
              <a:t>	</a:t>
            </a:r>
            <a:r>
              <a:rPr lang="en-US" altLang="en-US" dirty="0" smtClean="0">
                <a:latin typeface="Times New Roman"/>
              </a:rPr>
              <a:t>transmits </a:t>
            </a:r>
            <a:r>
              <a:rPr lang="en-US" altLang="en-US" dirty="0">
                <a:latin typeface="Times New Roman"/>
              </a:rPr>
              <a:t>them </a:t>
            </a:r>
            <a:r>
              <a:rPr lang="en-US" altLang="en-US" dirty="0" smtClean="0">
                <a:latin typeface="Times New Roman"/>
              </a:rPr>
              <a:t>lazily, deletes </a:t>
            </a:r>
            <a:r>
              <a:rPr lang="en-US" altLang="en-US" dirty="0">
                <a:latin typeface="Times New Roman"/>
              </a:rPr>
              <a:t>them after a </a:t>
            </a:r>
            <a:r>
              <a:rPr lang="en-US" altLang="en-US" dirty="0" smtClean="0">
                <a:latin typeface="Times New Roman"/>
              </a:rPr>
              <a:t>while.</a:t>
            </a:r>
            <a:endParaRPr lang="en-US" alt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24150"/>
            <a:ext cx="118520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Upstream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724150"/>
            <a:ext cx="148028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Downstream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2669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32575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28003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37147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263973"/>
            <a:ext cx="212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CHECK &lt;Message IDs&gt;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2876550"/>
            <a:ext cx="137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238 {Give me!}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3333750"/>
            <a:ext cx="203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TAKETHIS &lt;Message&gt;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6600" y="3714750"/>
            <a:ext cx="79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239 OK</a:t>
            </a:r>
            <a:endParaRPr lang="en-US" sz="1400" dirty="0"/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Multicast is an important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problem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Tree-based multicast protocols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When concerned about scale and fault-tolerance, gossip is an attractive solution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Also known as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epidemics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Fast, reliable, fault-tolerant, scalable, topology-aware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 and Scalability</a:t>
            </a:r>
          </a:p>
        </p:txBody>
      </p:sp>
      <p:pic>
        <p:nvPicPr>
          <p:cNvPr id="7" name="Content Placeholder 6" descr="gossip-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324600" y="2724150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Reliability (Atomicity)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100% receipt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</p:txBody>
      </p:sp>
      <p:pic>
        <p:nvPicPr>
          <p:cNvPr id="5" name="Content Placeholder 4" descr="gossip-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</a:t>
            </a:r>
          </a:p>
        </p:txBody>
      </p:sp>
      <p:pic>
        <p:nvPicPr>
          <p:cNvPr id="5" name="Picture 4" descr="gossip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6324600" cy="3512855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Tree-based Multicast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7391400" cy="36385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Build a spanning tree among the processes of the multicast group</a:t>
            </a:r>
          </a:p>
          <a:p>
            <a:r>
              <a:rPr lang="en-US" dirty="0" smtClean="0"/>
              <a:t>Use spanning tree to disseminate multicasts</a:t>
            </a:r>
          </a:p>
          <a:p>
            <a:r>
              <a:rPr lang="en-US" dirty="0" smtClean="0"/>
              <a:t>Use either acknowledgments (ACKs) or negative acknowledgements (NAKs) to repair multicasts not received</a:t>
            </a:r>
          </a:p>
          <a:p>
            <a:r>
              <a:rPr lang="en-US" dirty="0" smtClean="0"/>
              <a:t>SRM (Scalable Reliable Multicast)</a:t>
            </a:r>
          </a:p>
          <a:p>
            <a:pPr lvl="1"/>
            <a:r>
              <a:rPr lang="en-US" dirty="0" smtClean="0"/>
              <a:t>Uses NAKs</a:t>
            </a:r>
          </a:p>
          <a:p>
            <a:pPr lvl="1"/>
            <a:r>
              <a:rPr lang="en-US" dirty="0" smtClean="0"/>
              <a:t>But adds random delays, and uses exponential </a:t>
            </a:r>
            <a:r>
              <a:rPr lang="en-US" dirty="0" err="1" smtClean="0"/>
              <a:t>backoff</a:t>
            </a:r>
            <a:r>
              <a:rPr lang="en-US" dirty="0" smtClean="0"/>
              <a:t> to avoid NAK storms</a:t>
            </a:r>
          </a:p>
          <a:p>
            <a:r>
              <a:rPr lang="en-US" dirty="0" smtClean="0"/>
              <a:t>RMTP (Reliable Multicast Transport Protocol)</a:t>
            </a:r>
          </a:p>
          <a:p>
            <a:pPr lvl="1"/>
            <a:r>
              <a:rPr lang="en-US" dirty="0" smtClean="0"/>
              <a:t>Uses ACKs</a:t>
            </a:r>
          </a:p>
          <a:p>
            <a:pPr lvl="1"/>
            <a:r>
              <a:rPr lang="en-US" dirty="0" smtClean="0"/>
              <a:t>But ACKs only sent to designated receivers,</a:t>
            </a:r>
            <a:r>
              <a:rPr lang="en-US" dirty="0"/>
              <a:t> </a:t>
            </a:r>
            <a:r>
              <a:rPr lang="en-US" dirty="0" smtClean="0"/>
              <a:t>which then re-transmit missing multicasts</a:t>
            </a:r>
          </a:p>
          <a:p>
            <a:r>
              <a:rPr lang="en-US" dirty="0" smtClean="0"/>
              <a:t>These protocols still cause an O(N) ACK/NAK overhead [Birman99]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r="-2455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" b="-2418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955</Words>
  <Application>Microsoft Macintosh PowerPoint</Application>
  <PresentationFormat>On-screen Show (16:9)</PresentationFormat>
  <Paragraphs>209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Akzidenz-Grotesk BQ</vt:lpstr>
      <vt:lpstr>Akzidenz-Grotesk Extended BQ</vt:lpstr>
      <vt:lpstr>Calibri</vt:lpstr>
      <vt:lpstr>MS PGothic</vt:lpstr>
      <vt:lpstr>ＭＳ Ｐゴシック</vt:lpstr>
      <vt:lpstr>Times New Roman</vt:lpstr>
      <vt:lpstr>Whitney-BlackSC</vt:lpstr>
      <vt:lpstr>굴림</vt:lpstr>
      <vt:lpstr>Arial</vt:lpstr>
      <vt:lpstr>HPP-template</vt:lpstr>
      <vt:lpstr>Equation</vt:lpstr>
      <vt:lpstr>PowerPoint Presentation</vt:lpstr>
      <vt:lpstr>Multicast</vt:lpstr>
      <vt:lpstr>Fault-tolerance and Scalability</vt:lpstr>
      <vt:lpstr>Centralized</vt:lpstr>
      <vt:lpstr>Tree-Based</vt:lpstr>
      <vt:lpstr>Tree-based Multicast Protocols</vt:lpstr>
      <vt:lpstr>A Third Approach</vt:lpstr>
      <vt:lpstr>A Third Approach</vt:lpstr>
      <vt:lpstr>A Third Approach</vt:lpstr>
      <vt:lpstr>A Third Approach</vt:lpstr>
      <vt:lpstr>“Epidemic” Multicast (or “Gossip”)</vt:lpstr>
      <vt:lpstr>Push vs. Pull</vt:lpstr>
      <vt:lpstr>Properties</vt:lpstr>
      <vt:lpstr>Analysis</vt:lpstr>
      <vt:lpstr>Analysis (contd.)</vt:lpstr>
      <vt:lpstr>Epidemic Multicast</vt:lpstr>
      <vt:lpstr>Epidemic Multicast Analysis</vt:lpstr>
      <vt:lpstr>Analysis (contd.)</vt:lpstr>
      <vt:lpstr>Why is log(N) low?</vt:lpstr>
      <vt:lpstr>Fault-tolerance</vt:lpstr>
      <vt:lpstr>Fault-tolerance</vt:lpstr>
      <vt:lpstr>Pull Gossip: Analysis</vt:lpstr>
      <vt:lpstr>Topology-Aware Gossip</vt:lpstr>
      <vt:lpstr>Answer – Push Analysis (contd.)</vt:lpstr>
      <vt:lpstr>SO,...</vt:lpstr>
      <vt:lpstr>Some implementations</vt:lpstr>
      <vt:lpstr>NNTP Inter-server Protocol</vt:lpstr>
      <vt:lpstr>Summary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88</cp:revision>
  <dcterms:created xsi:type="dcterms:W3CDTF">2012-12-19T21:49:48Z</dcterms:created>
  <dcterms:modified xsi:type="dcterms:W3CDTF">2017-09-08T15:53:49Z</dcterms:modified>
</cp:coreProperties>
</file>