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4" r:id="rId2"/>
    <p:sldId id="337" r:id="rId3"/>
    <p:sldId id="338" r:id="rId4"/>
    <p:sldId id="339" r:id="rId5"/>
    <p:sldId id="340" r:id="rId6"/>
    <p:sldId id="341" r:id="rId7"/>
    <p:sldId id="370" r:id="rId8"/>
    <p:sldId id="371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72" r:id="rId20"/>
    <p:sldId id="354" r:id="rId21"/>
    <p:sldId id="35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74"/>
  </p:normalViewPr>
  <p:slideViewPr>
    <p:cSldViewPr>
      <p:cViewPr varScale="1">
        <p:scale>
          <a:sx n="116" d="100"/>
          <a:sy n="116" d="100"/>
        </p:scale>
        <p:origin x="1104" y="184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en.wikipedia.org/wiki/Bulk_synchronous_parall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torm.apach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Fall </a:t>
            </a:r>
            <a:r>
              <a:rPr lang="en-US" sz="6100" dirty="0" smtClean="0">
                <a:solidFill>
                  <a:schemeClr val="tx2"/>
                </a:solidFill>
                <a:latin typeface="Times New Roman"/>
              </a:rPr>
              <a:t>2017</a:t>
            </a:r>
            <a:endParaRPr lang="en-US" sz="6100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72000"/>
            <a:ext cx="9088914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</a:t>
            </a:r>
            <a:r>
              <a:rPr lang="en-US" sz="3900" dirty="0" smtClean="0">
                <a:latin typeface="Times New Roman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>
                <a:latin typeface="Times New Roman"/>
              </a:rPr>
              <a:t>Nov </a:t>
            </a:r>
            <a:r>
              <a:rPr lang="en-US" sz="3900" dirty="0" smtClean="0">
                <a:latin typeface="Times New Roman"/>
              </a:rPr>
              <a:t>9, 2017</a:t>
            </a:r>
            <a:endParaRPr lang="en-US" sz="3900" dirty="0">
              <a:latin typeface="Times New Roman"/>
            </a:endParaRP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</a:t>
            </a:r>
            <a:r>
              <a:rPr lang="en-US" sz="3900" i="1" dirty="0" smtClean="0">
                <a:latin typeface="Times New Roman"/>
              </a:rPr>
              <a:t>22: Stream Processing, Graph Processing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</a:t>
            </a:r>
            <a:r>
              <a:rPr lang="en-US" sz="2300" dirty="0" smtClean="0">
                <a:latin typeface="Times"/>
                <a:ea typeface="MS PGothic" charset="0"/>
              </a:rPr>
              <a:t>evenly </a:t>
            </a:r>
            <a:r>
              <a:rPr lang="en-US" sz="2300" smtClean="0">
                <a:latin typeface="Times"/>
                <a:ea typeface="MS PGothic" charset="0"/>
              </a:rPr>
              <a:t>among the </a:t>
            </a:r>
            <a:r>
              <a:rPr lang="en-US" sz="2300" dirty="0">
                <a:latin typeface="Times"/>
                <a:ea typeface="MS PGothic" charset="0"/>
              </a:rPr>
              <a:t>bolt’s tasks</a:t>
            </a:r>
          </a:p>
          <a:p>
            <a:pPr lvl="1">
              <a:defRPr/>
            </a:pPr>
            <a:r>
              <a:rPr lang="en-US" sz="2300" dirty="0" smtClean="0">
                <a:latin typeface="Times"/>
                <a:ea typeface="MS PGothic" charset="0"/>
              </a:rPr>
              <a:t>Round-robin fashion</a:t>
            </a:r>
            <a:endParaRPr lang="en-US" sz="2300" dirty="0">
              <a:latin typeface="Times"/>
              <a:ea typeface="MS PGothic" charset="0"/>
            </a:endParaRP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[A-M,a-m,0-4] goes to task 1, and all tweets starting with [N-Z,n-z,5-9] go to task 2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Useful for joins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</a:t>
            </a:r>
            <a:r>
              <a:rPr lang="en-US" sz="2300" dirty="0" smtClean="0">
                <a:latin typeface="Times"/>
                <a:ea typeface="MS PGothic" charset="0"/>
              </a:rPr>
              <a:t>machines</a:t>
            </a:r>
          </a:p>
          <a:p>
            <a:pPr lvl="1">
              <a:defRPr/>
            </a:pPr>
            <a:r>
              <a:rPr lang="en-US" sz="2300" dirty="0" smtClean="0">
                <a:latin typeface="Times"/>
                <a:ea typeface="MS PGothic" charset="0"/>
              </a:rPr>
              <a:t>Runs “Executors”(which contain groups of tasks)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</a:t>
            </a:r>
            <a:r>
              <a:rPr lang="en-US" sz="2300" dirty="0" smtClean="0">
                <a:latin typeface="Times"/>
                <a:ea typeface="MS PGothic" charset="0"/>
              </a:rPr>
              <a:t>(bolt) finished </a:t>
            </a:r>
            <a:r>
              <a:rPr lang="en-US" sz="2300" dirty="0">
                <a:latin typeface="Times"/>
                <a:ea typeface="MS PGothic" charset="0"/>
              </a:rPr>
              <a:t>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Twitter’s Heron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Fixes the inefficiencies of Storm’s </a:t>
            </a:r>
            <a:r>
              <a:rPr lang="en-US" dirty="0" err="1" smtClean="0"/>
              <a:t>acking</a:t>
            </a:r>
            <a:r>
              <a:rPr lang="en-US" dirty="0" smtClean="0"/>
              <a:t> mechanism (among other things)</a:t>
            </a:r>
          </a:p>
          <a:p>
            <a:r>
              <a:rPr lang="en-US" dirty="0" smtClean="0"/>
              <a:t>Uses </a:t>
            </a:r>
            <a:r>
              <a:rPr lang="en-US" b="1" dirty="0" smtClean="0"/>
              <a:t>backpressure</a:t>
            </a:r>
            <a:r>
              <a:rPr lang="en-US" dirty="0" smtClean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 smtClean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 smtClean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 smtClean="0"/>
              <a:t>3. Stage by Stage Backpressure: think of the topology as stage-based, and propagate back via stages</a:t>
            </a:r>
          </a:p>
          <a:p>
            <a:r>
              <a:rPr lang="en-US" dirty="0" smtClean="0"/>
              <a:t>Use:</a:t>
            </a:r>
          </a:p>
          <a:p>
            <a:pPr lvl="1"/>
            <a:r>
              <a:rPr lang="en-US" dirty="0" err="1" smtClean="0"/>
              <a:t>Spout+TCP</a:t>
            </a:r>
            <a:r>
              <a:rPr lang="en-US" dirty="0" smtClean="0"/>
              <a:t>, or</a:t>
            </a:r>
          </a:p>
          <a:p>
            <a:pPr lvl="1"/>
            <a:r>
              <a:rPr lang="en-US" dirty="0" smtClean="0"/>
              <a:t>Stage by Stage + TCP</a:t>
            </a:r>
          </a:p>
          <a:p>
            <a:r>
              <a:rPr lang="en-US" dirty="0" smtClean="0"/>
              <a:t>Beats Storm throughput handily (see Heron paper)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Stream Processing: What 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</a:t>
            </a:r>
            <a:r>
              <a:rPr lang="en-US" sz="2300" dirty="0" smtClean="0">
                <a:latin typeface="Times"/>
                <a:ea typeface="ＭＳ Ｐゴシック" charset="0"/>
                <a:cs typeface="ＭＳ Ｐゴシック" charset="0"/>
              </a:rPr>
              <a:t>Streaming, Heron</a:t>
            </a:r>
            <a:endParaRPr lang="en-US" sz="2300" dirty="0">
              <a:latin typeface="Times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Graph Processing: What 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</a:t>
            </a:r>
            <a:r>
              <a:rPr lang="en-US" altLang="en-US" sz="2800" dirty="0" smtClean="0"/>
              <a:t>Brain neurons, DNA </a:t>
            </a:r>
            <a:r>
              <a:rPr lang="en-US" altLang="en-US" sz="2800" dirty="0"/>
              <a:t>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</a:t>
            </a:r>
            <a:r>
              <a:rPr lang="en-US" altLang="ko-KR" sz="1700" dirty="0" smtClean="0">
                <a:latin typeface="Corbel" pitchFamily="34" charset="0"/>
              </a:rPr>
              <a:t>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3400" dirty="0" smtClean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  <a:endParaRPr lang="en-US" sz="3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300" dirty="0" smtClean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 smtClean="0">
                <a:latin typeface="Times New Roman" charset="0"/>
                <a:ea typeface="ＭＳ Ｐゴシック" charset="0"/>
              </a:rPr>
              <a:t>Google search, Bing search, Yahoo search: all rely on this</a:t>
            </a:r>
            <a:endParaRPr lang="en-US" sz="2300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Gather: Gathers </a:t>
            </a:r>
            <a:r>
              <a:rPr lang="en-US" altLang="en-US" dirty="0">
                <a:latin typeface="Times"/>
              </a:rPr>
              <a:t>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Apply: Does </a:t>
            </a:r>
            <a:r>
              <a:rPr lang="en-US" altLang="en-US" dirty="0">
                <a:latin typeface="Times"/>
              </a:rPr>
              <a:t>some computation using its own value and its neighbors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 smtClean="0">
                <a:latin typeface="Times"/>
              </a:rPr>
              <a:t>Scatter: Updates </a:t>
            </a:r>
            <a:r>
              <a:rPr lang="en-US" altLang="en-US" dirty="0">
                <a:latin typeface="Times"/>
              </a:rPr>
              <a:t>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</a:t>
            </a:r>
            <a:r>
              <a:rPr lang="en-US" altLang="en-US" sz="3400" dirty="0" smtClean="0">
                <a:latin typeface="Times"/>
                <a:sym typeface="Wingdings"/>
              </a:rPr>
              <a:t>network (to neighbor vertices)</a:t>
            </a:r>
            <a:endParaRPr lang="en-US" altLang="en-US" sz="3400" dirty="0">
              <a:latin typeface="Times"/>
              <a:sym typeface="Wingdings"/>
            </a:endParaRP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iteration</a:t>
            </a:r>
          </a:p>
          <a:p>
            <a:pPr lvl="2"/>
            <a:r>
              <a:rPr lang="en-US" sz="2300" dirty="0" smtClean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</a:t>
            </a:r>
            <a:r>
              <a:rPr lang="en-US" altLang="ko-KR" sz="2300" dirty="0" smtClean="0">
                <a:latin typeface="Times New Roman" charset="0"/>
                <a:ea typeface="ＭＳ Ｐゴシック" charset="0"/>
                <a:cs typeface="ＭＳ Ｐゴシック" charset="0"/>
              </a:rPr>
              <a:t>active </a:t>
            </a: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), with 300 workers (800 cores)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smtClean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</a:t>
            </a:r>
            <a:r>
              <a:rPr lang="en-US" altLang="en-US" sz="2800" dirty="0" smtClean="0">
                <a:solidFill>
                  <a:srgbClr val="0000FF"/>
                </a:solidFill>
                <a:latin typeface="Times"/>
                <a:hlinkClick r:id="rId3"/>
              </a:rPr>
              <a:t>/</a:t>
            </a:r>
            <a:r>
              <a:rPr lang="en-US" altLang="en-US" sz="2800" dirty="0" smtClean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Times"/>
                <a:ea typeface="ＭＳ Ｐゴシック" charset="0"/>
                <a:cs typeface="ＭＳ Ｐゴシック" charset="0"/>
              </a:rPr>
              <a:t>Highly </a:t>
            </a: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1874</Words>
  <Application>Microsoft Macintosh PowerPoint</Application>
  <PresentationFormat>Custom</PresentationFormat>
  <Paragraphs>305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Akzidenz-Grotesk BQ</vt:lpstr>
      <vt:lpstr>Calibri</vt:lpstr>
      <vt:lpstr>Corbel</vt:lpstr>
      <vt:lpstr>MS PGothic</vt:lpstr>
      <vt:lpstr>ＭＳ Ｐゴシック</vt:lpstr>
      <vt:lpstr>Times</vt:lpstr>
      <vt:lpstr>Times New Roman</vt:lpstr>
      <vt:lpstr>Whitney-Black</vt:lpstr>
      <vt:lpstr>Whitney-BlackSC</vt:lpstr>
      <vt:lpstr>Wingdings</vt:lpstr>
      <vt:lpstr>Arial</vt:lpstr>
      <vt:lpstr>HPP-template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400</cp:revision>
  <dcterms:created xsi:type="dcterms:W3CDTF">2012-12-19T21:49:48Z</dcterms:created>
  <dcterms:modified xsi:type="dcterms:W3CDTF">2017-11-05T15:21:42Z</dcterms:modified>
</cp:coreProperties>
</file>