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rels" ContentType="application/vnd.openxmlformats-package.relationships+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53.xml" ContentType="application/vnd.openxmlformats-officedocument.presentationml.notesSlide+xml"/>
  <Override PartName="/ppt/notesSlides/notesSlide54.xml" ContentType="application/vnd.openxmlformats-officedocument.presentationml.notesSlide+xml"/>
  <Override PartName="/ppt/notesSlides/notesSlide55.xml" ContentType="application/vnd.openxmlformats-officedocument.presentationml.notesSlide+xml"/>
  <Override PartName="/ppt/notesSlides/notesSlide5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8"/>
  </p:notesMasterIdLst>
  <p:sldIdLst>
    <p:sldId id="334" r:id="rId2"/>
    <p:sldId id="257" r:id="rId3"/>
    <p:sldId id="279" r:id="rId4"/>
    <p:sldId id="280" r:id="rId5"/>
    <p:sldId id="282" r:id="rId6"/>
    <p:sldId id="285" r:id="rId7"/>
    <p:sldId id="283" r:id="rId8"/>
    <p:sldId id="284" r:id="rId9"/>
    <p:sldId id="286" r:id="rId10"/>
    <p:sldId id="287" r:id="rId11"/>
    <p:sldId id="288" r:id="rId12"/>
    <p:sldId id="290" r:id="rId13"/>
    <p:sldId id="292" r:id="rId14"/>
    <p:sldId id="293" r:id="rId15"/>
    <p:sldId id="294" r:id="rId16"/>
    <p:sldId id="291" r:id="rId17"/>
    <p:sldId id="295" r:id="rId18"/>
    <p:sldId id="296" r:id="rId19"/>
    <p:sldId id="298" r:id="rId20"/>
    <p:sldId id="299" r:id="rId21"/>
    <p:sldId id="300" r:id="rId22"/>
    <p:sldId id="297" r:id="rId23"/>
    <p:sldId id="301" r:id="rId24"/>
    <p:sldId id="302" r:id="rId25"/>
    <p:sldId id="303" r:id="rId26"/>
    <p:sldId id="305" r:id="rId27"/>
    <p:sldId id="307" r:id="rId28"/>
    <p:sldId id="306" r:id="rId29"/>
    <p:sldId id="308" r:id="rId30"/>
    <p:sldId id="309" r:id="rId31"/>
    <p:sldId id="311" r:id="rId32"/>
    <p:sldId id="312" r:id="rId33"/>
    <p:sldId id="313" r:id="rId34"/>
    <p:sldId id="314" r:id="rId35"/>
    <p:sldId id="315" r:id="rId36"/>
    <p:sldId id="316" r:id="rId37"/>
    <p:sldId id="317" r:id="rId38"/>
    <p:sldId id="310" r:id="rId39"/>
    <p:sldId id="336" r:id="rId40"/>
    <p:sldId id="318" r:id="rId41"/>
    <p:sldId id="319" r:id="rId42"/>
    <p:sldId id="321" r:id="rId43"/>
    <p:sldId id="322" r:id="rId44"/>
    <p:sldId id="323" r:id="rId45"/>
    <p:sldId id="324" r:id="rId46"/>
    <p:sldId id="335" r:id="rId47"/>
    <p:sldId id="325" r:id="rId48"/>
    <p:sldId id="326" r:id="rId49"/>
    <p:sldId id="327" r:id="rId50"/>
    <p:sldId id="328" r:id="rId51"/>
    <p:sldId id="333" r:id="rId52"/>
    <p:sldId id="332" r:id="rId53"/>
    <p:sldId id="329" r:id="rId54"/>
    <p:sldId id="330" r:id="rId55"/>
    <p:sldId id="331" r:id="rId56"/>
    <p:sldId id="337" r:id="rId57"/>
  </p:sldIdLst>
  <p:sldSz cx="12984163" cy="7315200"/>
  <p:notesSz cx="6858000" cy="9144000"/>
  <p:defaultTextStyle>
    <a:defPPr>
      <a:defRPr lang="en-US"/>
    </a:defPPr>
    <a:lvl1pPr marL="0" algn="l" defTabSz="1298925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1pPr>
    <a:lvl2pPr marL="649463" algn="l" defTabSz="1298925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2pPr>
    <a:lvl3pPr marL="1298925" algn="l" defTabSz="1298925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3pPr>
    <a:lvl4pPr marL="1948389" algn="l" defTabSz="1298925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4pPr>
    <a:lvl5pPr marL="2597852" algn="l" defTabSz="1298925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5pPr>
    <a:lvl6pPr marL="3247315" algn="l" defTabSz="1298925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6pPr>
    <a:lvl7pPr marL="3896777" algn="l" defTabSz="1298925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7pPr>
    <a:lvl8pPr marL="4546240" algn="l" defTabSz="1298925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8pPr>
    <a:lvl9pPr marL="5195704" algn="l" defTabSz="1298925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304">
          <p15:clr>
            <a:srgbClr val="A4A3A4"/>
          </p15:clr>
        </p15:guide>
        <p15:guide id="2" pos="409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777" autoAdjust="0"/>
    <p:restoredTop sz="94674"/>
  </p:normalViewPr>
  <p:slideViewPr>
    <p:cSldViewPr>
      <p:cViewPr varScale="1">
        <p:scale>
          <a:sx n="116" d="100"/>
          <a:sy n="116" d="100"/>
        </p:scale>
        <p:origin x="1104" y="184"/>
      </p:cViewPr>
      <p:guideLst>
        <p:guide orient="horz" pos="2304"/>
        <p:guide pos="409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50" Type="http://schemas.openxmlformats.org/officeDocument/2006/relationships/slide" Target="slides/slide49.xml"/><Relationship Id="rId51" Type="http://schemas.openxmlformats.org/officeDocument/2006/relationships/slide" Target="slides/slide50.xml"/><Relationship Id="rId52" Type="http://schemas.openxmlformats.org/officeDocument/2006/relationships/slide" Target="slides/slide51.xml"/><Relationship Id="rId53" Type="http://schemas.openxmlformats.org/officeDocument/2006/relationships/slide" Target="slides/slide52.xml"/><Relationship Id="rId54" Type="http://schemas.openxmlformats.org/officeDocument/2006/relationships/slide" Target="slides/slide53.xml"/><Relationship Id="rId55" Type="http://schemas.openxmlformats.org/officeDocument/2006/relationships/slide" Target="slides/slide54.xml"/><Relationship Id="rId56" Type="http://schemas.openxmlformats.org/officeDocument/2006/relationships/slide" Target="slides/slide55.xml"/><Relationship Id="rId57" Type="http://schemas.openxmlformats.org/officeDocument/2006/relationships/slide" Target="slides/slide56.xml"/><Relationship Id="rId58" Type="http://schemas.openxmlformats.org/officeDocument/2006/relationships/notesMaster" Target="notesMasters/notesMaster1.xml"/><Relationship Id="rId59" Type="http://schemas.openxmlformats.org/officeDocument/2006/relationships/presProps" Target="presProps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slide" Target="slides/slide41.xml"/><Relationship Id="rId43" Type="http://schemas.openxmlformats.org/officeDocument/2006/relationships/slide" Target="slides/slide42.xml"/><Relationship Id="rId44" Type="http://schemas.openxmlformats.org/officeDocument/2006/relationships/slide" Target="slides/slide43.xml"/><Relationship Id="rId45" Type="http://schemas.openxmlformats.org/officeDocument/2006/relationships/slide" Target="slides/slide44.xml"/><Relationship Id="rId46" Type="http://schemas.openxmlformats.org/officeDocument/2006/relationships/slide" Target="slides/slide45.xml"/><Relationship Id="rId47" Type="http://schemas.openxmlformats.org/officeDocument/2006/relationships/slide" Target="slides/slide46.xml"/><Relationship Id="rId48" Type="http://schemas.openxmlformats.org/officeDocument/2006/relationships/slide" Target="slides/slide47.xml"/><Relationship Id="rId49" Type="http://schemas.openxmlformats.org/officeDocument/2006/relationships/slide" Target="slides/slide4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60" Type="http://schemas.openxmlformats.org/officeDocument/2006/relationships/viewProps" Target="viewProps.xml"/><Relationship Id="rId61" Type="http://schemas.openxmlformats.org/officeDocument/2006/relationships/theme" Target="theme/theme1.xml"/><Relationship Id="rId62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11F443E-0F79-A241-AF3A-49CA404541F0}" type="datetimeFigureOut">
              <a:rPr lang="en-US" smtClean="0"/>
              <a:t>10/26/17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5763" y="685800"/>
            <a:ext cx="608647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99C5403-D6CF-9147-BC21-EBC85D0043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94482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49463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1pPr>
    <a:lvl2pPr marL="649463" algn="l" defTabSz="649463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2pPr>
    <a:lvl3pPr marL="1298925" algn="l" defTabSz="649463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3pPr>
    <a:lvl4pPr marL="1948389" algn="l" defTabSz="649463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4pPr>
    <a:lvl5pPr marL="2597852" algn="l" defTabSz="649463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5pPr>
    <a:lvl6pPr marL="3247315" algn="l" defTabSz="649463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6pPr>
    <a:lvl7pPr marL="3896777" algn="l" defTabSz="649463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7pPr>
    <a:lvl8pPr marL="4546240" algn="l" defTabSz="649463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8pPr>
    <a:lvl9pPr marL="5195704" algn="l" defTabSz="649463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1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1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2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1.xml"/></Relationships>
</file>

<file path=ppt/notesSlides/_rels/notesSlide2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2.xml"/></Relationships>
</file>

<file path=ppt/notesSlides/_rels/notesSlide2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3.xml"/></Relationships>
</file>

<file path=ppt/notesSlides/_rels/notesSlide2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4.xml"/></Relationships>
</file>

<file path=ppt/notesSlides/_rels/notesSlide2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5.xml"/></Relationships>
</file>

<file path=ppt/notesSlides/_rels/notesSlide2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6.xml"/></Relationships>
</file>

<file path=ppt/notesSlides/_rels/notesSlide2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7.xml"/></Relationships>
</file>

<file path=ppt/notesSlides/_rels/notesSlide2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8.xml"/></Relationships>
</file>

<file path=ppt/notesSlides/_rels/notesSlide2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9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3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0.xml"/></Relationships>
</file>

<file path=ppt/notesSlides/_rels/notesSlide3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1.xml"/></Relationships>
</file>

<file path=ppt/notesSlides/_rels/notesSlide3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2.xml"/></Relationships>
</file>

<file path=ppt/notesSlides/_rels/notesSlide3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3.xml"/></Relationships>
</file>

<file path=ppt/notesSlides/_rels/notesSlide3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4.xml"/></Relationships>
</file>

<file path=ppt/notesSlides/_rels/notesSlide3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5.xml"/></Relationships>
</file>

<file path=ppt/notesSlides/_rels/notesSlide3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6.xml"/></Relationships>
</file>

<file path=ppt/notesSlides/_rels/notesSlide3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7.xml"/></Relationships>
</file>

<file path=ppt/notesSlides/_rels/notesSlide3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8.xml"/></Relationships>
</file>

<file path=ppt/notesSlides/_rels/notesSlide3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9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4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0.xml"/></Relationships>
</file>

<file path=ppt/notesSlides/_rels/notesSlide4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1.xml"/></Relationships>
</file>

<file path=ppt/notesSlides/_rels/notesSlide4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2.xml"/></Relationships>
</file>

<file path=ppt/notesSlides/_rels/notesSlide4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3.xml"/></Relationships>
</file>

<file path=ppt/notesSlides/_rels/notesSlide4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4.xml"/></Relationships>
</file>

<file path=ppt/notesSlides/_rels/notesSlide4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5.xml"/></Relationships>
</file>

<file path=ppt/notesSlides/_rels/notesSlide4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6.xml"/></Relationships>
</file>

<file path=ppt/notesSlides/_rels/notesSlide4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7.xml"/></Relationships>
</file>

<file path=ppt/notesSlides/_rels/notesSlide4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8.xml"/></Relationships>
</file>

<file path=ppt/notesSlides/_rels/notesSlide4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9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5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0.xml"/></Relationships>
</file>

<file path=ppt/notesSlides/_rels/notesSlide5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1.xml"/></Relationships>
</file>

<file path=ppt/notesSlides/_rels/notesSlide5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2.xml"/></Relationships>
</file>

<file path=ppt/notesSlides/_rels/notesSlide5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3.xml"/></Relationships>
</file>

<file path=ppt/notesSlides/_rels/notesSlide5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4.xml"/></Relationships>
</file>

<file path=ppt/notesSlides/_rels/notesSlide5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5.xml"/></Relationships>
</file>

<file path=ppt/notesSlides/_rels/notesSlide5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6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7350" y="685800"/>
            <a:ext cx="6084888" cy="3429000"/>
          </a:xfrm>
          <a:ln/>
        </p:spPr>
      </p:sp>
      <p:sp>
        <p:nvSpPr>
          <p:cNvPr id="1638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6498">
              <a:defRPr sz="13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02756" indent="-270291" defTabSz="926498">
              <a:defRPr sz="13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081164" indent="-216233" defTabSz="926498">
              <a:defRPr sz="13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513629" indent="-216233" defTabSz="926498">
              <a:defRPr sz="13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1946095" indent="-216233" defTabSz="926498">
              <a:defRPr sz="13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378560" indent="-216233" defTabSz="926498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3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811026" indent="-216233" defTabSz="926498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3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243491" indent="-216233" defTabSz="926498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3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675957" indent="-216233" defTabSz="926498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3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fld id="{322C6589-A35F-F649-8A13-3150791726A4}" type="slidenum">
              <a:rPr lang="en-US" sz="900">
                <a:solidFill>
                  <a:schemeClr val="tx1"/>
                </a:solidFill>
                <a:latin typeface="Times New Roman" charset="0"/>
              </a:rPr>
              <a:pPr/>
              <a:t>10</a:t>
            </a:fld>
            <a:endParaRPr lang="en-US" sz="90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327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5763" y="685800"/>
            <a:ext cx="6086475" cy="3429000"/>
          </a:xfrm>
        </p:spPr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6098" y="4343704"/>
            <a:ext cx="5485805" cy="4113892"/>
          </a:xfrm>
          <a:prstGeom prst="rect">
            <a:avLst/>
          </a:prstGeom>
          <a:noFill/>
          <a:ln/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653" tIns="45327" rIns="90653" bIns="45327"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5763" y="685800"/>
            <a:ext cx="608647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9C5403-D6CF-9147-BC21-EBC85D004347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881637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5763" y="685800"/>
            <a:ext cx="608647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9C5403-D6CF-9147-BC21-EBC85D004347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510735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5763" y="685800"/>
            <a:ext cx="608647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9C5403-D6CF-9147-BC21-EBC85D004347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543942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5763" y="685800"/>
            <a:ext cx="608647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9C5403-D6CF-9147-BC21-EBC85D004347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00246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5763" y="685800"/>
            <a:ext cx="608647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9C5403-D6CF-9147-BC21-EBC85D004347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488041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5763" y="685800"/>
            <a:ext cx="608647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9C5403-D6CF-9147-BC21-EBC85D004347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6990943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5763" y="685800"/>
            <a:ext cx="608647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9C5403-D6CF-9147-BC21-EBC85D004347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716083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5763" y="685800"/>
            <a:ext cx="608647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9C5403-D6CF-9147-BC21-EBC85D004347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07365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5763" y="685800"/>
            <a:ext cx="608647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9C5403-D6CF-9147-BC21-EBC85D004347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007506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5763" y="685800"/>
            <a:ext cx="608647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9C5403-D6CF-9147-BC21-EBC85D004347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8486210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5763" y="685800"/>
            <a:ext cx="608647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9C5403-D6CF-9147-BC21-EBC85D004347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3295464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5763" y="685800"/>
            <a:ext cx="608647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9C5403-D6CF-9147-BC21-EBC85D004347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0711408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5763" y="685800"/>
            <a:ext cx="608647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9C5403-D6CF-9147-BC21-EBC85D004347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2017431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5763" y="685800"/>
            <a:ext cx="608647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9C5403-D6CF-9147-BC21-EBC85D004347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1768217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5763" y="685800"/>
            <a:ext cx="608647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9C5403-D6CF-9147-BC21-EBC85D004347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1579991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5763" y="685800"/>
            <a:ext cx="608647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9C5403-D6CF-9147-BC21-EBC85D004347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0057094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5763" y="685800"/>
            <a:ext cx="608647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9C5403-D6CF-9147-BC21-EBC85D004347}" type="slidenum">
              <a:rPr lang="en-US" smtClean="0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7395920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5763" y="685800"/>
            <a:ext cx="608647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9C5403-D6CF-9147-BC21-EBC85D004347}" type="slidenum">
              <a:rPr lang="en-US" smtClean="0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9192679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5763" y="685800"/>
            <a:ext cx="608647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9C5403-D6CF-9147-BC21-EBC85D004347}" type="slidenum">
              <a:rPr lang="en-US" smtClean="0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8701498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5763" y="685800"/>
            <a:ext cx="608647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9C5403-D6CF-9147-BC21-EBC85D004347}" type="slidenum">
              <a:rPr lang="en-US" smtClean="0"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34251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5763" y="685800"/>
            <a:ext cx="608647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9C5403-D6CF-9147-BC21-EBC85D004347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2479931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5763" y="685800"/>
            <a:ext cx="608647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9C5403-D6CF-9147-BC21-EBC85D004347}" type="slidenum">
              <a:rPr lang="en-US" smtClean="0"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3125138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5763" y="685800"/>
            <a:ext cx="608647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9C5403-D6CF-9147-BC21-EBC85D004347}" type="slidenum">
              <a:rPr lang="en-US" smtClean="0"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9575929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5763" y="685800"/>
            <a:ext cx="608647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9C5403-D6CF-9147-BC21-EBC85D004347}" type="slidenum">
              <a:rPr lang="en-US" smtClean="0"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2565431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5763" y="685800"/>
            <a:ext cx="608647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9C5403-D6CF-9147-BC21-EBC85D004347}" type="slidenum">
              <a:rPr lang="en-US" smtClean="0"/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8547418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5763" y="685800"/>
            <a:ext cx="608647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9C5403-D6CF-9147-BC21-EBC85D004347}" type="slidenum">
              <a:rPr lang="en-US" smtClean="0"/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7876322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5763" y="685800"/>
            <a:ext cx="608647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9C5403-D6CF-9147-BC21-EBC85D004347}" type="slidenum">
              <a:rPr lang="en-US" smtClean="0"/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6143751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5763" y="685800"/>
            <a:ext cx="608647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9C5403-D6CF-9147-BC21-EBC85D004347}" type="slidenum">
              <a:rPr lang="en-US" smtClean="0"/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3983893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5763" y="685800"/>
            <a:ext cx="608647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9C5403-D6CF-9147-BC21-EBC85D004347}" type="slidenum">
              <a:rPr lang="en-US" smtClean="0"/>
              <a:t>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0827219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5763" y="685800"/>
            <a:ext cx="608647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9C5403-D6CF-9147-BC21-EBC85D004347}" type="slidenum">
              <a:rPr lang="en-US" smtClean="0"/>
              <a:t>38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1590595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5763" y="685800"/>
            <a:ext cx="608647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9C5403-D6CF-9147-BC21-EBC85D004347}" type="slidenum">
              <a:rPr lang="en-US" smtClean="0"/>
              <a:t>39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159059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5763" y="685800"/>
            <a:ext cx="608647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9C5403-D6CF-9147-BC21-EBC85D004347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9916187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5763" y="685800"/>
            <a:ext cx="608647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9C5403-D6CF-9147-BC21-EBC85D004347}" type="slidenum">
              <a:rPr lang="en-US" smtClean="0"/>
              <a:t>40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5709738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5763" y="685800"/>
            <a:ext cx="608647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9C5403-D6CF-9147-BC21-EBC85D004347}" type="slidenum">
              <a:rPr lang="en-US" smtClean="0"/>
              <a:t>41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9961716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5763" y="685800"/>
            <a:ext cx="608647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9C5403-D6CF-9147-BC21-EBC85D004347}" type="slidenum">
              <a:rPr lang="en-US" smtClean="0"/>
              <a:t>42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2708449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5763" y="685800"/>
            <a:ext cx="608647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9C5403-D6CF-9147-BC21-EBC85D004347}" type="slidenum">
              <a:rPr lang="en-US" smtClean="0"/>
              <a:t>43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6312897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5763" y="685800"/>
            <a:ext cx="608647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9C5403-D6CF-9147-BC21-EBC85D004347}" type="slidenum">
              <a:rPr lang="en-US" smtClean="0"/>
              <a:t>44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2972835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5763" y="685800"/>
            <a:ext cx="608647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9C5403-D6CF-9147-BC21-EBC85D004347}" type="slidenum">
              <a:rPr lang="en-US" smtClean="0"/>
              <a:t>45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8369874"/>
      </p:ext>
    </p:extLst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5763" y="685800"/>
            <a:ext cx="608647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9C5403-D6CF-9147-BC21-EBC85D004347}" type="slidenum">
              <a:rPr lang="en-US" smtClean="0"/>
              <a:t>46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8369874"/>
      </p:ext>
    </p:extLst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5763" y="685800"/>
            <a:ext cx="608647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9C5403-D6CF-9147-BC21-EBC85D004347}" type="slidenum">
              <a:rPr lang="en-US" smtClean="0"/>
              <a:t>47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6558465"/>
      </p:ext>
    </p:extLst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5763" y="685800"/>
            <a:ext cx="608647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9C5403-D6CF-9147-BC21-EBC85D004347}" type="slidenum">
              <a:rPr lang="en-US" smtClean="0"/>
              <a:t>48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6275013"/>
      </p:ext>
    </p:extLst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5763" y="685800"/>
            <a:ext cx="608647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9C5403-D6CF-9147-BC21-EBC85D004347}" type="slidenum">
              <a:rPr lang="en-US" smtClean="0"/>
              <a:t>49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633852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5763" y="685800"/>
            <a:ext cx="608647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9C5403-D6CF-9147-BC21-EBC85D004347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0697976"/>
      </p:ext>
    </p:extLst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5763" y="685800"/>
            <a:ext cx="608647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9C5403-D6CF-9147-BC21-EBC85D004347}" type="slidenum">
              <a:rPr lang="en-US" smtClean="0"/>
              <a:t>50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7492468"/>
      </p:ext>
    </p:extLst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5763" y="685800"/>
            <a:ext cx="608647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9C5403-D6CF-9147-BC21-EBC85D004347}" type="slidenum">
              <a:rPr lang="en-US" smtClean="0"/>
              <a:t>51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4578826"/>
      </p:ext>
    </p:extLst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5763" y="685800"/>
            <a:ext cx="608647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9C5403-D6CF-9147-BC21-EBC85D004347}" type="slidenum">
              <a:rPr lang="en-US" smtClean="0"/>
              <a:t>52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2082750"/>
      </p:ext>
    </p:extLst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5763" y="685800"/>
            <a:ext cx="608647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9C5403-D6CF-9147-BC21-EBC85D004347}" type="slidenum">
              <a:rPr lang="en-US" smtClean="0"/>
              <a:t>53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6887478"/>
      </p:ext>
    </p:extLst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5763" y="685800"/>
            <a:ext cx="608647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9C5403-D6CF-9147-BC21-EBC85D004347}" type="slidenum">
              <a:rPr lang="en-US" smtClean="0"/>
              <a:t>54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0341664"/>
      </p:ext>
    </p:extLst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5763" y="685800"/>
            <a:ext cx="608647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9C5403-D6CF-9147-BC21-EBC85D004347}" type="slidenum">
              <a:rPr lang="en-US" smtClean="0"/>
              <a:t>55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3279808"/>
      </p:ext>
    </p:extLst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5763" y="685800"/>
            <a:ext cx="608647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9C5403-D6CF-9147-BC21-EBC85D004347}" type="slidenum">
              <a:rPr lang="en-US" smtClean="0"/>
              <a:t>56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327980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6498">
              <a:defRPr sz="13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02756" indent="-270291" defTabSz="926498">
              <a:defRPr sz="13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081164" indent="-216233" defTabSz="926498">
              <a:defRPr sz="13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513629" indent="-216233" defTabSz="926498">
              <a:defRPr sz="13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1946095" indent="-216233" defTabSz="926498">
              <a:defRPr sz="13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378560" indent="-216233" defTabSz="926498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3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811026" indent="-216233" defTabSz="926498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3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243491" indent="-216233" defTabSz="926498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3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675957" indent="-216233" defTabSz="926498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3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fld id="{322C6589-A35F-F649-8A13-3150791726A4}" type="slidenum">
              <a:rPr lang="en-US" sz="900">
                <a:solidFill>
                  <a:schemeClr val="tx1"/>
                </a:solidFill>
                <a:latin typeface="Times New Roman" charset="0"/>
              </a:rPr>
              <a:pPr/>
              <a:t>6</a:t>
            </a:fld>
            <a:endParaRPr lang="en-US" sz="90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327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5763" y="685800"/>
            <a:ext cx="6086475" cy="3429000"/>
          </a:xfrm>
        </p:spPr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6098" y="4343704"/>
            <a:ext cx="5485805" cy="4113892"/>
          </a:xfrm>
          <a:prstGeom prst="rect">
            <a:avLst/>
          </a:prstGeom>
          <a:noFill/>
          <a:ln/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653" tIns="45327" rIns="90653" bIns="45327"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5763" y="685800"/>
            <a:ext cx="608647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9C5403-D6CF-9147-BC21-EBC85D004347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890547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5763" y="685800"/>
            <a:ext cx="608647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9C5403-D6CF-9147-BC21-EBC85D004347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314714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5763" y="685800"/>
            <a:ext cx="608647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9C5403-D6CF-9147-BC21-EBC85D004347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45971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925036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ext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01-background.jp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" y="0"/>
            <a:ext cx="12984163" cy="73152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9209" y="292953"/>
            <a:ext cx="11902149" cy="1197185"/>
          </a:xfrm>
        </p:spPr>
        <p:txBody>
          <a:bodyPr>
            <a:normAutofit/>
          </a:bodyPr>
          <a:lstStyle>
            <a:lvl1pPr algn="l">
              <a:defRPr sz="4000" b="0" i="0">
                <a:solidFill>
                  <a:schemeClr val="bg1"/>
                </a:solidFill>
                <a:latin typeface="Whitney-BlackSC"/>
                <a:cs typeface="Whitney-BlackSC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9208" y="2140373"/>
            <a:ext cx="7033088" cy="4551680"/>
          </a:xfrm>
        </p:spPr>
        <p:txBody>
          <a:bodyPr>
            <a:normAutofit/>
          </a:bodyPr>
          <a:lstStyle>
            <a:lvl1pPr>
              <a:defRPr sz="2600">
                <a:latin typeface="Times New Roman"/>
                <a:cs typeface="Times New Roman"/>
              </a:defRPr>
            </a:lvl1pPr>
            <a:lvl2pPr marL="1055377" indent="-405914">
              <a:buFont typeface="Arial" pitchFamily="34" charset="0"/>
              <a:buChar char="•"/>
              <a:defRPr sz="2600">
                <a:latin typeface="Times New Roman"/>
                <a:cs typeface="Times New Roman"/>
              </a:defRPr>
            </a:lvl2pPr>
            <a:lvl3pPr>
              <a:defRPr sz="2600">
                <a:latin typeface="Times New Roman"/>
                <a:cs typeface="Times New Roman"/>
              </a:defRPr>
            </a:lvl3pPr>
            <a:lvl4pPr marL="2273121" indent="-324731">
              <a:buFont typeface="Arial" pitchFamily="34" charset="0"/>
              <a:buChar char="•"/>
              <a:defRPr sz="2600">
                <a:latin typeface="Times New Roman"/>
                <a:cs typeface="Times New Roman"/>
              </a:defRPr>
            </a:lvl4pPr>
            <a:lvl5pPr marL="2922583" indent="-324731">
              <a:buFont typeface="Arial" pitchFamily="34" charset="0"/>
              <a:buChar char="•"/>
              <a:defRPr sz="2600">
                <a:latin typeface="Times New Roman"/>
                <a:cs typeface="Times New Roman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04191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3814" y="2272455"/>
            <a:ext cx="11036539" cy="156802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7625" y="4145280"/>
            <a:ext cx="9088914" cy="1869440"/>
          </a:xfrm>
        </p:spPr>
        <p:txBody>
          <a:bodyPr/>
          <a:lstStyle>
            <a:lvl1pPr marL="0" indent="0" algn="ctr">
              <a:buNone/>
              <a:defRPr/>
            </a:lvl1pPr>
            <a:lvl2pPr marL="649544" indent="0" algn="ctr">
              <a:buNone/>
              <a:defRPr/>
            </a:lvl2pPr>
            <a:lvl3pPr marL="1299088" indent="0" algn="ctr">
              <a:buNone/>
              <a:defRPr/>
            </a:lvl3pPr>
            <a:lvl4pPr marL="1948632" indent="0" algn="ctr">
              <a:buNone/>
              <a:defRPr/>
            </a:lvl4pPr>
            <a:lvl5pPr marL="2598176" indent="0" algn="ctr">
              <a:buNone/>
              <a:defRPr/>
            </a:lvl5pPr>
            <a:lvl6pPr marL="3247720" indent="0" algn="ctr">
              <a:buNone/>
              <a:defRPr/>
            </a:lvl6pPr>
            <a:lvl7pPr marL="3897264" indent="0" algn="ctr">
              <a:buNone/>
              <a:defRPr/>
            </a:lvl7pPr>
            <a:lvl8pPr marL="4546808" indent="0" algn="ctr">
              <a:buNone/>
              <a:defRPr/>
            </a:lvl8pPr>
            <a:lvl9pPr marL="5196352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F1BEBC-633C-FF42-B9F8-085A82D6466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8887201"/>
      </p:ext>
    </p:extLst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73812" y="2113280"/>
            <a:ext cx="5410068" cy="4389120"/>
          </a:xfrm>
        </p:spPr>
        <p:txBody>
          <a:bodyPr/>
          <a:lstStyle>
            <a:lvl1pPr>
              <a:defRPr sz="3600"/>
            </a:lvl1pPr>
            <a:lvl2pPr>
              <a:defRPr sz="3000"/>
            </a:lvl2pPr>
            <a:lvl3pPr>
              <a:defRPr sz="25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0283" y="2113280"/>
            <a:ext cx="5410068" cy="4389120"/>
          </a:xfrm>
        </p:spPr>
        <p:txBody>
          <a:bodyPr/>
          <a:lstStyle>
            <a:lvl1pPr>
              <a:defRPr sz="3600"/>
            </a:lvl1pPr>
            <a:lvl2pPr>
              <a:defRPr sz="3000"/>
            </a:lvl2pPr>
            <a:lvl3pPr>
              <a:defRPr sz="25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9864F64-9FF7-8B40-9C80-0BE8153D977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21158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theme" Target="../theme/theme1.xml"/><Relationship Id="rId6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9210" y="292948"/>
            <a:ext cx="11685747" cy="1219200"/>
          </a:xfrm>
          <a:prstGeom prst="rect">
            <a:avLst/>
          </a:prstGeom>
        </p:spPr>
        <p:txBody>
          <a:bodyPr vert="horz" lIns="129892" tIns="64947" rIns="129892" bIns="64947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49210" y="1706882"/>
            <a:ext cx="11685747" cy="4827694"/>
          </a:xfrm>
          <a:prstGeom prst="rect">
            <a:avLst/>
          </a:prstGeom>
        </p:spPr>
        <p:txBody>
          <a:bodyPr vert="horz" lIns="129892" tIns="64947" rIns="129892" bIns="64947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9208" y="6780110"/>
            <a:ext cx="3029638" cy="389467"/>
          </a:xfrm>
          <a:prstGeom prst="rect">
            <a:avLst/>
          </a:prstGeom>
        </p:spPr>
        <p:txBody>
          <a:bodyPr vert="horz" lIns="129892" tIns="64947" rIns="129892" bIns="64947" rtlCol="0" anchor="ctr"/>
          <a:lstStyle>
            <a:lvl1pPr algn="l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48812E-561E-438A-81D3-22B6B9FAEA9A}" type="datetimeFigureOut">
              <a:rPr lang="en-US" smtClean="0"/>
              <a:t>10/26/17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436256" y="6780110"/>
            <a:ext cx="4111652" cy="389467"/>
          </a:xfrm>
          <a:prstGeom prst="rect">
            <a:avLst/>
          </a:prstGeom>
        </p:spPr>
        <p:txBody>
          <a:bodyPr vert="horz" lIns="129892" tIns="64947" rIns="129892" bIns="64947" rtlCol="0" anchor="ctr"/>
          <a:lstStyle>
            <a:lvl1pPr algn="ctr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05317" y="6780110"/>
            <a:ext cx="3029638" cy="389467"/>
          </a:xfrm>
          <a:prstGeom prst="rect">
            <a:avLst/>
          </a:prstGeom>
        </p:spPr>
        <p:txBody>
          <a:bodyPr vert="horz" lIns="129892" tIns="64947" rIns="129892" bIns="64947" rtlCol="0" anchor="ctr"/>
          <a:lstStyle>
            <a:lvl1pPr algn="r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288952-07DD-45F2-92DF-2D7C6E70F1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24207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</p:sldLayoutIdLst>
  <p:txStyles>
    <p:titleStyle>
      <a:lvl1pPr algn="ctr" defTabSz="1298925" rtl="0" eaLnBrk="1" latinLnBrk="0" hangingPunct="1">
        <a:spcBef>
          <a:spcPct val="0"/>
        </a:spcBef>
        <a:buNone/>
        <a:defRPr sz="6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87097" indent="-487097" algn="l" defTabSz="1298925" rtl="0" eaLnBrk="1" latinLnBrk="0" hangingPunct="1">
        <a:spcBef>
          <a:spcPct val="20000"/>
        </a:spcBef>
        <a:buFont typeface="Arial" pitchFamily="34" charset="0"/>
        <a:buChar char="•"/>
        <a:defRPr sz="4500" kern="1200">
          <a:solidFill>
            <a:schemeClr val="tx1"/>
          </a:solidFill>
          <a:latin typeface="Arial"/>
          <a:ea typeface="+mn-ea"/>
          <a:cs typeface="+mn-cs"/>
        </a:defRPr>
      </a:lvl1pPr>
      <a:lvl2pPr marL="1055377" indent="-405914" algn="l" defTabSz="1298925" rtl="0" eaLnBrk="1" latinLnBrk="0" hangingPunct="1">
        <a:spcBef>
          <a:spcPct val="20000"/>
        </a:spcBef>
        <a:buFont typeface="Arial" pitchFamily="34" charset="0"/>
        <a:buChar char="–"/>
        <a:defRPr sz="4000" kern="1200">
          <a:solidFill>
            <a:schemeClr val="tx1"/>
          </a:solidFill>
          <a:latin typeface="Arial"/>
          <a:ea typeface="+mn-ea"/>
          <a:cs typeface="+mn-cs"/>
        </a:defRPr>
      </a:lvl2pPr>
      <a:lvl3pPr marL="1623658" indent="-324731" algn="l" defTabSz="1298925" rtl="0" eaLnBrk="1" latinLnBrk="0" hangingPunct="1">
        <a:spcBef>
          <a:spcPct val="20000"/>
        </a:spcBef>
        <a:buFont typeface="Arial" pitchFamily="34" charset="0"/>
        <a:buChar char="•"/>
        <a:defRPr sz="3400" kern="1200">
          <a:solidFill>
            <a:schemeClr val="tx1"/>
          </a:solidFill>
          <a:latin typeface="Arial"/>
          <a:ea typeface="+mn-ea"/>
          <a:cs typeface="+mn-cs"/>
        </a:defRPr>
      </a:lvl3pPr>
      <a:lvl4pPr marL="2273121" indent="-324731" algn="l" defTabSz="1298925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Arial"/>
          <a:ea typeface="+mn-ea"/>
          <a:cs typeface="+mn-cs"/>
        </a:defRPr>
      </a:lvl4pPr>
      <a:lvl5pPr marL="2922583" indent="-324731" algn="l" defTabSz="1298925" rtl="0" eaLnBrk="1" latinLnBrk="0" hangingPunct="1">
        <a:spcBef>
          <a:spcPct val="20000"/>
        </a:spcBef>
        <a:buFont typeface="Arial" pitchFamily="34" charset="0"/>
        <a:buChar char="»"/>
        <a:defRPr sz="2800" kern="1200">
          <a:solidFill>
            <a:schemeClr val="tx1"/>
          </a:solidFill>
          <a:latin typeface="Arial"/>
          <a:ea typeface="+mn-ea"/>
          <a:cs typeface="+mn-cs"/>
        </a:defRPr>
      </a:lvl5pPr>
      <a:lvl6pPr marL="3572046" indent="-324731" algn="l" defTabSz="1298925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4221509" indent="-324731" algn="l" defTabSz="1298925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4870974" indent="-324731" algn="l" defTabSz="1298925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5520435" indent="-324731" algn="l" defTabSz="1298925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98925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9463" algn="l" defTabSz="1298925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298925" algn="l" defTabSz="1298925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3pPr>
      <a:lvl4pPr marL="1948389" algn="l" defTabSz="1298925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4pPr>
      <a:lvl5pPr marL="2597852" algn="l" defTabSz="1298925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5pPr>
      <a:lvl6pPr marL="3247315" algn="l" defTabSz="1298925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6pPr>
      <a:lvl7pPr marL="3896777" algn="l" defTabSz="1298925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7pPr>
      <a:lvl8pPr marL="4546240" algn="l" defTabSz="1298925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8pPr>
      <a:lvl9pPr marL="5195704" algn="l" defTabSz="1298925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5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8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0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3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4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5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6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7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8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0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1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3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4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5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6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7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8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9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0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1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3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4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5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12"/>
          <p:cNvSpPr>
            <a:spLocks noChangeArrowheads="1"/>
          </p:cNvSpPr>
          <p:nvPr/>
        </p:nvSpPr>
        <p:spPr bwMode="auto">
          <a:xfrm>
            <a:off x="865612" y="2465493"/>
            <a:ext cx="11036539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6969" tIns="63484" rIns="126969" bIns="63484" anchor="ctr"/>
          <a:lstStyle/>
          <a:p>
            <a:pPr algn="ctr"/>
            <a:r>
              <a:rPr lang="en-US" sz="6100" dirty="0">
                <a:solidFill>
                  <a:schemeClr val="tx2"/>
                </a:solidFill>
              </a:rPr>
              <a:t>CS 425 / ECE 428 </a:t>
            </a:r>
          </a:p>
          <a:p>
            <a:pPr algn="ctr"/>
            <a:r>
              <a:rPr lang="en-US" sz="6100" dirty="0">
                <a:solidFill>
                  <a:schemeClr val="tx2"/>
                </a:solidFill>
              </a:rPr>
              <a:t>Distributed Systems</a:t>
            </a:r>
          </a:p>
          <a:p>
            <a:pPr algn="ctr"/>
            <a:r>
              <a:rPr lang="en-US" sz="6100" dirty="0">
                <a:solidFill>
                  <a:schemeClr val="tx2"/>
                </a:solidFill>
              </a:rPr>
              <a:t>Fall </a:t>
            </a:r>
            <a:r>
              <a:rPr lang="en-US" sz="6100" dirty="0" smtClean="0">
                <a:solidFill>
                  <a:schemeClr val="tx2"/>
                </a:solidFill>
              </a:rPr>
              <a:t>2017</a:t>
            </a:r>
            <a:endParaRPr lang="en-US" sz="6100" dirty="0">
              <a:solidFill>
                <a:schemeClr val="tx2"/>
              </a:solidFill>
            </a:endParaRPr>
          </a:p>
        </p:txBody>
      </p:sp>
      <p:sp>
        <p:nvSpPr>
          <p:cNvPr id="15362" name="Rectangle 3"/>
          <p:cNvSpPr>
            <a:spLocks noChangeArrowheads="1"/>
          </p:cNvSpPr>
          <p:nvPr/>
        </p:nvSpPr>
        <p:spPr bwMode="auto">
          <a:xfrm>
            <a:off x="1947625" y="4822613"/>
            <a:ext cx="9088914" cy="18694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6969" tIns="63484" rIns="126969" bIns="63484"/>
          <a:lstStyle/>
          <a:p>
            <a:pPr algn="ctr">
              <a:spcBef>
                <a:spcPct val="20000"/>
              </a:spcBef>
            </a:pPr>
            <a:r>
              <a:rPr lang="en-US" sz="3900" dirty="0"/>
              <a:t>Indranil Gupta (Indy</a:t>
            </a:r>
            <a:r>
              <a:rPr lang="en-US" sz="3900" dirty="0" smtClean="0"/>
              <a:t>)</a:t>
            </a:r>
          </a:p>
          <a:p>
            <a:pPr algn="ctr">
              <a:spcBef>
                <a:spcPct val="20000"/>
              </a:spcBef>
            </a:pPr>
            <a:r>
              <a:rPr lang="en-US" sz="4000" dirty="0" smtClean="0"/>
              <a:t>Oct 26, 2017</a:t>
            </a:r>
            <a:endParaRPr lang="en-US" sz="3900" dirty="0"/>
          </a:p>
          <a:p>
            <a:pPr algn="ctr">
              <a:spcBef>
                <a:spcPct val="20000"/>
              </a:spcBef>
            </a:pPr>
            <a:r>
              <a:rPr lang="en-US" sz="3900" i="1" dirty="0"/>
              <a:t>Lecture </a:t>
            </a:r>
            <a:r>
              <a:rPr lang="en-US" sz="3900" i="1" dirty="0" smtClean="0"/>
              <a:t>18: Mutual Exclusion</a:t>
            </a:r>
            <a:endParaRPr lang="en-US" sz="3900" i="1" dirty="0">
              <a:solidFill>
                <a:srgbClr val="17375E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0759281" y="6705600"/>
            <a:ext cx="208262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All slides © IG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3675069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Rectangle 2"/>
          <p:cNvSpPr>
            <a:spLocks noGrp="1" noChangeArrowheads="1"/>
          </p:cNvSpPr>
          <p:nvPr>
            <p:ph type="title"/>
          </p:nvPr>
        </p:nvSpPr>
        <p:spPr>
          <a:xfrm>
            <a:off x="243681" y="609601"/>
            <a:ext cx="9220200" cy="562187"/>
          </a:xfrm>
        </p:spPr>
        <p:txBody>
          <a:bodyPr>
            <a:noAutofit/>
          </a:bodyPr>
          <a:lstStyle/>
          <a:p>
            <a:pPr algn="l">
              <a:defRPr/>
            </a:pPr>
            <a:r>
              <a:rPr lang="en-US" sz="4000" dirty="0" smtClean="0">
                <a:solidFill>
                  <a:schemeClr val="bg2"/>
                </a:solidFill>
                <a:latin typeface="Whitney-BlackSC"/>
                <a:ea typeface="ＭＳ Ｐゴシック" charset="0"/>
                <a:cs typeface="Whitney-BlackSC"/>
              </a:rPr>
              <a:t>Our Bank Example Using Semaphores</a:t>
            </a:r>
            <a:endParaRPr lang="en-US" sz="4000" dirty="0">
              <a:latin typeface="Whitney-BlackSC"/>
              <a:ea typeface="ＭＳ Ｐゴシック" charset="0"/>
              <a:cs typeface="Whitney-BlackSC"/>
            </a:endParaRP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>
            <a:normAutofit lnSpcReduction="10000"/>
          </a:bodyPr>
          <a:lstStyle/>
          <a:p>
            <a:pPr>
              <a:buFontTx/>
              <a:buNone/>
            </a:pPr>
            <a:r>
              <a:rPr lang="en-US" sz="2500" dirty="0" smtClean="0">
                <a:latin typeface="Arial" charset="0"/>
                <a:ea typeface="ＭＳ Ｐゴシック" charset="0"/>
                <a:cs typeface="ＭＳ Ｐゴシック" charset="0"/>
              </a:rPr>
              <a:t>Semaphore S=1; // shared</a:t>
            </a:r>
            <a:endParaRPr lang="en-US" sz="2500" dirty="0">
              <a:latin typeface="Arial" charset="0"/>
              <a:ea typeface="ＭＳ Ｐゴシック" charset="0"/>
              <a:cs typeface="ＭＳ Ｐゴシック" charset="0"/>
            </a:endParaRPr>
          </a:p>
          <a:p>
            <a:pPr>
              <a:buFontTx/>
              <a:buNone/>
            </a:pPr>
            <a:r>
              <a:rPr lang="en-US" sz="2500" dirty="0">
                <a:latin typeface="Arial" charset="0"/>
                <a:ea typeface="ＭＳ Ｐゴシック" charset="0"/>
                <a:cs typeface="ＭＳ Ｐゴシック" charset="0"/>
              </a:rPr>
              <a:t>ATM1:</a:t>
            </a:r>
          </a:p>
          <a:p>
            <a:pPr>
              <a:buFontTx/>
              <a:buNone/>
            </a:pPr>
            <a:r>
              <a:rPr lang="en-US" sz="2500" dirty="0">
                <a:latin typeface="Arial" charset="0"/>
                <a:ea typeface="ＭＳ Ｐゴシック" charset="0"/>
                <a:cs typeface="ＭＳ Ｐゴシック" charset="0"/>
              </a:rPr>
              <a:t>	</a:t>
            </a:r>
            <a:r>
              <a:rPr lang="en-US" sz="2500" dirty="0" smtClean="0">
                <a:latin typeface="Arial" charset="0"/>
                <a:ea typeface="ＭＳ Ｐゴシック" charset="0"/>
                <a:cs typeface="ＭＳ Ｐゴシック" charset="0"/>
              </a:rPr>
              <a:t>wait(S);</a:t>
            </a:r>
          </a:p>
          <a:p>
            <a:pPr>
              <a:buFontTx/>
              <a:buNone/>
            </a:pPr>
            <a:r>
              <a:rPr lang="en-US" sz="2500" dirty="0" smtClean="0">
                <a:latin typeface="Arial" charset="0"/>
                <a:ea typeface="ＭＳ Ｐゴシック" charset="0"/>
                <a:cs typeface="ＭＳ Ｐゴシック" charset="0"/>
              </a:rPr>
              <a:t>      // </a:t>
            </a:r>
            <a:r>
              <a:rPr lang="en-US" sz="2500" dirty="0" err="1" smtClean="0">
                <a:latin typeface="Arial" charset="0"/>
                <a:ea typeface="ＭＳ Ｐゴシック" charset="0"/>
                <a:cs typeface="ＭＳ Ｐゴシック" charset="0"/>
              </a:rPr>
              <a:t>AccessResource</a:t>
            </a:r>
            <a:r>
              <a:rPr lang="en-US" sz="2500" dirty="0" smtClean="0">
                <a:latin typeface="Arial" charset="0"/>
                <a:ea typeface="ＭＳ Ｐゴシック" charset="0"/>
                <a:cs typeface="ＭＳ Ｐゴシック" charset="0"/>
              </a:rPr>
              <a:t>()</a:t>
            </a:r>
            <a:endParaRPr lang="en-US" sz="2500" dirty="0">
              <a:latin typeface="Arial" charset="0"/>
              <a:ea typeface="ＭＳ Ｐゴシック" charset="0"/>
              <a:cs typeface="ＭＳ Ｐゴシック" charset="0"/>
            </a:endParaRPr>
          </a:p>
          <a:p>
            <a:pPr>
              <a:buFontTx/>
              <a:buNone/>
            </a:pPr>
            <a:r>
              <a:rPr lang="en-US" sz="2500" dirty="0">
                <a:latin typeface="Arial" charset="0"/>
                <a:ea typeface="ＭＳ Ｐゴシック" charset="0"/>
                <a:cs typeface="ＭＳ Ｐゴシック" charset="0"/>
              </a:rPr>
              <a:t>	obtain bank amount;</a:t>
            </a:r>
          </a:p>
          <a:p>
            <a:pPr>
              <a:buFontTx/>
              <a:buNone/>
            </a:pPr>
            <a:r>
              <a:rPr lang="en-US" sz="2500" dirty="0">
                <a:latin typeface="Arial" charset="0"/>
                <a:ea typeface="ＭＳ Ｐゴシック" charset="0"/>
                <a:cs typeface="ＭＳ Ｐゴシック" charset="0"/>
              </a:rPr>
              <a:t>	add in deposit;</a:t>
            </a:r>
          </a:p>
          <a:p>
            <a:pPr>
              <a:buFontTx/>
              <a:buNone/>
            </a:pPr>
            <a:r>
              <a:rPr lang="en-US" sz="2500" dirty="0">
                <a:latin typeface="Arial" charset="0"/>
                <a:ea typeface="ＭＳ Ｐゴシック" charset="0"/>
                <a:cs typeface="ＭＳ Ｐゴシック" charset="0"/>
              </a:rPr>
              <a:t>	update bank amount</a:t>
            </a:r>
            <a:r>
              <a:rPr lang="en-US" sz="2500" dirty="0" smtClean="0">
                <a:latin typeface="Arial" charset="0"/>
                <a:ea typeface="ＭＳ Ｐゴシック" charset="0"/>
                <a:cs typeface="ＭＳ Ｐゴシック" charset="0"/>
              </a:rPr>
              <a:t>;</a:t>
            </a:r>
          </a:p>
          <a:p>
            <a:pPr>
              <a:buFontTx/>
              <a:buNone/>
            </a:pPr>
            <a:r>
              <a:rPr lang="en-US" sz="2500" dirty="0">
                <a:latin typeface="Arial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2500" dirty="0" smtClean="0">
                <a:latin typeface="Arial" charset="0"/>
                <a:ea typeface="ＭＳ Ｐゴシック" charset="0"/>
                <a:cs typeface="ＭＳ Ｐゴシック" charset="0"/>
              </a:rPr>
              <a:t>    /</a:t>
            </a:r>
            <a:r>
              <a:rPr lang="en-US" sz="2500" dirty="0">
                <a:latin typeface="Arial" charset="0"/>
                <a:ea typeface="ＭＳ Ｐゴシック" charset="0"/>
                <a:cs typeface="ＭＳ Ｐゴシック" charset="0"/>
              </a:rPr>
              <a:t>/ </a:t>
            </a:r>
            <a:r>
              <a:rPr lang="en-US" sz="2500" dirty="0" err="1">
                <a:latin typeface="Arial" charset="0"/>
                <a:ea typeface="ＭＳ Ｐゴシック" charset="0"/>
                <a:cs typeface="ＭＳ Ｐゴシック" charset="0"/>
              </a:rPr>
              <a:t>AccessResource</a:t>
            </a:r>
            <a:r>
              <a:rPr lang="en-US" sz="2500" dirty="0">
                <a:latin typeface="Arial" charset="0"/>
                <a:ea typeface="ＭＳ Ｐゴシック" charset="0"/>
                <a:cs typeface="ＭＳ Ｐゴシック" charset="0"/>
              </a:rPr>
              <a:t>(</a:t>
            </a:r>
            <a:r>
              <a:rPr lang="en-US" sz="2500" dirty="0" smtClean="0">
                <a:latin typeface="Arial" charset="0"/>
                <a:ea typeface="ＭＳ Ｐゴシック" charset="0"/>
                <a:cs typeface="ＭＳ Ｐゴシック" charset="0"/>
              </a:rPr>
              <a:t>) end</a:t>
            </a:r>
            <a:endParaRPr lang="en-US" sz="2500" dirty="0">
              <a:latin typeface="Arial" charset="0"/>
              <a:ea typeface="ＭＳ Ｐゴシック" charset="0"/>
              <a:cs typeface="ＭＳ Ｐゴシック" charset="0"/>
            </a:endParaRPr>
          </a:p>
          <a:p>
            <a:pPr>
              <a:buFontTx/>
              <a:buNone/>
            </a:pPr>
            <a:r>
              <a:rPr lang="en-US" sz="2500" dirty="0">
                <a:latin typeface="Arial" charset="0"/>
                <a:ea typeface="ＭＳ Ｐゴシック" charset="0"/>
                <a:cs typeface="ＭＳ Ｐゴシック" charset="0"/>
              </a:rPr>
              <a:t>	</a:t>
            </a:r>
            <a:r>
              <a:rPr lang="en-US" sz="2500" dirty="0" smtClean="0">
                <a:latin typeface="Arial" charset="0"/>
                <a:ea typeface="ＭＳ Ｐゴシック" charset="0"/>
                <a:cs typeface="ＭＳ Ｐゴシック" charset="0"/>
              </a:rPr>
              <a:t>signal(</a:t>
            </a:r>
            <a:r>
              <a:rPr lang="en-US" sz="2500" dirty="0">
                <a:latin typeface="Arial" charset="0"/>
                <a:ea typeface="ＭＳ Ｐゴシック" charset="0"/>
                <a:cs typeface="ＭＳ Ｐゴシック" charset="0"/>
              </a:rPr>
              <a:t>S); // exit</a:t>
            </a:r>
          </a:p>
          <a:p>
            <a:pPr>
              <a:buFontTx/>
              <a:buNone/>
            </a:pPr>
            <a:r>
              <a:rPr lang="en-US" sz="2500" dirty="0">
                <a:latin typeface="Arial" charset="0"/>
                <a:ea typeface="ＭＳ Ｐゴシック" charset="0"/>
                <a:cs typeface="ＭＳ Ｐゴシック" charset="0"/>
              </a:rPr>
              <a:t>	</a:t>
            </a:r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5044281" y="2133600"/>
            <a:ext cx="5410068" cy="4389120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sz="2500" dirty="0">
                <a:latin typeface="Arial" charset="0"/>
                <a:ea typeface="ＭＳ Ｐゴシック" charset="0"/>
                <a:cs typeface="ＭＳ Ｐゴシック" charset="0"/>
              </a:rPr>
              <a:t>Semaphore S=1; // </a:t>
            </a:r>
            <a:r>
              <a:rPr lang="en-US" sz="2500" dirty="0" smtClean="0">
                <a:latin typeface="Arial" charset="0"/>
                <a:ea typeface="ＭＳ Ｐゴシック" charset="0"/>
                <a:cs typeface="ＭＳ Ｐゴシック" charset="0"/>
              </a:rPr>
              <a:t>shared</a:t>
            </a:r>
            <a:endParaRPr lang="en-US" sz="2500" dirty="0">
              <a:latin typeface="Arial" charset="0"/>
              <a:ea typeface="ＭＳ Ｐゴシック" charset="0"/>
              <a:cs typeface="ＭＳ Ｐゴシック" charset="0"/>
            </a:endParaRPr>
          </a:p>
          <a:p>
            <a:pPr>
              <a:buFontTx/>
              <a:buNone/>
            </a:pPr>
            <a:r>
              <a:rPr lang="en-US" sz="2500" dirty="0" smtClean="0">
                <a:latin typeface="Arial" charset="0"/>
                <a:ea typeface="ＭＳ Ｐゴシック" charset="0"/>
                <a:cs typeface="ＭＳ Ｐゴシック" charset="0"/>
              </a:rPr>
              <a:t>ATM2:</a:t>
            </a:r>
            <a:endParaRPr lang="en-US" sz="2500" dirty="0">
              <a:latin typeface="Arial" charset="0"/>
              <a:ea typeface="ＭＳ Ｐゴシック" charset="0"/>
              <a:cs typeface="ＭＳ Ｐゴシック" charset="0"/>
            </a:endParaRPr>
          </a:p>
          <a:p>
            <a:pPr>
              <a:buFontTx/>
              <a:buNone/>
            </a:pPr>
            <a:r>
              <a:rPr lang="en-US" sz="2500" dirty="0">
                <a:latin typeface="Arial" charset="0"/>
                <a:ea typeface="ＭＳ Ｐゴシック" charset="0"/>
                <a:cs typeface="ＭＳ Ｐゴシック" charset="0"/>
              </a:rPr>
              <a:t>	</a:t>
            </a:r>
            <a:r>
              <a:rPr lang="en-US" sz="2500" dirty="0" smtClean="0">
                <a:latin typeface="Arial" charset="0"/>
                <a:ea typeface="ＭＳ Ｐゴシック" charset="0"/>
                <a:cs typeface="ＭＳ Ｐゴシック" charset="0"/>
              </a:rPr>
              <a:t>wait(</a:t>
            </a:r>
            <a:r>
              <a:rPr lang="en-US" sz="2500" dirty="0">
                <a:latin typeface="Arial" charset="0"/>
                <a:ea typeface="ＭＳ Ｐゴシック" charset="0"/>
                <a:cs typeface="ＭＳ Ｐゴシック" charset="0"/>
              </a:rPr>
              <a:t>S</a:t>
            </a:r>
            <a:r>
              <a:rPr lang="en-US" sz="2500" dirty="0" smtClean="0">
                <a:latin typeface="Arial" charset="0"/>
                <a:ea typeface="ＭＳ Ｐゴシック" charset="0"/>
                <a:cs typeface="ＭＳ Ｐゴシック" charset="0"/>
              </a:rPr>
              <a:t>);</a:t>
            </a:r>
            <a:endParaRPr lang="en-US" sz="2500" dirty="0">
              <a:latin typeface="Arial" charset="0"/>
              <a:ea typeface="ＭＳ Ｐゴシック" charset="0"/>
              <a:cs typeface="ＭＳ Ｐゴシック" charset="0"/>
            </a:endParaRPr>
          </a:p>
          <a:p>
            <a:pPr>
              <a:buFontTx/>
              <a:buNone/>
            </a:pPr>
            <a:r>
              <a:rPr lang="en-US" sz="2500" dirty="0">
                <a:latin typeface="Arial" charset="0"/>
                <a:ea typeface="ＭＳ Ｐゴシック" charset="0"/>
                <a:cs typeface="ＭＳ Ｐゴシック" charset="0"/>
              </a:rPr>
              <a:t>      // </a:t>
            </a:r>
            <a:r>
              <a:rPr lang="en-US" sz="2500" dirty="0" err="1">
                <a:latin typeface="Arial" charset="0"/>
                <a:ea typeface="ＭＳ Ｐゴシック" charset="0"/>
                <a:cs typeface="ＭＳ Ｐゴシック" charset="0"/>
              </a:rPr>
              <a:t>AccessResource</a:t>
            </a:r>
            <a:r>
              <a:rPr lang="en-US" sz="2500" dirty="0">
                <a:latin typeface="Arial" charset="0"/>
                <a:ea typeface="ＭＳ Ｐゴシック" charset="0"/>
                <a:cs typeface="ＭＳ Ｐゴシック" charset="0"/>
              </a:rPr>
              <a:t>()</a:t>
            </a:r>
          </a:p>
          <a:p>
            <a:pPr>
              <a:buFontTx/>
              <a:buNone/>
            </a:pPr>
            <a:r>
              <a:rPr lang="en-US" sz="2500" dirty="0">
                <a:latin typeface="Arial" charset="0"/>
                <a:ea typeface="ＭＳ Ｐゴシック" charset="0"/>
                <a:cs typeface="ＭＳ Ｐゴシック" charset="0"/>
              </a:rPr>
              <a:t>	obtain bank amount;</a:t>
            </a:r>
          </a:p>
          <a:p>
            <a:pPr>
              <a:buFontTx/>
              <a:buNone/>
            </a:pPr>
            <a:r>
              <a:rPr lang="en-US" sz="2500" dirty="0">
                <a:latin typeface="Arial" charset="0"/>
                <a:ea typeface="ＭＳ Ｐゴシック" charset="0"/>
                <a:cs typeface="ＭＳ Ｐゴシック" charset="0"/>
              </a:rPr>
              <a:t>	add in deposit;</a:t>
            </a:r>
          </a:p>
          <a:p>
            <a:pPr>
              <a:buFontTx/>
              <a:buNone/>
            </a:pPr>
            <a:r>
              <a:rPr lang="en-US" sz="2500" dirty="0">
                <a:latin typeface="Arial" charset="0"/>
                <a:ea typeface="ＭＳ Ｐゴシック" charset="0"/>
                <a:cs typeface="ＭＳ Ｐゴシック" charset="0"/>
              </a:rPr>
              <a:t>	update bank amount;</a:t>
            </a:r>
          </a:p>
          <a:p>
            <a:pPr>
              <a:buFontTx/>
              <a:buNone/>
            </a:pPr>
            <a:r>
              <a:rPr lang="en-US" sz="2500" dirty="0">
                <a:latin typeface="Arial" charset="0"/>
                <a:ea typeface="ＭＳ Ｐゴシック" charset="0"/>
                <a:cs typeface="ＭＳ Ｐゴシック" charset="0"/>
              </a:rPr>
              <a:t>     // </a:t>
            </a:r>
            <a:r>
              <a:rPr lang="en-US" sz="2500" dirty="0" err="1">
                <a:latin typeface="Arial" charset="0"/>
                <a:ea typeface="ＭＳ Ｐゴシック" charset="0"/>
                <a:cs typeface="ＭＳ Ｐゴシック" charset="0"/>
              </a:rPr>
              <a:t>AccessResource</a:t>
            </a:r>
            <a:r>
              <a:rPr lang="en-US" sz="2500" dirty="0">
                <a:latin typeface="Arial" charset="0"/>
                <a:ea typeface="ＭＳ Ｐゴシック" charset="0"/>
                <a:cs typeface="ＭＳ Ｐゴシック" charset="0"/>
              </a:rPr>
              <a:t>() end</a:t>
            </a:r>
          </a:p>
          <a:p>
            <a:pPr>
              <a:buFontTx/>
              <a:buNone/>
            </a:pPr>
            <a:r>
              <a:rPr lang="en-US" sz="2500" dirty="0">
                <a:latin typeface="Arial" charset="0"/>
                <a:ea typeface="ＭＳ Ｐゴシック" charset="0"/>
                <a:cs typeface="ＭＳ Ｐゴシック" charset="0"/>
              </a:rPr>
              <a:t>	</a:t>
            </a:r>
            <a:r>
              <a:rPr lang="en-US" sz="2500" dirty="0" smtClean="0">
                <a:latin typeface="Arial" charset="0"/>
                <a:ea typeface="ＭＳ Ｐゴシック" charset="0"/>
                <a:cs typeface="ＭＳ Ｐゴシック" charset="0"/>
              </a:rPr>
              <a:t>signal(</a:t>
            </a:r>
            <a:r>
              <a:rPr lang="en-US" sz="2500" dirty="0">
                <a:latin typeface="Arial" charset="0"/>
                <a:ea typeface="ＭＳ Ｐゴシック" charset="0"/>
                <a:cs typeface="ＭＳ Ｐゴシック" charset="0"/>
              </a:rPr>
              <a:t>S); // exit</a:t>
            </a:r>
          </a:p>
          <a:p>
            <a:pPr>
              <a:buFontTx/>
              <a:buNone/>
            </a:pPr>
            <a:r>
              <a:rPr lang="en-US" sz="2500" dirty="0">
                <a:latin typeface="Arial" charset="0"/>
                <a:ea typeface="ＭＳ Ｐゴシック" charset="0"/>
                <a:cs typeface="ＭＳ Ｐゴシック" charset="0"/>
              </a:rPr>
              <a:t>	</a:t>
            </a:r>
          </a:p>
        </p:txBody>
      </p:sp>
      <p:cxnSp>
        <p:nvCxnSpPr>
          <p:cNvPr id="5" name="Straight Connector 4"/>
          <p:cNvCxnSpPr/>
          <p:nvPr/>
        </p:nvCxnSpPr>
        <p:spPr>
          <a:xfrm>
            <a:off x="5120481" y="2133600"/>
            <a:ext cx="0" cy="4800601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Slide Number Placeholder 1"/>
          <p:cNvSpPr txBox="1">
            <a:spLocks/>
          </p:cNvSpPr>
          <p:nvPr/>
        </p:nvSpPr>
        <p:spPr>
          <a:xfrm>
            <a:off x="10683081" y="6858000"/>
            <a:ext cx="2133600" cy="274637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marL="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2pPr>
            <a:lvl3pPr marL="11430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3pPr>
            <a:lvl4pPr marL="16002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4pPr>
            <a:lvl5pPr marL="20574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5pPr>
            <a:lvl6pPr marL="25146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6pPr>
            <a:lvl7pPr marL="29718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7pPr>
            <a:lvl8pPr marL="34290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8pPr>
            <a:lvl9pPr marL="38862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9pPr>
          </a:lstStyle>
          <a:p>
            <a:pPr algn="ctr" eaLnBrk="1" hangingPunct="1"/>
            <a:fld id="{A5C89BAC-A48D-2D4F-801D-3CF6579B6D6A}" type="slidenum">
              <a:rPr lang="en-US" sz="1400" smtClean="0"/>
              <a:pPr algn="ctr" eaLnBrk="1" hangingPunct="1"/>
              <a:t>10</a:t>
            </a:fld>
            <a:endParaRPr lang="en-US" sz="1400"/>
          </a:p>
        </p:txBody>
      </p:sp>
    </p:spTree>
    <p:extLst>
      <p:ext uri="{BB962C8B-B14F-4D97-AF65-F5344CB8AC3E}">
        <p14:creationId xmlns:p14="http://schemas.microsoft.com/office/powerpoint/2010/main" val="12292354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Next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Clr>
                <a:schemeClr val="hlink"/>
              </a:buClr>
              <a:buSzPct val="120000"/>
              <a:buFont typeface="Arial"/>
              <a:buChar char="•"/>
            </a:pPr>
            <a:r>
              <a:rPr lang="en-US" sz="3200" dirty="0" smtClean="0">
                <a:ea typeface="ＭＳ Ｐゴシック" charset="0"/>
              </a:rPr>
              <a:t>In a distributed system, cannot share variables like semaphores</a:t>
            </a:r>
          </a:p>
          <a:p>
            <a:pPr>
              <a:buClr>
                <a:schemeClr val="hlink"/>
              </a:buClr>
              <a:buSzPct val="120000"/>
              <a:buFont typeface="Arial"/>
              <a:buChar char="•"/>
            </a:pPr>
            <a:r>
              <a:rPr lang="en-US" sz="3200" dirty="0" smtClean="0">
                <a:ea typeface="ＭＳ Ｐゴシック" charset="0"/>
              </a:rPr>
              <a:t>So how do we support mutual exclusion in a distributed system?</a:t>
            </a:r>
            <a:endParaRPr lang="en-US" sz="2800" dirty="0"/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11155363" y="5575299"/>
            <a:ext cx="1828800" cy="1739901"/>
          </a:xfrm>
          <a:prstGeom prst="rect">
            <a:avLst/>
          </a:prstGeom>
          <a:solidFill>
            <a:srgbClr val="EFEFE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>
              <a:latin typeface="Arial" charset="0"/>
            </a:endParaRPr>
          </a:p>
        </p:txBody>
      </p:sp>
      <p:sp>
        <p:nvSpPr>
          <p:cNvPr id="5" name="Slide Number Placeholder 1"/>
          <p:cNvSpPr txBox="1">
            <a:spLocks/>
          </p:cNvSpPr>
          <p:nvPr/>
        </p:nvSpPr>
        <p:spPr>
          <a:xfrm>
            <a:off x="10683081" y="6858000"/>
            <a:ext cx="2133600" cy="274637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marL="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2pPr>
            <a:lvl3pPr marL="11430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3pPr>
            <a:lvl4pPr marL="16002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4pPr>
            <a:lvl5pPr marL="20574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5pPr>
            <a:lvl6pPr marL="25146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6pPr>
            <a:lvl7pPr marL="29718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7pPr>
            <a:lvl8pPr marL="34290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8pPr>
            <a:lvl9pPr marL="38862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9pPr>
          </a:lstStyle>
          <a:p>
            <a:pPr algn="ctr" eaLnBrk="1" hangingPunct="1"/>
            <a:fld id="{A5C89BAC-A48D-2D4F-801D-3CF6579B6D6A}" type="slidenum">
              <a:rPr lang="en-US" sz="1400" smtClean="0"/>
              <a:pPr algn="ctr" eaLnBrk="1" hangingPunct="1"/>
              <a:t>11</a:t>
            </a:fld>
            <a:endParaRPr lang="en-US" sz="1400"/>
          </a:p>
        </p:txBody>
      </p:sp>
    </p:spTree>
    <p:extLst>
      <p:ext uri="{BB962C8B-B14F-4D97-AF65-F5344CB8AC3E}">
        <p14:creationId xmlns:p14="http://schemas.microsoft.com/office/powerpoint/2010/main" val="32517217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System Model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>
                <a:ea typeface="ＭＳ Ｐゴシック" charset="0"/>
              </a:rPr>
              <a:t>Before solving any problem, specify its System Model:</a:t>
            </a:r>
            <a:endParaRPr lang="en-US" sz="2800" dirty="0">
              <a:ea typeface="ＭＳ Ｐゴシック" charset="0"/>
            </a:endParaRPr>
          </a:p>
          <a:p>
            <a:pPr lvl="1"/>
            <a:r>
              <a:rPr lang="en-US" sz="2400" dirty="0">
                <a:ea typeface="ＭＳ Ｐゴシック" charset="0"/>
              </a:rPr>
              <a:t>Each pair of processes is connected by reliable channels (such as TCP). </a:t>
            </a:r>
          </a:p>
          <a:p>
            <a:pPr lvl="1"/>
            <a:r>
              <a:rPr lang="en-US" sz="2400" dirty="0" smtClean="0">
                <a:ea typeface="ＭＳ Ｐゴシック" charset="0"/>
              </a:rPr>
              <a:t>Messages </a:t>
            </a:r>
            <a:r>
              <a:rPr lang="en-US" sz="2400" dirty="0">
                <a:ea typeface="ＭＳ Ｐゴシック" charset="0"/>
              </a:rPr>
              <a:t>are eventually delivered to </a:t>
            </a:r>
            <a:r>
              <a:rPr lang="en-US" sz="2400" dirty="0" smtClean="0">
                <a:ea typeface="ＭＳ Ｐゴシック" charset="0"/>
              </a:rPr>
              <a:t>recipient, and </a:t>
            </a:r>
            <a:r>
              <a:rPr lang="en-US" altLang="ja-JP" sz="2400" dirty="0">
                <a:ea typeface="ＭＳ Ｐゴシック" charset="0"/>
              </a:rPr>
              <a:t>in FIFO </a:t>
            </a:r>
            <a:r>
              <a:rPr lang="en-US" altLang="ja-JP" sz="2400" dirty="0" smtClean="0">
                <a:ea typeface="ＭＳ Ｐゴシック" charset="0"/>
              </a:rPr>
              <a:t>(First In First Out) order</a:t>
            </a:r>
            <a:r>
              <a:rPr lang="en-US" altLang="ja-JP" sz="2400" dirty="0">
                <a:ea typeface="ＭＳ Ｐゴシック" charset="0"/>
              </a:rPr>
              <a:t>.</a:t>
            </a:r>
          </a:p>
          <a:p>
            <a:pPr lvl="1"/>
            <a:r>
              <a:rPr lang="en-US" sz="2400" dirty="0">
                <a:ea typeface="ＭＳ Ｐゴシック" charset="0"/>
              </a:rPr>
              <a:t>Processes do not fail</a:t>
            </a:r>
            <a:r>
              <a:rPr lang="en-US" sz="2400" dirty="0" smtClean="0">
                <a:ea typeface="ＭＳ Ｐゴシック" charset="0"/>
              </a:rPr>
              <a:t>.</a:t>
            </a:r>
          </a:p>
          <a:p>
            <a:pPr lvl="2"/>
            <a:r>
              <a:rPr lang="en-US" sz="2400" dirty="0" smtClean="0">
                <a:ea typeface="ＭＳ Ｐゴシック" charset="0"/>
              </a:rPr>
              <a:t>Fault-tolerant variants exist in literature.</a:t>
            </a:r>
            <a:endParaRPr lang="en-US" sz="2400" dirty="0">
              <a:ea typeface="ＭＳ Ｐゴシック" charset="0"/>
            </a:endParaRPr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11155363" y="5575300"/>
            <a:ext cx="1828800" cy="1739901"/>
          </a:xfrm>
          <a:prstGeom prst="rect">
            <a:avLst/>
          </a:prstGeom>
          <a:solidFill>
            <a:srgbClr val="EFEFE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>
              <a:latin typeface="Arial" charset="0"/>
            </a:endParaRPr>
          </a:p>
        </p:txBody>
      </p:sp>
      <p:sp>
        <p:nvSpPr>
          <p:cNvPr id="5" name="Slide Number Placeholder 1"/>
          <p:cNvSpPr txBox="1">
            <a:spLocks/>
          </p:cNvSpPr>
          <p:nvPr/>
        </p:nvSpPr>
        <p:spPr>
          <a:xfrm>
            <a:off x="10683081" y="6858000"/>
            <a:ext cx="2133600" cy="274637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marL="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2pPr>
            <a:lvl3pPr marL="11430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3pPr>
            <a:lvl4pPr marL="16002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4pPr>
            <a:lvl5pPr marL="20574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5pPr>
            <a:lvl6pPr marL="25146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6pPr>
            <a:lvl7pPr marL="29718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7pPr>
            <a:lvl8pPr marL="34290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8pPr>
            <a:lvl9pPr marL="38862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9pPr>
          </a:lstStyle>
          <a:p>
            <a:pPr algn="ctr" eaLnBrk="1" hangingPunct="1"/>
            <a:fld id="{A5C89BAC-A48D-2D4F-801D-3CF6579B6D6A}" type="slidenum">
              <a:rPr lang="en-US" sz="1400" smtClean="0"/>
              <a:pPr algn="ctr" eaLnBrk="1" hangingPunct="1"/>
              <a:t>12</a:t>
            </a:fld>
            <a:endParaRPr lang="en-US" sz="1400"/>
          </a:p>
        </p:txBody>
      </p:sp>
    </p:spTree>
    <p:extLst>
      <p:ext uri="{BB962C8B-B14F-4D97-AF65-F5344CB8AC3E}">
        <p14:creationId xmlns:p14="http://schemas.microsoft.com/office/powerpoint/2010/main" val="13251891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Central Solution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lnSpc>
                <a:spcPct val="110000"/>
              </a:lnSpc>
              <a:buClr>
                <a:schemeClr val="hlink"/>
              </a:buClr>
              <a:buSzPct val="120000"/>
            </a:pPr>
            <a:r>
              <a:rPr lang="en-US" dirty="0" smtClean="0">
                <a:ea typeface="ＭＳ Ｐゴシック" charset="0"/>
              </a:rPr>
              <a:t>Elect a central master (or leader)</a:t>
            </a:r>
          </a:p>
          <a:p>
            <a:pPr lvl="1">
              <a:lnSpc>
                <a:spcPct val="110000"/>
              </a:lnSpc>
              <a:buClr>
                <a:schemeClr val="hlink"/>
              </a:buClr>
              <a:buSzPct val="120000"/>
            </a:pPr>
            <a:r>
              <a:rPr lang="en-US" dirty="0" smtClean="0">
                <a:ea typeface="ＭＳ Ｐゴシック" charset="0"/>
              </a:rPr>
              <a:t>Use one of our election algorithms!</a:t>
            </a:r>
          </a:p>
          <a:p>
            <a:pPr>
              <a:lnSpc>
                <a:spcPct val="110000"/>
              </a:lnSpc>
              <a:buClr>
                <a:schemeClr val="hlink"/>
              </a:buClr>
              <a:buSzPct val="120000"/>
            </a:pPr>
            <a:r>
              <a:rPr lang="en-US" dirty="0" smtClean="0">
                <a:ea typeface="ＭＳ Ｐゴシック" charset="0"/>
              </a:rPr>
              <a:t>Master keeps </a:t>
            </a:r>
          </a:p>
          <a:p>
            <a:pPr lvl="1">
              <a:lnSpc>
                <a:spcPct val="110000"/>
              </a:lnSpc>
              <a:buClr>
                <a:schemeClr val="hlink"/>
              </a:buClr>
              <a:buSzPct val="120000"/>
            </a:pPr>
            <a:r>
              <a:rPr lang="en-US" dirty="0" smtClean="0">
                <a:ea typeface="ＭＳ Ｐゴシック" charset="0"/>
              </a:rPr>
              <a:t>A </a:t>
            </a:r>
            <a:r>
              <a:rPr lang="en-US" b="1" dirty="0" smtClean="0">
                <a:ea typeface="ＭＳ Ｐゴシック" charset="0"/>
              </a:rPr>
              <a:t>queue </a:t>
            </a:r>
            <a:r>
              <a:rPr lang="en-US" dirty="0" smtClean="0">
                <a:ea typeface="ＭＳ Ｐゴシック" charset="0"/>
              </a:rPr>
              <a:t>of waiting requests from processes who wish to access the CS</a:t>
            </a:r>
          </a:p>
          <a:p>
            <a:pPr lvl="1">
              <a:lnSpc>
                <a:spcPct val="110000"/>
              </a:lnSpc>
              <a:buClr>
                <a:schemeClr val="hlink"/>
              </a:buClr>
              <a:buSzPct val="120000"/>
            </a:pPr>
            <a:r>
              <a:rPr lang="en-US" dirty="0" smtClean="0">
                <a:ea typeface="ＭＳ Ｐゴシック" charset="0"/>
              </a:rPr>
              <a:t>A special </a:t>
            </a:r>
            <a:r>
              <a:rPr lang="en-US" b="1" dirty="0" smtClean="0">
                <a:ea typeface="ＭＳ Ｐゴシック" charset="0"/>
              </a:rPr>
              <a:t>token </a:t>
            </a:r>
            <a:r>
              <a:rPr lang="en-US" dirty="0" smtClean="0">
                <a:ea typeface="ＭＳ Ｐゴシック" charset="0"/>
              </a:rPr>
              <a:t>which allows its holder to access CS</a:t>
            </a:r>
          </a:p>
          <a:p>
            <a:pPr>
              <a:lnSpc>
                <a:spcPct val="110000"/>
              </a:lnSpc>
              <a:buClr>
                <a:schemeClr val="hlink"/>
              </a:buClr>
              <a:buSzPct val="120000"/>
            </a:pPr>
            <a:r>
              <a:rPr lang="en-US" dirty="0" smtClean="0">
                <a:ea typeface="ＭＳ Ｐゴシック" charset="0"/>
              </a:rPr>
              <a:t>Actions of any process in group:</a:t>
            </a:r>
          </a:p>
          <a:p>
            <a:pPr lvl="1">
              <a:lnSpc>
                <a:spcPct val="110000"/>
              </a:lnSpc>
              <a:buClr>
                <a:schemeClr val="hlink"/>
              </a:buClr>
              <a:buSzPct val="120000"/>
            </a:pPr>
            <a:r>
              <a:rPr lang="en-US" dirty="0">
                <a:solidFill>
                  <a:srgbClr val="008000"/>
                </a:solidFill>
                <a:ea typeface="ＭＳ Ｐゴシック" charset="0"/>
              </a:rPr>
              <a:t>e</a:t>
            </a:r>
            <a:r>
              <a:rPr lang="en-US" dirty="0" smtClean="0">
                <a:solidFill>
                  <a:srgbClr val="008000"/>
                </a:solidFill>
                <a:ea typeface="ＭＳ Ｐゴシック" charset="0"/>
              </a:rPr>
              <a:t>nter()</a:t>
            </a:r>
          </a:p>
          <a:p>
            <a:pPr lvl="2">
              <a:lnSpc>
                <a:spcPct val="110000"/>
              </a:lnSpc>
              <a:buClr>
                <a:schemeClr val="hlink"/>
              </a:buClr>
              <a:buSzPct val="120000"/>
            </a:pPr>
            <a:r>
              <a:rPr lang="en-US" dirty="0" smtClean="0">
                <a:ea typeface="ＭＳ Ｐゴシック" charset="0"/>
              </a:rPr>
              <a:t>Send a request to master</a:t>
            </a:r>
          </a:p>
          <a:p>
            <a:pPr lvl="2">
              <a:lnSpc>
                <a:spcPct val="110000"/>
              </a:lnSpc>
              <a:buClr>
                <a:schemeClr val="hlink"/>
              </a:buClr>
              <a:buSzPct val="120000"/>
            </a:pPr>
            <a:r>
              <a:rPr lang="en-US" dirty="0" smtClean="0">
                <a:ea typeface="ＭＳ Ｐゴシック" charset="0"/>
              </a:rPr>
              <a:t>Wait for token from master</a:t>
            </a:r>
          </a:p>
          <a:p>
            <a:pPr lvl="1">
              <a:lnSpc>
                <a:spcPct val="110000"/>
              </a:lnSpc>
              <a:buClr>
                <a:schemeClr val="hlink"/>
              </a:buClr>
              <a:buSzPct val="120000"/>
            </a:pPr>
            <a:r>
              <a:rPr lang="en-US" dirty="0">
                <a:solidFill>
                  <a:srgbClr val="008000"/>
                </a:solidFill>
                <a:ea typeface="ＭＳ Ｐゴシック" charset="0"/>
              </a:rPr>
              <a:t>e</a:t>
            </a:r>
            <a:r>
              <a:rPr lang="en-US" dirty="0" smtClean="0">
                <a:solidFill>
                  <a:srgbClr val="008000"/>
                </a:solidFill>
                <a:ea typeface="ＭＳ Ｐゴシック" charset="0"/>
              </a:rPr>
              <a:t>xit()</a:t>
            </a:r>
          </a:p>
          <a:p>
            <a:pPr lvl="2">
              <a:lnSpc>
                <a:spcPct val="110000"/>
              </a:lnSpc>
              <a:buClr>
                <a:schemeClr val="hlink"/>
              </a:buClr>
              <a:buSzPct val="120000"/>
            </a:pPr>
            <a:r>
              <a:rPr lang="en-US" dirty="0" smtClean="0">
                <a:ea typeface="ＭＳ Ｐゴシック" charset="0"/>
              </a:rPr>
              <a:t>Send back token to master</a:t>
            </a:r>
          </a:p>
          <a:p>
            <a:pPr>
              <a:lnSpc>
                <a:spcPct val="110000"/>
              </a:lnSpc>
              <a:buClr>
                <a:schemeClr val="hlink"/>
              </a:buClr>
              <a:buSzPct val="120000"/>
            </a:pPr>
            <a:endParaRPr lang="en-US" dirty="0">
              <a:ea typeface="ＭＳ Ｐゴシック" charset="0"/>
            </a:endParaRPr>
          </a:p>
          <a:p>
            <a:pPr>
              <a:lnSpc>
                <a:spcPct val="110000"/>
              </a:lnSpc>
            </a:pPr>
            <a:endParaRPr lang="en-US" dirty="0"/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11155363" y="5562601"/>
            <a:ext cx="1828800" cy="1739901"/>
          </a:xfrm>
          <a:prstGeom prst="rect">
            <a:avLst/>
          </a:prstGeom>
          <a:solidFill>
            <a:srgbClr val="EFEFE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>
              <a:latin typeface="Arial" charset="0"/>
            </a:endParaRPr>
          </a:p>
        </p:txBody>
      </p:sp>
      <p:sp>
        <p:nvSpPr>
          <p:cNvPr id="5" name="Slide Number Placeholder 1"/>
          <p:cNvSpPr txBox="1">
            <a:spLocks/>
          </p:cNvSpPr>
          <p:nvPr/>
        </p:nvSpPr>
        <p:spPr>
          <a:xfrm>
            <a:off x="10683081" y="6858000"/>
            <a:ext cx="2133600" cy="274637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marL="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2pPr>
            <a:lvl3pPr marL="11430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3pPr>
            <a:lvl4pPr marL="16002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4pPr>
            <a:lvl5pPr marL="20574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5pPr>
            <a:lvl6pPr marL="25146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6pPr>
            <a:lvl7pPr marL="29718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7pPr>
            <a:lvl8pPr marL="34290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8pPr>
            <a:lvl9pPr marL="38862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9pPr>
          </a:lstStyle>
          <a:p>
            <a:pPr algn="ctr" eaLnBrk="1" hangingPunct="1"/>
            <a:fld id="{A5C89BAC-A48D-2D4F-801D-3CF6579B6D6A}" type="slidenum">
              <a:rPr lang="en-US" sz="1400" smtClean="0"/>
              <a:pPr algn="ctr" eaLnBrk="1" hangingPunct="1"/>
              <a:t>13</a:t>
            </a:fld>
            <a:endParaRPr lang="en-US" sz="1400"/>
          </a:p>
        </p:txBody>
      </p:sp>
    </p:spTree>
    <p:extLst>
      <p:ext uri="{BB962C8B-B14F-4D97-AF65-F5344CB8AC3E}">
        <p14:creationId xmlns:p14="http://schemas.microsoft.com/office/powerpoint/2010/main" val="39605451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Central Solution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lnSpc>
                <a:spcPct val="110000"/>
              </a:lnSpc>
              <a:buClr>
                <a:schemeClr val="hlink"/>
              </a:buClr>
              <a:buSzPct val="120000"/>
            </a:pPr>
            <a:r>
              <a:rPr lang="en-US" dirty="0" smtClean="0">
                <a:ea typeface="ＭＳ Ｐゴシック" charset="0"/>
              </a:rPr>
              <a:t>Master Actions: </a:t>
            </a:r>
          </a:p>
          <a:p>
            <a:pPr lvl="1">
              <a:lnSpc>
                <a:spcPct val="110000"/>
              </a:lnSpc>
              <a:buClr>
                <a:schemeClr val="hlink"/>
              </a:buClr>
              <a:buSzPct val="120000"/>
            </a:pPr>
            <a:r>
              <a:rPr lang="en-US" dirty="0" smtClean="0">
                <a:ea typeface="ＭＳ Ｐゴシック" charset="0"/>
              </a:rPr>
              <a:t>On receiving a request from process P</a:t>
            </a:r>
            <a:r>
              <a:rPr lang="en-US" i="1" dirty="0" smtClean="0">
                <a:ea typeface="ＭＳ Ｐゴシック" charset="0"/>
              </a:rPr>
              <a:t>i</a:t>
            </a:r>
          </a:p>
          <a:p>
            <a:pPr marL="1298927" lvl="2" indent="0">
              <a:lnSpc>
                <a:spcPct val="110000"/>
              </a:lnSpc>
              <a:buClr>
                <a:schemeClr val="hlink"/>
              </a:buClr>
              <a:buSzPct val="120000"/>
              <a:buNone/>
            </a:pPr>
            <a:r>
              <a:rPr lang="en-US" b="1" dirty="0" smtClean="0">
                <a:ea typeface="ＭＳ Ｐゴシック" charset="0"/>
              </a:rPr>
              <a:t>if</a:t>
            </a:r>
            <a:r>
              <a:rPr lang="en-US" dirty="0" smtClean="0">
                <a:ea typeface="ＭＳ Ｐゴシック" charset="0"/>
              </a:rPr>
              <a:t> (master has token) </a:t>
            </a:r>
          </a:p>
          <a:p>
            <a:pPr marL="1948390" lvl="3" indent="0">
              <a:lnSpc>
                <a:spcPct val="110000"/>
              </a:lnSpc>
              <a:buClr>
                <a:schemeClr val="hlink"/>
              </a:buClr>
              <a:buSzPct val="120000"/>
              <a:buNone/>
            </a:pPr>
            <a:r>
              <a:rPr lang="en-US" dirty="0">
                <a:ea typeface="ＭＳ Ｐゴシック" charset="0"/>
              </a:rPr>
              <a:t>S</a:t>
            </a:r>
            <a:r>
              <a:rPr lang="en-US" dirty="0" smtClean="0">
                <a:ea typeface="ＭＳ Ｐゴシック" charset="0"/>
              </a:rPr>
              <a:t>end token to P</a:t>
            </a:r>
            <a:r>
              <a:rPr lang="en-US" i="1" dirty="0" smtClean="0">
                <a:ea typeface="ＭＳ Ｐゴシック" charset="0"/>
              </a:rPr>
              <a:t>i</a:t>
            </a:r>
          </a:p>
          <a:p>
            <a:pPr marL="1298927" lvl="2" indent="0">
              <a:lnSpc>
                <a:spcPct val="110000"/>
              </a:lnSpc>
              <a:buClr>
                <a:schemeClr val="hlink"/>
              </a:buClr>
              <a:buSzPct val="120000"/>
              <a:buNone/>
            </a:pPr>
            <a:r>
              <a:rPr lang="en-US" b="1" dirty="0">
                <a:ea typeface="ＭＳ Ｐゴシック" charset="0"/>
              </a:rPr>
              <a:t>e</a:t>
            </a:r>
            <a:r>
              <a:rPr lang="en-US" b="1" dirty="0" smtClean="0">
                <a:ea typeface="ＭＳ Ｐゴシック" charset="0"/>
              </a:rPr>
              <a:t>lse</a:t>
            </a:r>
          </a:p>
          <a:p>
            <a:pPr marL="1948390" lvl="3" indent="0">
              <a:lnSpc>
                <a:spcPct val="110000"/>
              </a:lnSpc>
              <a:buClr>
                <a:schemeClr val="hlink"/>
              </a:buClr>
              <a:buSzPct val="120000"/>
              <a:buNone/>
            </a:pPr>
            <a:r>
              <a:rPr lang="en-US" dirty="0" smtClean="0">
                <a:ea typeface="ＭＳ Ｐゴシック" charset="0"/>
              </a:rPr>
              <a:t>Add P</a:t>
            </a:r>
            <a:r>
              <a:rPr lang="en-US" i="1" dirty="0" smtClean="0">
                <a:ea typeface="ＭＳ Ｐゴシック" charset="0"/>
              </a:rPr>
              <a:t>i </a:t>
            </a:r>
            <a:r>
              <a:rPr lang="en-US" dirty="0" smtClean="0">
                <a:ea typeface="ＭＳ Ｐゴシック" charset="0"/>
              </a:rPr>
              <a:t>to queue</a:t>
            </a:r>
          </a:p>
          <a:p>
            <a:pPr lvl="1">
              <a:lnSpc>
                <a:spcPct val="110000"/>
              </a:lnSpc>
              <a:buClr>
                <a:schemeClr val="hlink"/>
              </a:buClr>
              <a:buSzPct val="120000"/>
            </a:pPr>
            <a:r>
              <a:rPr lang="en-US" dirty="0" smtClean="0">
                <a:ea typeface="ＭＳ Ｐゴシック" charset="0"/>
              </a:rPr>
              <a:t>On receiving a token from process P</a:t>
            </a:r>
            <a:r>
              <a:rPr lang="en-US" i="1" dirty="0" smtClean="0">
                <a:ea typeface="ＭＳ Ｐゴシック" charset="0"/>
              </a:rPr>
              <a:t>i</a:t>
            </a:r>
          </a:p>
          <a:p>
            <a:pPr marL="1298927" lvl="2" indent="0">
              <a:lnSpc>
                <a:spcPct val="110000"/>
              </a:lnSpc>
              <a:buClr>
                <a:schemeClr val="hlink"/>
              </a:buClr>
              <a:buSzPct val="120000"/>
              <a:buNone/>
            </a:pPr>
            <a:r>
              <a:rPr lang="en-US" b="1" dirty="0" smtClean="0">
                <a:ea typeface="ＭＳ Ｐゴシック" charset="0"/>
              </a:rPr>
              <a:t>if</a:t>
            </a:r>
            <a:r>
              <a:rPr lang="en-US" dirty="0" smtClean="0">
                <a:ea typeface="ＭＳ Ｐゴシック" charset="0"/>
              </a:rPr>
              <a:t> (queue is not empty)</a:t>
            </a:r>
          </a:p>
          <a:p>
            <a:pPr marL="1948390" lvl="3" indent="0">
              <a:lnSpc>
                <a:spcPct val="110000"/>
              </a:lnSpc>
              <a:buClr>
                <a:schemeClr val="hlink"/>
              </a:buClr>
              <a:buSzPct val="120000"/>
              <a:buNone/>
            </a:pPr>
            <a:r>
              <a:rPr lang="en-US" dirty="0" err="1" smtClean="0">
                <a:ea typeface="ＭＳ Ｐゴシック" charset="0"/>
              </a:rPr>
              <a:t>Dequeue</a:t>
            </a:r>
            <a:r>
              <a:rPr lang="en-US" dirty="0" smtClean="0">
                <a:ea typeface="ＭＳ Ｐゴシック" charset="0"/>
              </a:rPr>
              <a:t> head of queue (say </a:t>
            </a:r>
            <a:r>
              <a:rPr lang="en-US" dirty="0" err="1" smtClean="0">
                <a:ea typeface="ＭＳ Ｐゴシック" charset="0"/>
              </a:rPr>
              <a:t>P</a:t>
            </a:r>
            <a:r>
              <a:rPr lang="en-US" i="1" dirty="0" err="1" smtClean="0">
                <a:ea typeface="ＭＳ Ｐゴシック" charset="0"/>
              </a:rPr>
              <a:t>j</a:t>
            </a:r>
            <a:r>
              <a:rPr lang="en-US" dirty="0" smtClean="0">
                <a:ea typeface="ＭＳ Ｐゴシック" charset="0"/>
              </a:rPr>
              <a:t>), send that process the token</a:t>
            </a:r>
          </a:p>
          <a:p>
            <a:pPr marL="1298927" lvl="2" indent="0">
              <a:lnSpc>
                <a:spcPct val="110000"/>
              </a:lnSpc>
              <a:buClr>
                <a:schemeClr val="hlink"/>
              </a:buClr>
              <a:buSzPct val="120000"/>
              <a:buNone/>
            </a:pPr>
            <a:r>
              <a:rPr lang="en-US" b="1" dirty="0" smtClean="0">
                <a:ea typeface="ＭＳ Ｐゴシック" charset="0"/>
              </a:rPr>
              <a:t>else</a:t>
            </a:r>
          </a:p>
          <a:p>
            <a:pPr marL="1948390" lvl="3" indent="0">
              <a:lnSpc>
                <a:spcPct val="110000"/>
              </a:lnSpc>
              <a:buClr>
                <a:schemeClr val="hlink"/>
              </a:buClr>
              <a:buSzPct val="120000"/>
              <a:buNone/>
            </a:pPr>
            <a:r>
              <a:rPr lang="en-US" dirty="0" smtClean="0">
                <a:ea typeface="ＭＳ Ｐゴシック" charset="0"/>
              </a:rPr>
              <a:t>Retain token</a:t>
            </a:r>
          </a:p>
          <a:p>
            <a:pPr>
              <a:lnSpc>
                <a:spcPct val="110000"/>
              </a:lnSpc>
              <a:buClr>
                <a:schemeClr val="hlink"/>
              </a:buClr>
              <a:buSzPct val="120000"/>
            </a:pPr>
            <a:endParaRPr lang="en-US" dirty="0">
              <a:ea typeface="ＭＳ Ｐゴシック" charset="0"/>
            </a:endParaRPr>
          </a:p>
          <a:p>
            <a:pPr>
              <a:lnSpc>
                <a:spcPct val="110000"/>
              </a:lnSpc>
            </a:pPr>
            <a:endParaRPr lang="en-US" dirty="0"/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11155363" y="5575299"/>
            <a:ext cx="1828800" cy="1739901"/>
          </a:xfrm>
          <a:prstGeom prst="rect">
            <a:avLst/>
          </a:prstGeom>
          <a:solidFill>
            <a:srgbClr val="EFEFE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>
              <a:latin typeface="Arial" charset="0"/>
            </a:endParaRPr>
          </a:p>
        </p:txBody>
      </p:sp>
      <p:sp>
        <p:nvSpPr>
          <p:cNvPr id="5" name="Slide Number Placeholder 1"/>
          <p:cNvSpPr txBox="1">
            <a:spLocks/>
          </p:cNvSpPr>
          <p:nvPr/>
        </p:nvSpPr>
        <p:spPr>
          <a:xfrm>
            <a:off x="10683081" y="6858000"/>
            <a:ext cx="2133600" cy="274637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marL="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2pPr>
            <a:lvl3pPr marL="11430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3pPr>
            <a:lvl4pPr marL="16002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4pPr>
            <a:lvl5pPr marL="20574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5pPr>
            <a:lvl6pPr marL="25146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6pPr>
            <a:lvl7pPr marL="29718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7pPr>
            <a:lvl8pPr marL="34290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8pPr>
            <a:lvl9pPr marL="38862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9pPr>
          </a:lstStyle>
          <a:p>
            <a:pPr algn="ctr" eaLnBrk="1" hangingPunct="1"/>
            <a:fld id="{A5C89BAC-A48D-2D4F-801D-3CF6579B6D6A}" type="slidenum">
              <a:rPr lang="en-US" sz="1400" smtClean="0"/>
              <a:pPr algn="ctr" eaLnBrk="1" hangingPunct="1"/>
              <a:t>14</a:t>
            </a:fld>
            <a:endParaRPr lang="en-US" sz="1400"/>
          </a:p>
        </p:txBody>
      </p:sp>
    </p:spTree>
    <p:extLst>
      <p:ext uri="{BB962C8B-B14F-4D97-AF65-F5344CB8AC3E}">
        <p14:creationId xmlns:p14="http://schemas.microsoft.com/office/powerpoint/2010/main" val="8010872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Analysis of Central Algorithm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Clr>
                <a:schemeClr val="hlink"/>
              </a:buClr>
              <a:buSzPct val="120000"/>
            </a:pPr>
            <a:r>
              <a:rPr lang="en-US" sz="2400" dirty="0" smtClean="0">
                <a:ea typeface="ＭＳ Ｐゴシック" charset="0"/>
              </a:rPr>
              <a:t>Safety – at most one process in CS</a:t>
            </a:r>
          </a:p>
          <a:p>
            <a:pPr lvl="1">
              <a:buClr>
                <a:schemeClr val="hlink"/>
              </a:buClr>
              <a:buSzPct val="120000"/>
            </a:pPr>
            <a:r>
              <a:rPr lang="en-US" sz="2400" dirty="0" smtClean="0">
                <a:ea typeface="ＭＳ Ｐゴシック" charset="0"/>
              </a:rPr>
              <a:t>Exactly one token</a:t>
            </a:r>
            <a:endParaRPr lang="en-US" sz="2400" dirty="0">
              <a:ea typeface="ＭＳ Ｐゴシック" charset="0"/>
            </a:endParaRPr>
          </a:p>
          <a:p>
            <a:pPr>
              <a:buClr>
                <a:schemeClr val="hlink"/>
              </a:buClr>
              <a:buSzPct val="120000"/>
            </a:pPr>
            <a:r>
              <a:rPr lang="en-US" sz="2400" dirty="0" err="1" smtClean="0">
                <a:ea typeface="ＭＳ Ｐゴシック" charset="0"/>
              </a:rPr>
              <a:t>Liveness</a:t>
            </a:r>
            <a:r>
              <a:rPr lang="en-US" sz="2400" dirty="0" smtClean="0">
                <a:ea typeface="ＭＳ Ｐゴシック" charset="0"/>
              </a:rPr>
              <a:t> – every request for CS granted eventually</a:t>
            </a:r>
          </a:p>
          <a:p>
            <a:pPr lvl="1">
              <a:buClr>
                <a:schemeClr val="hlink"/>
              </a:buClr>
              <a:buSzPct val="120000"/>
            </a:pPr>
            <a:r>
              <a:rPr lang="en-US" sz="2400" dirty="0" smtClean="0">
                <a:ea typeface="ＭＳ Ｐゴシック" charset="0"/>
              </a:rPr>
              <a:t>With </a:t>
            </a:r>
            <a:r>
              <a:rPr lang="en-US" sz="2400" i="1" dirty="0" smtClean="0">
                <a:ea typeface="ＭＳ Ｐゴシック" charset="0"/>
              </a:rPr>
              <a:t>N </a:t>
            </a:r>
            <a:r>
              <a:rPr lang="en-US" sz="2400" dirty="0" smtClean="0">
                <a:ea typeface="ＭＳ Ｐゴシック" charset="0"/>
              </a:rPr>
              <a:t>processes in system, queue has at most </a:t>
            </a:r>
            <a:r>
              <a:rPr lang="en-US" sz="2400" i="1" dirty="0" smtClean="0">
                <a:ea typeface="ＭＳ Ｐゴシック" charset="0"/>
              </a:rPr>
              <a:t>N </a:t>
            </a:r>
            <a:r>
              <a:rPr lang="en-US" sz="2400" dirty="0" smtClean="0">
                <a:ea typeface="ＭＳ Ｐゴシック" charset="0"/>
              </a:rPr>
              <a:t>processes</a:t>
            </a:r>
          </a:p>
          <a:p>
            <a:pPr lvl="1">
              <a:buClr>
                <a:schemeClr val="hlink"/>
              </a:buClr>
              <a:buSzPct val="120000"/>
            </a:pPr>
            <a:r>
              <a:rPr lang="en-US" sz="2400" dirty="0" smtClean="0">
                <a:ea typeface="ＭＳ Ｐゴシック" charset="0"/>
              </a:rPr>
              <a:t>If each process exits CS eventually and no failures, </a:t>
            </a:r>
            <a:r>
              <a:rPr lang="en-US" sz="2400" dirty="0" err="1" smtClean="0">
                <a:ea typeface="ＭＳ Ｐゴシック" charset="0"/>
              </a:rPr>
              <a:t>liveness</a:t>
            </a:r>
            <a:r>
              <a:rPr lang="en-US" sz="2400" dirty="0" smtClean="0">
                <a:ea typeface="ＭＳ Ｐゴシック" charset="0"/>
              </a:rPr>
              <a:t> guaranteed</a:t>
            </a:r>
            <a:endParaRPr lang="en-US" sz="2400" dirty="0">
              <a:ea typeface="ＭＳ Ｐゴシック" charset="0"/>
            </a:endParaRPr>
          </a:p>
          <a:p>
            <a:pPr>
              <a:buClr>
                <a:srgbClr val="037C03"/>
              </a:buClr>
              <a:buSzPct val="120000"/>
            </a:pPr>
            <a:r>
              <a:rPr lang="en-US" sz="2400" dirty="0" smtClean="0">
                <a:ea typeface="ＭＳ Ｐゴシック" charset="0"/>
              </a:rPr>
              <a:t>FIFO Ordering is guaranteed, in order of requests received at master</a:t>
            </a:r>
          </a:p>
          <a:p>
            <a:pPr>
              <a:buClr>
                <a:srgbClr val="037C03"/>
              </a:buClr>
              <a:buSzPct val="120000"/>
            </a:pPr>
            <a:endParaRPr lang="en-US" sz="2400" dirty="0">
              <a:ea typeface="ＭＳ Ｐゴシック" charset="0"/>
            </a:endParaRPr>
          </a:p>
          <a:p>
            <a:pPr marL="0" indent="0">
              <a:buClr>
                <a:srgbClr val="037C03"/>
              </a:buClr>
              <a:buSzPct val="120000"/>
              <a:buNone/>
            </a:pPr>
            <a:endParaRPr lang="en-US" sz="3600" dirty="0">
              <a:ea typeface="ＭＳ Ｐゴシック" charset="0"/>
            </a:endParaRPr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11155363" y="5575299"/>
            <a:ext cx="1828800" cy="1739901"/>
          </a:xfrm>
          <a:prstGeom prst="rect">
            <a:avLst/>
          </a:prstGeom>
          <a:solidFill>
            <a:srgbClr val="EFEFE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>
              <a:latin typeface="Arial" charset="0"/>
            </a:endParaRPr>
          </a:p>
        </p:txBody>
      </p:sp>
      <p:sp>
        <p:nvSpPr>
          <p:cNvPr id="5" name="Slide Number Placeholder 1"/>
          <p:cNvSpPr txBox="1">
            <a:spLocks/>
          </p:cNvSpPr>
          <p:nvPr/>
        </p:nvSpPr>
        <p:spPr>
          <a:xfrm>
            <a:off x="10683081" y="6858000"/>
            <a:ext cx="2133600" cy="274637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marL="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2pPr>
            <a:lvl3pPr marL="11430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3pPr>
            <a:lvl4pPr marL="16002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4pPr>
            <a:lvl5pPr marL="20574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5pPr>
            <a:lvl6pPr marL="25146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6pPr>
            <a:lvl7pPr marL="29718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7pPr>
            <a:lvl8pPr marL="34290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8pPr>
            <a:lvl9pPr marL="38862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9pPr>
          </a:lstStyle>
          <a:p>
            <a:pPr algn="ctr" eaLnBrk="1" hangingPunct="1"/>
            <a:fld id="{A5C89BAC-A48D-2D4F-801D-3CF6579B6D6A}" type="slidenum">
              <a:rPr lang="en-US" sz="1400" smtClean="0"/>
              <a:pPr algn="ctr" eaLnBrk="1" hangingPunct="1"/>
              <a:t>15</a:t>
            </a:fld>
            <a:endParaRPr lang="en-US" sz="1400"/>
          </a:p>
        </p:txBody>
      </p:sp>
    </p:spTree>
    <p:extLst>
      <p:ext uri="{BB962C8B-B14F-4D97-AF65-F5344CB8AC3E}">
        <p14:creationId xmlns:p14="http://schemas.microsoft.com/office/powerpoint/2010/main" val="31032902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Analyzing Performance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en-US" sz="3200" dirty="0" smtClean="0">
                <a:ea typeface="ＭＳ Ｐゴシック" charset="0"/>
              </a:rPr>
              <a:t>Efficient mutual exclusion algorithms use fewer messages, and make processes wait for shorter durations to access resources. Three metrics:</a:t>
            </a:r>
          </a:p>
          <a:p>
            <a:pPr>
              <a:lnSpc>
                <a:spcPct val="120000"/>
              </a:lnSpc>
            </a:pPr>
            <a:r>
              <a:rPr lang="en-US" sz="3200" b="1" i="1" dirty="0" smtClean="0">
                <a:solidFill>
                  <a:srgbClr val="037C03"/>
                </a:solidFill>
                <a:ea typeface="ＭＳ Ｐゴシック" charset="0"/>
              </a:rPr>
              <a:t>Bandwidth</a:t>
            </a:r>
            <a:r>
              <a:rPr lang="en-US" sz="3200" dirty="0">
                <a:ea typeface="ＭＳ Ｐゴシック" charset="0"/>
              </a:rPr>
              <a:t>: the total number of messages sent in each </a:t>
            </a:r>
            <a:r>
              <a:rPr lang="en-US" sz="3200" i="1" dirty="0" smtClean="0">
                <a:ea typeface="ＭＳ Ｐゴシック" charset="0"/>
              </a:rPr>
              <a:t>enter</a:t>
            </a:r>
            <a:r>
              <a:rPr lang="en-US" sz="3200" dirty="0" smtClean="0">
                <a:ea typeface="ＭＳ Ｐゴシック" charset="0"/>
              </a:rPr>
              <a:t> </a:t>
            </a:r>
            <a:r>
              <a:rPr lang="en-US" sz="3200" dirty="0">
                <a:ea typeface="ＭＳ Ｐゴシック" charset="0"/>
              </a:rPr>
              <a:t>and </a:t>
            </a:r>
            <a:r>
              <a:rPr lang="en-US" sz="3200" i="1" dirty="0">
                <a:ea typeface="ＭＳ Ｐゴシック" charset="0"/>
              </a:rPr>
              <a:t>exit </a:t>
            </a:r>
            <a:r>
              <a:rPr lang="en-US" sz="3200" dirty="0">
                <a:ea typeface="ＭＳ Ｐゴシック" charset="0"/>
              </a:rPr>
              <a:t>operation.</a:t>
            </a:r>
          </a:p>
          <a:p>
            <a:pPr>
              <a:lnSpc>
                <a:spcPct val="120000"/>
              </a:lnSpc>
            </a:pPr>
            <a:r>
              <a:rPr lang="en-US" sz="3200" b="1" i="1" dirty="0">
                <a:solidFill>
                  <a:srgbClr val="037C03"/>
                </a:solidFill>
                <a:ea typeface="ＭＳ Ｐゴシック" charset="0"/>
              </a:rPr>
              <a:t>Client delay</a:t>
            </a:r>
            <a:r>
              <a:rPr lang="en-US" sz="3200" dirty="0">
                <a:ea typeface="ＭＳ Ｐゴシック" charset="0"/>
              </a:rPr>
              <a:t>: the delay incurred by a process at each </a:t>
            </a:r>
            <a:r>
              <a:rPr lang="en-US" sz="3200" dirty="0" smtClean="0">
                <a:ea typeface="ＭＳ Ｐゴシック" charset="0"/>
              </a:rPr>
              <a:t>enter </a:t>
            </a:r>
            <a:r>
              <a:rPr lang="en-US" sz="3200" dirty="0">
                <a:ea typeface="ＭＳ Ｐゴシック" charset="0"/>
              </a:rPr>
              <a:t>and exit operation (when </a:t>
            </a:r>
            <a:r>
              <a:rPr lang="en-US" sz="3200" i="1" dirty="0">
                <a:ea typeface="ＭＳ Ｐゴシック" charset="0"/>
              </a:rPr>
              <a:t>no </a:t>
            </a:r>
            <a:r>
              <a:rPr lang="en-US" sz="3200" dirty="0">
                <a:ea typeface="ＭＳ Ｐゴシック" charset="0"/>
              </a:rPr>
              <a:t>other process is in, or waiting)</a:t>
            </a:r>
          </a:p>
          <a:p>
            <a:pPr>
              <a:lnSpc>
                <a:spcPct val="120000"/>
              </a:lnSpc>
              <a:buFontTx/>
              <a:buNone/>
            </a:pPr>
            <a:r>
              <a:rPr lang="en-US" sz="3200" dirty="0">
                <a:ea typeface="ＭＳ Ｐゴシック" charset="0"/>
              </a:rPr>
              <a:t>		(We will prefer mostly the </a:t>
            </a:r>
            <a:r>
              <a:rPr lang="en-US" sz="3200" dirty="0" smtClean="0">
                <a:ea typeface="ＭＳ Ｐゴシック" charset="0"/>
              </a:rPr>
              <a:t>enter </a:t>
            </a:r>
            <a:r>
              <a:rPr lang="en-US" sz="3200" dirty="0">
                <a:ea typeface="ＭＳ Ｐゴシック" charset="0"/>
              </a:rPr>
              <a:t>operation.)</a:t>
            </a:r>
          </a:p>
          <a:p>
            <a:pPr>
              <a:lnSpc>
                <a:spcPct val="120000"/>
              </a:lnSpc>
            </a:pPr>
            <a:r>
              <a:rPr lang="en-US" sz="3200" b="1" i="1" dirty="0">
                <a:solidFill>
                  <a:srgbClr val="037C03"/>
                </a:solidFill>
                <a:ea typeface="ＭＳ Ｐゴシック" charset="0"/>
              </a:rPr>
              <a:t>Synchronization delay</a:t>
            </a:r>
            <a:r>
              <a:rPr lang="en-US" sz="3200" dirty="0">
                <a:ea typeface="ＭＳ Ｐゴシック" charset="0"/>
              </a:rPr>
              <a:t>: the time interval between one process exiting the critical section and the next process entering it (when there is </a:t>
            </a:r>
            <a:r>
              <a:rPr lang="en-US" sz="3200" i="1" dirty="0">
                <a:ea typeface="ＭＳ Ｐゴシック" charset="0"/>
              </a:rPr>
              <a:t>only one </a:t>
            </a:r>
            <a:r>
              <a:rPr lang="en-US" sz="3200" dirty="0">
                <a:ea typeface="ＭＳ Ｐゴシック" charset="0"/>
              </a:rPr>
              <a:t>process waiting)</a:t>
            </a:r>
          </a:p>
          <a:p>
            <a:pPr>
              <a:lnSpc>
                <a:spcPct val="120000"/>
              </a:lnSpc>
            </a:pPr>
            <a:endParaRPr lang="en-US" sz="3200" dirty="0">
              <a:ea typeface="ＭＳ Ｐゴシック" charset="0"/>
            </a:endParaRPr>
          </a:p>
          <a:p>
            <a:pPr>
              <a:lnSpc>
                <a:spcPct val="120000"/>
              </a:lnSpc>
            </a:pPr>
            <a:endParaRPr lang="en-US" sz="3200" dirty="0">
              <a:ea typeface="ＭＳ Ｐゴシック" charset="0"/>
            </a:endParaRPr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11155363" y="5575299"/>
            <a:ext cx="1828800" cy="1739901"/>
          </a:xfrm>
          <a:prstGeom prst="rect">
            <a:avLst/>
          </a:prstGeom>
          <a:solidFill>
            <a:srgbClr val="EFEFE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>
              <a:latin typeface="Arial" charset="0"/>
            </a:endParaRPr>
          </a:p>
        </p:txBody>
      </p:sp>
      <p:sp>
        <p:nvSpPr>
          <p:cNvPr id="5" name="Slide Number Placeholder 1"/>
          <p:cNvSpPr txBox="1">
            <a:spLocks/>
          </p:cNvSpPr>
          <p:nvPr/>
        </p:nvSpPr>
        <p:spPr>
          <a:xfrm>
            <a:off x="10683081" y="6858000"/>
            <a:ext cx="2133600" cy="274637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marL="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2pPr>
            <a:lvl3pPr marL="11430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3pPr>
            <a:lvl4pPr marL="16002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4pPr>
            <a:lvl5pPr marL="20574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5pPr>
            <a:lvl6pPr marL="25146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6pPr>
            <a:lvl7pPr marL="29718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7pPr>
            <a:lvl8pPr marL="34290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8pPr>
            <a:lvl9pPr marL="38862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9pPr>
          </a:lstStyle>
          <a:p>
            <a:pPr algn="ctr" eaLnBrk="1" hangingPunct="1"/>
            <a:fld id="{A5C89BAC-A48D-2D4F-801D-3CF6579B6D6A}" type="slidenum">
              <a:rPr lang="en-US" sz="1400" smtClean="0"/>
              <a:pPr algn="ctr" eaLnBrk="1" hangingPunct="1"/>
              <a:t>16</a:t>
            </a:fld>
            <a:endParaRPr lang="en-US" sz="1400"/>
          </a:p>
        </p:txBody>
      </p:sp>
    </p:spTree>
    <p:extLst>
      <p:ext uri="{BB962C8B-B14F-4D97-AF65-F5344CB8AC3E}">
        <p14:creationId xmlns:p14="http://schemas.microsoft.com/office/powerpoint/2010/main" val="18445459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Analysis of Central Algorithm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lnSpc>
                <a:spcPct val="120000"/>
              </a:lnSpc>
            </a:pPr>
            <a:r>
              <a:rPr lang="en-US" sz="2000" b="1" i="1" dirty="0" smtClean="0">
                <a:solidFill>
                  <a:srgbClr val="037C03"/>
                </a:solidFill>
                <a:ea typeface="ＭＳ Ｐゴシック" charset="0"/>
              </a:rPr>
              <a:t>Bandwidth</a:t>
            </a:r>
            <a:r>
              <a:rPr lang="en-US" sz="2000" dirty="0">
                <a:ea typeface="ＭＳ Ｐゴシック" charset="0"/>
              </a:rPr>
              <a:t>: the total number of messages sent in each </a:t>
            </a:r>
            <a:r>
              <a:rPr lang="en-US" sz="2000" i="1" dirty="0" smtClean="0">
                <a:ea typeface="ＭＳ Ｐゴシック" charset="0"/>
              </a:rPr>
              <a:t>enter </a:t>
            </a:r>
            <a:r>
              <a:rPr lang="en-US" sz="2000" dirty="0" smtClean="0">
                <a:ea typeface="ＭＳ Ｐゴシック" charset="0"/>
              </a:rPr>
              <a:t>and </a:t>
            </a:r>
            <a:r>
              <a:rPr lang="en-US" sz="2000" i="1" dirty="0">
                <a:ea typeface="ＭＳ Ｐゴシック" charset="0"/>
              </a:rPr>
              <a:t>exit </a:t>
            </a:r>
            <a:r>
              <a:rPr lang="en-US" sz="2000" dirty="0">
                <a:ea typeface="ＭＳ Ｐゴシック" charset="0"/>
              </a:rPr>
              <a:t>operation</a:t>
            </a:r>
            <a:r>
              <a:rPr lang="en-US" sz="2000" dirty="0" smtClean="0">
                <a:ea typeface="ＭＳ Ｐゴシック" charset="0"/>
              </a:rPr>
              <a:t>.</a:t>
            </a:r>
          </a:p>
          <a:p>
            <a:pPr lvl="1">
              <a:buClr>
                <a:srgbClr val="037C03"/>
              </a:buClr>
              <a:buSzPct val="120000"/>
            </a:pPr>
            <a:r>
              <a:rPr lang="en-US" sz="2000" dirty="0">
                <a:ea typeface="ＭＳ Ｐゴシック" charset="0"/>
              </a:rPr>
              <a:t>2 messages for enter </a:t>
            </a:r>
          </a:p>
          <a:p>
            <a:pPr lvl="1">
              <a:buClr>
                <a:srgbClr val="037C03"/>
              </a:buClr>
              <a:buSzPct val="120000"/>
            </a:pPr>
            <a:r>
              <a:rPr lang="en-US" sz="2000" dirty="0">
                <a:ea typeface="ＭＳ Ｐゴシック" charset="0"/>
              </a:rPr>
              <a:t>1 message for </a:t>
            </a:r>
            <a:r>
              <a:rPr lang="en-US" sz="2000" dirty="0" smtClean="0">
                <a:ea typeface="ＭＳ Ｐゴシック" charset="0"/>
              </a:rPr>
              <a:t>exit</a:t>
            </a:r>
            <a:endParaRPr lang="en-US" sz="2000" dirty="0">
              <a:ea typeface="ＭＳ Ｐゴシック" charset="0"/>
            </a:endParaRPr>
          </a:p>
          <a:p>
            <a:pPr>
              <a:lnSpc>
                <a:spcPct val="120000"/>
              </a:lnSpc>
            </a:pPr>
            <a:r>
              <a:rPr lang="en-US" sz="2000" b="1" i="1" dirty="0">
                <a:solidFill>
                  <a:srgbClr val="037C03"/>
                </a:solidFill>
                <a:ea typeface="ＭＳ Ｐゴシック" charset="0"/>
              </a:rPr>
              <a:t>Client delay</a:t>
            </a:r>
            <a:r>
              <a:rPr lang="en-US" sz="2000" dirty="0">
                <a:ea typeface="ＭＳ Ｐゴシック" charset="0"/>
              </a:rPr>
              <a:t>: the delay incurred by a process at each enter and exit operation (when </a:t>
            </a:r>
            <a:r>
              <a:rPr lang="en-US" sz="2000" i="1" dirty="0">
                <a:ea typeface="ＭＳ Ｐゴシック" charset="0"/>
              </a:rPr>
              <a:t>no </a:t>
            </a:r>
            <a:r>
              <a:rPr lang="en-US" sz="2000" dirty="0">
                <a:ea typeface="ＭＳ Ｐゴシック" charset="0"/>
              </a:rPr>
              <a:t>other process is in, or waiting</a:t>
            </a:r>
            <a:r>
              <a:rPr lang="en-US" sz="2000" dirty="0" smtClean="0">
                <a:ea typeface="ＭＳ Ｐゴシック" charset="0"/>
              </a:rPr>
              <a:t>)</a:t>
            </a:r>
          </a:p>
          <a:p>
            <a:pPr lvl="1">
              <a:lnSpc>
                <a:spcPct val="120000"/>
              </a:lnSpc>
            </a:pPr>
            <a:r>
              <a:rPr lang="en-US" sz="2000" dirty="0">
                <a:ea typeface="ＭＳ Ｐゴシック" charset="0"/>
              </a:rPr>
              <a:t>2 message latencies </a:t>
            </a:r>
            <a:r>
              <a:rPr lang="en-US" sz="2000" dirty="0" smtClean="0">
                <a:ea typeface="ＭＳ Ｐゴシック" charset="0"/>
              </a:rPr>
              <a:t>(request + </a:t>
            </a:r>
            <a:r>
              <a:rPr lang="en-US" sz="2000" dirty="0">
                <a:ea typeface="ＭＳ Ｐゴシック" charset="0"/>
              </a:rPr>
              <a:t>grant) </a:t>
            </a:r>
          </a:p>
          <a:p>
            <a:pPr>
              <a:lnSpc>
                <a:spcPct val="120000"/>
              </a:lnSpc>
            </a:pPr>
            <a:r>
              <a:rPr lang="en-US" sz="2000" b="1" i="1" dirty="0" smtClean="0">
                <a:solidFill>
                  <a:srgbClr val="037C03"/>
                </a:solidFill>
                <a:ea typeface="ＭＳ Ｐゴシック" charset="0"/>
              </a:rPr>
              <a:t>Synchronization </a:t>
            </a:r>
            <a:r>
              <a:rPr lang="en-US" sz="2000" b="1" i="1" dirty="0">
                <a:solidFill>
                  <a:srgbClr val="037C03"/>
                </a:solidFill>
                <a:ea typeface="ＭＳ Ｐゴシック" charset="0"/>
              </a:rPr>
              <a:t>delay</a:t>
            </a:r>
            <a:r>
              <a:rPr lang="en-US" sz="2000" dirty="0">
                <a:ea typeface="ＭＳ Ｐゴシック" charset="0"/>
              </a:rPr>
              <a:t>: the time interval between one process exiting the critical section and the next process entering it (when there is </a:t>
            </a:r>
            <a:r>
              <a:rPr lang="en-US" sz="2000" i="1" dirty="0">
                <a:ea typeface="ＭＳ Ｐゴシック" charset="0"/>
              </a:rPr>
              <a:t>only one </a:t>
            </a:r>
            <a:r>
              <a:rPr lang="en-US" sz="2000" dirty="0">
                <a:ea typeface="ＭＳ Ｐゴシック" charset="0"/>
              </a:rPr>
              <a:t>process waiting</a:t>
            </a:r>
            <a:r>
              <a:rPr lang="en-US" sz="2000" dirty="0" smtClean="0">
                <a:ea typeface="ＭＳ Ｐゴシック" charset="0"/>
              </a:rPr>
              <a:t>)</a:t>
            </a:r>
          </a:p>
          <a:p>
            <a:pPr lvl="1">
              <a:lnSpc>
                <a:spcPct val="120000"/>
              </a:lnSpc>
            </a:pPr>
            <a:r>
              <a:rPr lang="en-US" sz="2000" dirty="0">
                <a:ea typeface="ＭＳ Ｐゴシック" charset="0"/>
              </a:rPr>
              <a:t>2 message latencies </a:t>
            </a:r>
            <a:r>
              <a:rPr lang="en-US" sz="2000" dirty="0" smtClean="0">
                <a:ea typeface="ＭＳ Ｐゴシック" charset="0"/>
              </a:rPr>
              <a:t>(release + grant) </a:t>
            </a:r>
            <a:endParaRPr lang="en-US" sz="2000" dirty="0">
              <a:ea typeface="ＭＳ Ｐゴシック" charset="0"/>
            </a:endParaRPr>
          </a:p>
          <a:p>
            <a:pPr marL="81183" indent="0">
              <a:lnSpc>
                <a:spcPct val="120000"/>
              </a:lnSpc>
              <a:buNone/>
            </a:pPr>
            <a:endParaRPr lang="en-US" sz="3200" dirty="0">
              <a:ea typeface="ＭＳ Ｐゴシック" charset="0"/>
            </a:endParaRPr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11155363" y="5575299"/>
            <a:ext cx="1828800" cy="1739901"/>
          </a:xfrm>
          <a:prstGeom prst="rect">
            <a:avLst/>
          </a:prstGeom>
          <a:solidFill>
            <a:srgbClr val="EFEFE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>
              <a:latin typeface="Arial" charset="0"/>
            </a:endParaRPr>
          </a:p>
        </p:txBody>
      </p:sp>
      <p:sp>
        <p:nvSpPr>
          <p:cNvPr id="5" name="Slide Number Placeholder 1"/>
          <p:cNvSpPr txBox="1">
            <a:spLocks/>
          </p:cNvSpPr>
          <p:nvPr/>
        </p:nvSpPr>
        <p:spPr>
          <a:xfrm>
            <a:off x="10683081" y="6858000"/>
            <a:ext cx="2133600" cy="274637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marL="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2pPr>
            <a:lvl3pPr marL="11430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3pPr>
            <a:lvl4pPr marL="16002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4pPr>
            <a:lvl5pPr marL="20574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5pPr>
            <a:lvl6pPr marL="25146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6pPr>
            <a:lvl7pPr marL="29718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7pPr>
            <a:lvl8pPr marL="34290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8pPr>
            <a:lvl9pPr marL="38862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9pPr>
          </a:lstStyle>
          <a:p>
            <a:pPr algn="ctr" eaLnBrk="1" hangingPunct="1"/>
            <a:fld id="{A5C89BAC-A48D-2D4F-801D-3CF6579B6D6A}" type="slidenum">
              <a:rPr lang="en-US" sz="1400" smtClean="0"/>
              <a:pPr algn="ctr" eaLnBrk="1" hangingPunct="1"/>
              <a:t>17</a:t>
            </a:fld>
            <a:endParaRPr lang="en-US" sz="1400"/>
          </a:p>
        </p:txBody>
      </p:sp>
    </p:spTree>
    <p:extLst>
      <p:ext uri="{BB962C8B-B14F-4D97-AF65-F5344CB8AC3E}">
        <p14:creationId xmlns:p14="http://schemas.microsoft.com/office/powerpoint/2010/main" val="40600491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But…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>
                <a:ea typeface="ＭＳ Ｐゴシック" charset="0"/>
              </a:rPr>
              <a:t>The </a:t>
            </a:r>
            <a:r>
              <a:rPr lang="en-US" sz="2800" dirty="0" smtClean="0">
                <a:ea typeface="ＭＳ Ｐゴシック" charset="0"/>
              </a:rPr>
              <a:t>master is the performance </a:t>
            </a:r>
            <a:r>
              <a:rPr lang="en-US" sz="2800" dirty="0">
                <a:ea typeface="ＭＳ Ｐゴシック" charset="0"/>
              </a:rPr>
              <a:t>bottleneck and </a:t>
            </a:r>
            <a:r>
              <a:rPr lang="en-US" sz="2800" dirty="0" err="1">
                <a:ea typeface="ＭＳ Ｐゴシック" charset="0"/>
              </a:rPr>
              <a:t>SPoF</a:t>
            </a:r>
            <a:r>
              <a:rPr lang="en-US" sz="2800" dirty="0">
                <a:ea typeface="ＭＳ Ｐゴシック" charset="0"/>
              </a:rPr>
              <a:t> (single point of failure)</a:t>
            </a:r>
            <a:endParaRPr lang="en-US" sz="4000" dirty="0">
              <a:ea typeface="ＭＳ Ｐゴシック" charset="0"/>
            </a:endParaRPr>
          </a:p>
          <a:p>
            <a:endParaRPr lang="en-US" dirty="0"/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11155363" y="5575299"/>
            <a:ext cx="1828800" cy="1739901"/>
          </a:xfrm>
          <a:prstGeom prst="rect">
            <a:avLst/>
          </a:prstGeom>
          <a:solidFill>
            <a:srgbClr val="EFEFE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>
              <a:latin typeface="Arial" charset="0"/>
            </a:endParaRPr>
          </a:p>
        </p:txBody>
      </p:sp>
      <p:sp>
        <p:nvSpPr>
          <p:cNvPr id="5" name="Slide Number Placeholder 1"/>
          <p:cNvSpPr txBox="1">
            <a:spLocks/>
          </p:cNvSpPr>
          <p:nvPr/>
        </p:nvSpPr>
        <p:spPr>
          <a:xfrm>
            <a:off x="10683081" y="6858000"/>
            <a:ext cx="2133600" cy="274637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marL="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2pPr>
            <a:lvl3pPr marL="11430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3pPr>
            <a:lvl4pPr marL="16002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4pPr>
            <a:lvl5pPr marL="20574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5pPr>
            <a:lvl6pPr marL="25146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6pPr>
            <a:lvl7pPr marL="29718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7pPr>
            <a:lvl8pPr marL="34290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8pPr>
            <a:lvl9pPr marL="38862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9pPr>
          </a:lstStyle>
          <a:p>
            <a:pPr algn="ctr" eaLnBrk="1" hangingPunct="1"/>
            <a:fld id="{A5C89BAC-A48D-2D4F-801D-3CF6579B6D6A}" type="slidenum">
              <a:rPr lang="en-US" sz="1400" smtClean="0"/>
              <a:pPr algn="ctr" eaLnBrk="1" hangingPunct="1"/>
              <a:t>18</a:t>
            </a:fld>
            <a:endParaRPr lang="en-US" sz="1400"/>
          </a:p>
        </p:txBody>
      </p:sp>
    </p:spTree>
    <p:extLst>
      <p:ext uri="{BB962C8B-B14F-4D97-AF65-F5344CB8AC3E}">
        <p14:creationId xmlns:p14="http://schemas.microsoft.com/office/powerpoint/2010/main" val="18159879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Ring-based Mutual Exclusion</a:t>
            </a:r>
            <a:endParaRPr lang="en-US" dirty="0"/>
          </a:p>
        </p:txBody>
      </p:sp>
      <p:grpSp>
        <p:nvGrpSpPr>
          <p:cNvPr id="30" name="Group 29"/>
          <p:cNvGrpSpPr/>
          <p:nvPr/>
        </p:nvGrpSpPr>
        <p:grpSpPr>
          <a:xfrm>
            <a:off x="2" y="2205066"/>
            <a:ext cx="9347081" cy="4881535"/>
            <a:chOff x="0" y="2205065"/>
            <a:chExt cx="9347081" cy="4881535"/>
          </a:xfrm>
        </p:grpSpPr>
        <p:grpSp>
          <p:nvGrpSpPr>
            <p:cNvPr id="4" name="Group 2"/>
            <p:cNvGrpSpPr>
              <a:grpSpLocks/>
            </p:cNvGrpSpPr>
            <p:nvPr/>
          </p:nvGrpSpPr>
          <p:grpSpPr bwMode="auto">
            <a:xfrm>
              <a:off x="0" y="2205065"/>
              <a:ext cx="9347081" cy="4881535"/>
              <a:chOff x="0" y="1828800"/>
              <a:chExt cx="9346362" cy="4881237"/>
            </a:xfrm>
          </p:grpSpPr>
          <p:sp>
            <p:nvSpPr>
              <p:cNvPr id="5" name="TextBox 1"/>
              <p:cNvSpPr txBox="1">
                <a:spLocks noChangeArrowheads="1"/>
              </p:cNvSpPr>
              <p:nvPr/>
            </p:nvSpPr>
            <p:spPr bwMode="auto">
              <a:xfrm>
                <a:off x="6400800" y="1976736"/>
                <a:ext cx="2945562" cy="83094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pPr eaLnBrk="1" hangingPunct="1"/>
                <a:r>
                  <a:rPr lang="en-US" dirty="0" smtClean="0"/>
                  <a:t>Currently holds token,</a:t>
                </a:r>
              </a:p>
              <a:p>
                <a:pPr eaLnBrk="1" hangingPunct="1"/>
                <a:r>
                  <a:rPr lang="en-US" dirty="0"/>
                  <a:t> </a:t>
                </a:r>
                <a:r>
                  <a:rPr lang="en-US" dirty="0" smtClean="0"/>
                  <a:t>  can access CS</a:t>
                </a:r>
                <a:endParaRPr lang="en-US" dirty="0"/>
              </a:p>
            </p:txBody>
          </p:sp>
          <p:sp>
            <p:nvSpPr>
              <p:cNvPr id="6" name="TextBox 24"/>
              <p:cNvSpPr txBox="1">
                <a:spLocks noChangeArrowheads="1"/>
              </p:cNvSpPr>
              <p:nvPr/>
            </p:nvSpPr>
            <p:spPr bwMode="auto">
              <a:xfrm>
                <a:off x="7010400" y="2895600"/>
                <a:ext cx="184652" cy="46163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pPr eaLnBrk="1" hangingPunct="1"/>
                <a:endParaRPr lang="en-US" dirty="0">
                  <a:solidFill>
                    <a:srgbClr val="FF6600"/>
                  </a:solidFill>
                </a:endParaRPr>
              </a:p>
            </p:txBody>
          </p:sp>
          <p:sp>
            <p:nvSpPr>
              <p:cNvPr id="7" name="TextBox 25"/>
              <p:cNvSpPr txBox="1">
                <a:spLocks noChangeArrowheads="1"/>
              </p:cNvSpPr>
              <p:nvPr/>
            </p:nvSpPr>
            <p:spPr bwMode="auto">
              <a:xfrm>
                <a:off x="0" y="6248400"/>
                <a:ext cx="1034879" cy="46163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pPr eaLnBrk="1" hangingPunct="1"/>
                <a:r>
                  <a:rPr lang="en-US" dirty="0" smtClean="0">
                    <a:solidFill>
                      <a:srgbClr val="0000FF"/>
                    </a:solidFill>
                  </a:rPr>
                  <a:t>Token: </a:t>
                </a:r>
                <a:endParaRPr lang="en-US" dirty="0">
                  <a:solidFill>
                    <a:srgbClr val="0000FF"/>
                  </a:solidFill>
                </a:endParaRPr>
              </a:p>
            </p:txBody>
          </p:sp>
          <p:grpSp>
            <p:nvGrpSpPr>
              <p:cNvPr id="8" name="Group 26"/>
              <p:cNvGrpSpPr>
                <a:grpSpLocks/>
              </p:cNvGrpSpPr>
              <p:nvPr/>
            </p:nvGrpSpPr>
            <p:grpSpPr bwMode="auto">
              <a:xfrm>
                <a:off x="1981200" y="1828800"/>
                <a:ext cx="5176754" cy="4521200"/>
                <a:chOff x="1981200" y="1828800"/>
                <a:chExt cx="5176754" cy="4521200"/>
              </a:xfrm>
            </p:grpSpPr>
            <p:sp>
              <p:nvSpPr>
                <p:cNvPr id="9" name="Oval 3"/>
                <p:cNvSpPr>
                  <a:spLocks noChangeArrowheads="1"/>
                </p:cNvSpPr>
                <p:nvPr/>
              </p:nvSpPr>
              <p:spPr bwMode="auto">
                <a:xfrm>
                  <a:off x="2897188" y="2528888"/>
                  <a:ext cx="3427412" cy="3427412"/>
                </a:xfrm>
                <a:prstGeom prst="ellips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" name="Text Box 4"/>
                <p:cNvSpPr txBox="1">
                  <a:spLocks noChangeArrowheads="1"/>
                </p:cNvSpPr>
                <p:nvPr/>
              </p:nvSpPr>
              <p:spPr bwMode="auto">
                <a:xfrm>
                  <a:off x="2590800" y="5424488"/>
                  <a:ext cx="749216" cy="46163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>
                  <a:spAutoFit/>
                </a:bodyPr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9pPr>
                </a:lstStyle>
                <a:p>
                  <a:r>
                    <a:rPr lang="en-US">
                      <a:solidFill>
                        <a:schemeClr val="accent2"/>
                      </a:solidFill>
                      <a:latin typeface="Helvetica" charset="0"/>
                    </a:rPr>
                    <a:t>N80</a:t>
                  </a:r>
                </a:p>
              </p:txBody>
            </p:sp>
            <p:sp>
              <p:nvSpPr>
                <p:cNvPr id="11" name="Text Box 8"/>
                <p:cNvSpPr txBox="1">
                  <a:spLocks noChangeArrowheads="1"/>
                </p:cNvSpPr>
                <p:nvPr/>
              </p:nvSpPr>
              <p:spPr bwMode="auto">
                <a:xfrm>
                  <a:off x="6408738" y="4038600"/>
                  <a:ext cx="749216" cy="46163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>
                  <a:spAutoFit/>
                </a:bodyPr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9pPr>
                </a:lstStyle>
                <a:p>
                  <a:r>
                    <a:rPr lang="en-US">
                      <a:solidFill>
                        <a:schemeClr val="accent2"/>
                      </a:solidFill>
                      <a:latin typeface="Helvetica" charset="0"/>
                    </a:rPr>
                    <a:t>N32</a:t>
                  </a:r>
                </a:p>
              </p:txBody>
            </p:sp>
            <p:sp>
              <p:nvSpPr>
                <p:cNvPr id="12" name="Text Box 9"/>
                <p:cNvSpPr txBox="1">
                  <a:spLocks noChangeArrowheads="1"/>
                </p:cNvSpPr>
                <p:nvPr/>
              </p:nvSpPr>
              <p:spPr bwMode="auto">
                <a:xfrm>
                  <a:off x="5816600" y="5400675"/>
                  <a:ext cx="578059" cy="46163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>
                  <a:spAutoFit/>
                </a:bodyPr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9pPr>
                </a:lstStyle>
                <a:p>
                  <a:r>
                    <a:rPr lang="en-US">
                      <a:solidFill>
                        <a:schemeClr val="accent2"/>
                      </a:solidFill>
                      <a:latin typeface="Helvetica" charset="0"/>
                    </a:rPr>
                    <a:t>N5</a:t>
                  </a:r>
                </a:p>
              </p:txBody>
            </p:sp>
            <p:sp>
              <p:nvSpPr>
                <p:cNvPr id="13" name="Line 10"/>
                <p:cNvSpPr>
                  <a:spLocks noChangeShapeType="1"/>
                </p:cNvSpPr>
                <p:nvPr/>
              </p:nvSpPr>
              <p:spPr bwMode="auto">
                <a:xfrm>
                  <a:off x="5791200" y="2895600"/>
                  <a:ext cx="0" cy="22860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4" name="Line 11"/>
                <p:cNvSpPr>
                  <a:spLocks noChangeShapeType="1"/>
                </p:cNvSpPr>
                <p:nvPr/>
              </p:nvSpPr>
              <p:spPr bwMode="auto">
                <a:xfrm flipH="1">
                  <a:off x="6172200" y="4191000"/>
                  <a:ext cx="228600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5" name="Line 12"/>
                <p:cNvSpPr>
                  <a:spLocks noChangeShapeType="1"/>
                </p:cNvSpPr>
                <p:nvPr/>
              </p:nvSpPr>
              <p:spPr bwMode="auto">
                <a:xfrm>
                  <a:off x="5943600" y="5181600"/>
                  <a:ext cx="0" cy="22860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6" name="Line 13"/>
                <p:cNvSpPr>
                  <a:spLocks noChangeShapeType="1"/>
                </p:cNvSpPr>
                <p:nvPr/>
              </p:nvSpPr>
              <p:spPr bwMode="auto">
                <a:xfrm>
                  <a:off x="3276600" y="5181600"/>
                  <a:ext cx="0" cy="22860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7" name="Line 14"/>
                <p:cNvSpPr>
                  <a:spLocks noChangeShapeType="1"/>
                </p:cNvSpPr>
                <p:nvPr/>
              </p:nvSpPr>
              <p:spPr bwMode="auto">
                <a:xfrm>
                  <a:off x="3505200" y="2895600"/>
                  <a:ext cx="0" cy="22860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8" name="Line 15"/>
                <p:cNvSpPr>
                  <a:spLocks noChangeShapeType="1"/>
                </p:cNvSpPr>
                <p:nvPr/>
              </p:nvSpPr>
              <p:spPr bwMode="auto">
                <a:xfrm flipH="1">
                  <a:off x="2819400" y="4114800"/>
                  <a:ext cx="228600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9" name="Freeform 16"/>
                <p:cNvSpPr>
                  <a:spLocks/>
                </p:cNvSpPr>
                <p:nvPr/>
              </p:nvSpPr>
              <p:spPr bwMode="auto">
                <a:xfrm>
                  <a:off x="2209800" y="4114800"/>
                  <a:ext cx="304800" cy="1219200"/>
                </a:xfrm>
                <a:custGeom>
                  <a:avLst/>
                  <a:gdLst>
                    <a:gd name="T0" fmla="*/ 2147483647 w 312"/>
                    <a:gd name="T1" fmla="*/ 2147483647 h 1200"/>
                    <a:gd name="T2" fmla="*/ 2147483647 w 312"/>
                    <a:gd name="T3" fmla="*/ 2147483647 h 1200"/>
                    <a:gd name="T4" fmla="*/ 2147483647 w 312"/>
                    <a:gd name="T5" fmla="*/ 0 h 1200"/>
                    <a:gd name="T6" fmla="*/ 0 60000 65536"/>
                    <a:gd name="T7" fmla="*/ 0 60000 65536"/>
                    <a:gd name="T8" fmla="*/ 0 60000 65536"/>
                    <a:gd name="T9" fmla="*/ 0 w 312"/>
                    <a:gd name="T10" fmla="*/ 0 h 1200"/>
                    <a:gd name="T11" fmla="*/ 312 w 312"/>
                    <a:gd name="T12" fmla="*/ 1200 h 12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312" h="1200">
                      <a:moveTo>
                        <a:pt x="312" y="1200"/>
                      </a:moveTo>
                      <a:cubicBezTo>
                        <a:pt x="180" y="1012"/>
                        <a:pt x="48" y="824"/>
                        <a:pt x="24" y="624"/>
                      </a:cubicBezTo>
                      <a:cubicBezTo>
                        <a:pt x="0" y="424"/>
                        <a:pt x="84" y="212"/>
                        <a:pt x="168" y="0"/>
                      </a:cubicBezTo>
                    </a:path>
                  </a:pathLst>
                </a:custGeom>
                <a:noFill/>
                <a:ln w="28575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0" name="Freeform 17"/>
                <p:cNvSpPr>
                  <a:spLocks/>
                </p:cNvSpPr>
                <p:nvPr/>
              </p:nvSpPr>
              <p:spPr bwMode="auto">
                <a:xfrm>
                  <a:off x="6553200" y="2971800"/>
                  <a:ext cx="457200" cy="492413"/>
                </a:xfrm>
                <a:custGeom>
                  <a:avLst/>
                  <a:gdLst>
                    <a:gd name="T0" fmla="*/ 0 w 432"/>
                    <a:gd name="T1" fmla="*/ 0 h 768"/>
                    <a:gd name="T2" fmla="*/ 2147483647 w 432"/>
                    <a:gd name="T3" fmla="*/ 2147483647 h 768"/>
                    <a:gd name="T4" fmla="*/ 2147483647 w 432"/>
                    <a:gd name="T5" fmla="*/ 2147483647 h 768"/>
                    <a:gd name="T6" fmla="*/ 0 60000 65536"/>
                    <a:gd name="T7" fmla="*/ 0 60000 65536"/>
                    <a:gd name="T8" fmla="*/ 0 60000 65536"/>
                    <a:gd name="T9" fmla="*/ 0 w 432"/>
                    <a:gd name="T10" fmla="*/ 0 h 768"/>
                    <a:gd name="T11" fmla="*/ 432 w 432"/>
                    <a:gd name="T12" fmla="*/ 768 h 768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432" h="768">
                      <a:moveTo>
                        <a:pt x="0" y="0"/>
                      </a:moveTo>
                      <a:cubicBezTo>
                        <a:pt x="108" y="104"/>
                        <a:pt x="216" y="208"/>
                        <a:pt x="288" y="336"/>
                      </a:cubicBezTo>
                      <a:cubicBezTo>
                        <a:pt x="360" y="464"/>
                        <a:pt x="396" y="616"/>
                        <a:pt x="432" y="768"/>
                      </a:cubicBezTo>
                    </a:path>
                  </a:pathLst>
                </a:custGeom>
                <a:noFill/>
                <a:ln w="28575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21" name="Freeform 18"/>
                <p:cNvSpPr>
                  <a:spLocks/>
                </p:cNvSpPr>
                <p:nvPr/>
              </p:nvSpPr>
              <p:spPr bwMode="auto">
                <a:xfrm>
                  <a:off x="2819400" y="1828800"/>
                  <a:ext cx="3352800" cy="609600"/>
                </a:xfrm>
                <a:custGeom>
                  <a:avLst/>
                  <a:gdLst>
                    <a:gd name="T0" fmla="*/ 0 w 2112"/>
                    <a:gd name="T1" fmla="*/ 2147483647 h 384"/>
                    <a:gd name="T2" fmla="*/ 2147483647 w 2112"/>
                    <a:gd name="T3" fmla="*/ 0 h 384"/>
                    <a:gd name="T4" fmla="*/ 2147483647 w 2112"/>
                    <a:gd name="T5" fmla="*/ 2147483647 h 384"/>
                    <a:gd name="T6" fmla="*/ 0 60000 65536"/>
                    <a:gd name="T7" fmla="*/ 0 60000 65536"/>
                    <a:gd name="T8" fmla="*/ 0 60000 65536"/>
                    <a:gd name="T9" fmla="*/ 0 w 2112"/>
                    <a:gd name="T10" fmla="*/ 0 h 384"/>
                    <a:gd name="T11" fmla="*/ 2112 w 2112"/>
                    <a:gd name="T12" fmla="*/ 384 h 384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12" h="384">
                      <a:moveTo>
                        <a:pt x="0" y="384"/>
                      </a:moveTo>
                      <a:cubicBezTo>
                        <a:pt x="328" y="192"/>
                        <a:pt x="656" y="0"/>
                        <a:pt x="1008" y="0"/>
                      </a:cubicBezTo>
                      <a:cubicBezTo>
                        <a:pt x="1360" y="0"/>
                        <a:pt x="1736" y="192"/>
                        <a:pt x="2112" y="384"/>
                      </a:cubicBezTo>
                    </a:path>
                  </a:pathLst>
                </a:custGeom>
                <a:noFill/>
                <a:ln w="28575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2" name="Line 19"/>
                <p:cNvSpPr>
                  <a:spLocks noChangeShapeType="1"/>
                </p:cNvSpPr>
                <p:nvPr/>
              </p:nvSpPr>
              <p:spPr bwMode="auto">
                <a:xfrm flipV="1">
                  <a:off x="2590800" y="2971800"/>
                  <a:ext cx="152400" cy="60960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3" name="Freeform 20"/>
                <p:cNvSpPr>
                  <a:spLocks/>
                </p:cNvSpPr>
                <p:nvPr/>
              </p:nvSpPr>
              <p:spPr bwMode="auto">
                <a:xfrm>
                  <a:off x="6324600" y="4572000"/>
                  <a:ext cx="457200" cy="492413"/>
                </a:xfrm>
                <a:custGeom>
                  <a:avLst/>
                  <a:gdLst>
                    <a:gd name="T0" fmla="*/ 2147483647 w 624"/>
                    <a:gd name="T1" fmla="*/ 0 h 1056"/>
                    <a:gd name="T2" fmla="*/ 2147483647 w 624"/>
                    <a:gd name="T3" fmla="*/ 2147483647 h 1056"/>
                    <a:gd name="T4" fmla="*/ 0 w 624"/>
                    <a:gd name="T5" fmla="*/ 2147483647 h 1056"/>
                    <a:gd name="T6" fmla="*/ 0 60000 65536"/>
                    <a:gd name="T7" fmla="*/ 0 60000 65536"/>
                    <a:gd name="T8" fmla="*/ 0 60000 65536"/>
                    <a:gd name="T9" fmla="*/ 0 w 624"/>
                    <a:gd name="T10" fmla="*/ 0 h 1056"/>
                    <a:gd name="T11" fmla="*/ 624 w 624"/>
                    <a:gd name="T12" fmla="*/ 1056 h 1056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624" h="1056">
                      <a:moveTo>
                        <a:pt x="624" y="0"/>
                      </a:moveTo>
                      <a:cubicBezTo>
                        <a:pt x="580" y="200"/>
                        <a:pt x="536" y="400"/>
                        <a:pt x="432" y="576"/>
                      </a:cubicBezTo>
                      <a:cubicBezTo>
                        <a:pt x="328" y="752"/>
                        <a:pt x="164" y="904"/>
                        <a:pt x="0" y="1056"/>
                      </a:cubicBezTo>
                    </a:path>
                  </a:pathLst>
                </a:custGeom>
                <a:noFill/>
                <a:ln w="28575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24" name="Freeform 21"/>
                <p:cNvSpPr>
                  <a:spLocks/>
                </p:cNvSpPr>
                <p:nvPr/>
              </p:nvSpPr>
              <p:spPr bwMode="auto">
                <a:xfrm>
                  <a:off x="3505200" y="5867400"/>
                  <a:ext cx="2286000" cy="482600"/>
                </a:xfrm>
                <a:custGeom>
                  <a:avLst/>
                  <a:gdLst>
                    <a:gd name="T0" fmla="*/ 2147483647 w 1440"/>
                    <a:gd name="T1" fmla="*/ 0 h 304"/>
                    <a:gd name="T2" fmla="*/ 2147483647 w 1440"/>
                    <a:gd name="T3" fmla="*/ 2147483647 h 304"/>
                    <a:gd name="T4" fmla="*/ 0 w 1440"/>
                    <a:gd name="T5" fmla="*/ 2147483647 h 304"/>
                    <a:gd name="T6" fmla="*/ 0 60000 65536"/>
                    <a:gd name="T7" fmla="*/ 0 60000 65536"/>
                    <a:gd name="T8" fmla="*/ 0 60000 65536"/>
                    <a:gd name="T9" fmla="*/ 0 w 1440"/>
                    <a:gd name="T10" fmla="*/ 0 h 304"/>
                    <a:gd name="T11" fmla="*/ 1440 w 1440"/>
                    <a:gd name="T12" fmla="*/ 304 h 304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1440" h="304">
                      <a:moveTo>
                        <a:pt x="1440" y="0"/>
                      </a:moveTo>
                      <a:cubicBezTo>
                        <a:pt x="1224" y="136"/>
                        <a:pt x="1008" y="272"/>
                        <a:pt x="768" y="288"/>
                      </a:cubicBezTo>
                      <a:cubicBezTo>
                        <a:pt x="528" y="304"/>
                        <a:pt x="264" y="200"/>
                        <a:pt x="0" y="96"/>
                      </a:cubicBezTo>
                    </a:path>
                  </a:pathLst>
                </a:custGeom>
                <a:noFill/>
                <a:ln w="28575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5" name="Text Box 22"/>
                <p:cNvSpPr txBox="1">
                  <a:spLocks noChangeArrowheads="1"/>
                </p:cNvSpPr>
                <p:nvPr/>
              </p:nvSpPr>
              <p:spPr bwMode="auto">
                <a:xfrm>
                  <a:off x="2362200" y="2451100"/>
                  <a:ext cx="749216" cy="461637"/>
                </a:xfrm>
                <a:prstGeom prst="rect">
                  <a:avLst/>
                </a:prstGeom>
                <a:noFill/>
                <a:ln w="1270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>
                  <a:spAutoFit/>
                </a:bodyPr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9pPr>
                </a:lstStyle>
                <a:p>
                  <a:r>
                    <a:rPr lang="en-US">
                      <a:solidFill>
                        <a:schemeClr val="accent2"/>
                      </a:solidFill>
                      <a:latin typeface="Helvetica" charset="0"/>
                    </a:rPr>
                    <a:t>N12</a:t>
                  </a:r>
                </a:p>
              </p:txBody>
            </p:sp>
            <p:sp>
              <p:nvSpPr>
                <p:cNvPr id="26" name="Text Box 23"/>
                <p:cNvSpPr txBox="1">
                  <a:spLocks noChangeArrowheads="1"/>
                </p:cNvSpPr>
                <p:nvPr/>
              </p:nvSpPr>
              <p:spPr bwMode="auto">
                <a:xfrm>
                  <a:off x="1981200" y="3581401"/>
                  <a:ext cx="578059" cy="461637"/>
                </a:xfrm>
                <a:prstGeom prst="rect">
                  <a:avLst/>
                </a:prstGeom>
                <a:noFill/>
                <a:ln w="1270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>
                  <a:spAutoFit/>
                </a:bodyPr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9pPr>
                </a:lstStyle>
                <a:p>
                  <a:r>
                    <a:rPr lang="en-US">
                      <a:solidFill>
                        <a:schemeClr val="accent2"/>
                      </a:solidFill>
                      <a:latin typeface="Helvetica" charset="0"/>
                    </a:rPr>
                    <a:t>N6</a:t>
                  </a:r>
                </a:p>
              </p:txBody>
            </p:sp>
            <p:sp>
              <p:nvSpPr>
                <p:cNvPr id="27" name="Text Box 24"/>
                <p:cNvSpPr txBox="1">
                  <a:spLocks noChangeArrowheads="1"/>
                </p:cNvSpPr>
                <p:nvPr/>
              </p:nvSpPr>
              <p:spPr bwMode="auto">
                <a:xfrm>
                  <a:off x="5943600" y="2438400"/>
                  <a:ext cx="578059" cy="461637"/>
                </a:xfrm>
                <a:prstGeom prst="rect">
                  <a:avLst/>
                </a:prstGeom>
                <a:noFill/>
                <a:ln w="1270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>
                  <a:spAutoFit/>
                </a:bodyPr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9pPr>
                </a:lstStyle>
                <a:p>
                  <a:r>
                    <a:rPr lang="en-US">
                      <a:solidFill>
                        <a:schemeClr val="accent2"/>
                      </a:solidFill>
                      <a:latin typeface="Helvetica" charset="0"/>
                    </a:rPr>
                    <a:t>N3</a:t>
                  </a:r>
                </a:p>
              </p:txBody>
            </p:sp>
          </p:grpSp>
        </p:grpSp>
        <p:sp>
          <p:nvSpPr>
            <p:cNvPr id="28" name="Oval 27"/>
            <p:cNvSpPr/>
            <p:nvPr/>
          </p:nvSpPr>
          <p:spPr>
            <a:xfrm>
              <a:off x="1018381" y="6807200"/>
              <a:ext cx="152400" cy="152400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Oval 28"/>
            <p:cNvSpPr/>
            <p:nvPr/>
          </p:nvSpPr>
          <p:spPr>
            <a:xfrm>
              <a:off x="6415881" y="2819400"/>
              <a:ext cx="152400" cy="152400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1" name="Rectangle 1"/>
          <p:cNvSpPr>
            <a:spLocks noChangeArrowheads="1"/>
          </p:cNvSpPr>
          <p:nvPr/>
        </p:nvSpPr>
        <p:spPr bwMode="auto">
          <a:xfrm>
            <a:off x="11155363" y="5575299"/>
            <a:ext cx="1828800" cy="1739901"/>
          </a:xfrm>
          <a:prstGeom prst="rect">
            <a:avLst/>
          </a:prstGeom>
          <a:solidFill>
            <a:srgbClr val="EFEFE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>
              <a:latin typeface="Arial" charset="0"/>
            </a:endParaRPr>
          </a:p>
        </p:txBody>
      </p:sp>
      <p:sp>
        <p:nvSpPr>
          <p:cNvPr id="32" name="Slide Number Placeholder 1"/>
          <p:cNvSpPr txBox="1">
            <a:spLocks/>
          </p:cNvSpPr>
          <p:nvPr/>
        </p:nvSpPr>
        <p:spPr>
          <a:xfrm>
            <a:off x="10683081" y="6858000"/>
            <a:ext cx="2133600" cy="274637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marL="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2pPr>
            <a:lvl3pPr marL="11430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3pPr>
            <a:lvl4pPr marL="16002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4pPr>
            <a:lvl5pPr marL="20574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5pPr>
            <a:lvl6pPr marL="25146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6pPr>
            <a:lvl7pPr marL="29718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7pPr>
            <a:lvl8pPr marL="34290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8pPr>
            <a:lvl9pPr marL="38862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9pPr>
          </a:lstStyle>
          <a:p>
            <a:pPr algn="ctr" eaLnBrk="1" hangingPunct="1"/>
            <a:fld id="{A5C89BAC-A48D-2D4F-801D-3CF6579B6D6A}" type="slidenum">
              <a:rPr lang="en-US" sz="1400" smtClean="0"/>
              <a:pPr algn="ctr" eaLnBrk="1" hangingPunct="1"/>
              <a:t>19</a:t>
            </a:fld>
            <a:endParaRPr lang="en-US" sz="1400"/>
          </a:p>
        </p:txBody>
      </p:sp>
    </p:spTree>
    <p:extLst>
      <p:ext uri="{BB962C8B-B14F-4D97-AF65-F5344CB8AC3E}">
        <p14:creationId xmlns:p14="http://schemas.microsoft.com/office/powerpoint/2010/main" val="35143012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400" dirty="0" smtClean="0"/>
              <a:t>Why Mutual Exclusion?</a:t>
            </a:r>
            <a:endParaRPr lang="en-US" sz="3400" dirty="0"/>
          </a:p>
        </p:txBody>
      </p:sp>
      <p:sp>
        <p:nvSpPr>
          <p:cNvPr id="55" name="Content Placeholder 5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chemeClr val="hlink"/>
                </a:solidFill>
                <a:ea typeface="ＭＳ Ｐゴシック" charset="0"/>
              </a:rPr>
              <a:t>Bank</a:t>
            </a:r>
            <a:r>
              <a:rPr lang="ja-JP" altLang="en-US" dirty="0">
                <a:solidFill>
                  <a:schemeClr val="hlink"/>
                </a:solidFill>
                <a:ea typeface="ＭＳ Ｐゴシック" charset="0"/>
              </a:rPr>
              <a:t>’</a:t>
            </a:r>
            <a:r>
              <a:rPr lang="en-US" altLang="ja-JP" dirty="0">
                <a:solidFill>
                  <a:schemeClr val="hlink"/>
                </a:solidFill>
                <a:ea typeface="ＭＳ Ｐゴシック" charset="0"/>
              </a:rPr>
              <a:t>s Servers in the Cloud</a:t>
            </a:r>
            <a:r>
              <a:rPr lang="en-US" altLang="ja-JP" dirty="0">
                <a:ea typeface="ＭＳ Ｐゴシック" charset="0"/>
              </a:rPr>
              <a:t>: </a:t>
            </a:r>
            <a:r>
              <a:rPr lang="en-US" altLang="ja-JP" dirty="0" smtClean="0">
                <a:ea typeface="ＭＳ Ｐゴシック" charset="0"/>
              </a:rPr>
              <a:t>Two of your customers make simultaneous </a:t>
            </a:r>
            <a:r>
              <a:rPr lang="en-US" altLang="ja-JP" dirty="0">
                <a:ea typeface="ＭＳ Ｐゴシック" charset="0"/>
              </a:rPr>
              <a:t>deposits of $10,000 into your bank account, each from </a:t>
            </a:r>
            <a:r>
              <a:rPr lang="en-US" altLang="ja-JP" dirty="0" smtClean="0">
                <a:ea typeface="ＭＳ Ｐゴシック" charset="0"/>
              </a:rPr>
              <a:t>a separate ATM</a:t>
            </a:r>
            <a:r>
              <a:rPr lang="en-US" altLang="ja-JP" dirty="0">
                <a:ea typeface="ＭＳ Ｐゴシック" charset="0"/>
              </a:rPr>
              <a:t>. </a:t>
            </a:r>
          </a:p>
          <a:p>
            <a:pPr lvl="1"/>
            <a:r>
              <a:rPr lang="en-US" dirty="0">
                <a:ea typeface="ＭＳ Ｐゴシック" charset="0"/>
              </a:rPr>
              <a:t>Both ATMs read initial amount of $1000 concurrently from the bank</a:t>
            </a:r>
            <a:r>
              <a:rPr lang="ja-JP" altLang="en-US" dirty="0">
                <a:ea typeface="ＭＳ Ｐゴシック" charset="0"/>
              </a:rPr>
              <a:t>’</a:t>
            </a:r>
            <a:r>
              <a:rPr lang="en-US" altLang="ja-JP" dirty="0">
                <a:ea typeface="ＭＳ Ｐゴシック" charset="0"/>
              </a:rPr>
              <a:t>s cloud server</a:t>
            </a:r>
          </a:p>
          <a:p>
            <a:pPr lvl="1"/>
            <a:r>
              <a:rPr lang="en-US" dirty="0">
                <a:ea typeface="ＭＳ Ｐゴシック" charset="0"/>
              </a:rPr>
              <a:t>Both ATMs add $10,000 to this amount (locally at the ATM)</a:t>
            </a:r>
          </a:p>
          <a:p>
            <a:pPr lvl="1"/>
            <a:r>
              <a:rPr lang="en-US" dirty="0">
                <a:ea typeface="ＭＳ Ｐゴシック" charset="0"/>
              </a:rPr>
              <a:t>Both write the final amount to the server</a:t>
            </a:r>
          </a:p>
          <a:p>
            <a:pPr lvl="1"/>
            <a:r>
              <a:rPr lang="en-US" dirty="0">
                <a:solidFill>
                  <a:schemeClr val="accent2"/>
                </a:solidFill>
                <a:ea typeface="ＭＳ Ｐゴシック" charset="0"/>
              </a:rPr>
              <a:t>What</a:t>
            </a:r>
            <a:r>
              <a:rPr lang="ja-JP" altLang="en-US" dirty="0">
                <a:solidFill>
                  <a:schemeClr val="accent2"/>
                </a:solidFill>
                <a:ea typeface="ＭＳ Ｐゴシック" charset="0"/>
              </a:rPr>
              <a:t>’</a:t>
            </a:r>
            <a:r>
              <a:rPr lang="en-US" altLang="ja-JP" dirty="0">
                <a:solidFill>
                  <a:schemeClr val="accent2"/>
                </a:solidFill>
                <a:ea typeface="ＭＳ Ｐゴシック" charset="0"/>
              </a:rPr>
              <a:t>s wrong?</a:t>
            </a:r>
          </a:p>
          <a:p>
            <a:pPr lvl="1"/>
            <a:endParaRPr lang="en-US" dirty="0">
              <a:ea typeface="ＭＳ Ｐゴシック" charset="0"/>
            </a:endParaRPr>
          </a:p>
          <a:p>
            <a:endParaRPr lang="en-US" dirty="0">
              <a:ea typeface="ＭＳ Ｐゴシック" charset="0"/>
            </a:endParaRPr>
          </a:p>
        </p:txBody>
      </p:sp>
      <p:sp>
        <p:nvSpPr>
          <p:cNvPr id="4" name="Slide Number Placeholder 1"/>
          <p:cNvSpPr txBox="1">
            <a:spLocks/>
          </p:cNvSpPr>
          <p:nvPr/>
        </p:nvSpPr>
        <p:spPr>
          <a:xfrm>
            <a:off x="10683081" y="6858000"/>
            <a:ext cx="2133600" cy="274637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marL="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2pPr>
            <a:lvl3pPr marL="11430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3pPr>
            <a:lvl4pPr marL="16002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4pPr>
            <a:lvl5pPr marL="20574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5pPr>
            <a:lvl6pPr marL="25146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6pPr>
            <a:lvl7pPr marL="29718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7pPr>
            <a:lvl8pPr marL="34290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8pPr>
            <a:lvl9pPr marL="38862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9pPr>
          </a:lstStyle>
          <a:p>
            <a:pPr algn="ctr" eaLnBrk="1" hangingPunct="1"/>
            <a:fld id="{A5C89BAC-A48D-2D4F-801D-3CF6579B6D6A}" type="slidenum">
              <a:rPr lang="en-US" sz="1400" smtClean="0"/>
              <a:pPr algn="ctr" eaLnBrk="1" hangingPunct="1"/>
              <a:t>2</a:t>
            </a:fld>
            <a:endParaRPr lang="en-US" sz="1400"/>
          </a:p>
        </p:txBody>
      </p:sp>
    </p:spTree>
    <p:extLst>
      <p:ext uri="{BB962C8B-B14F-4D97-AF65-F5344CB8AC3E}">
        <p14:creationId xmlns:p14="http://schemas.microsoft.com/office/powerpoint/2010/main" val="23392225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Ring-based Mutual Exclusion</a:t>
            </a:r>
            <a:endParaRPr lang="en-US" dirty="0"/>
          </a:p>
        </p:txBody>
      </p:sp>
      <p:grpSp>
        <p:nvGrpSpPr>
          <p:cNvPr id="3" name="Group 2"/>
          <p:cNvGrpSpPr/>
          <p:nvPr/>
        </p:nvGrpSpPr>
        <p:grpSpPr>
          <a:xfrm>
            <a:off x="0" y="2205066"/>
            <a:ext cx="9945052" cy="4881535"/>
            <a:chOff x="0" y="2205065"/>
            <a:chExt cx="9945052" cy="4881535"/>
          </a:xfrm>
        </p:grpSpPr>
        <p:grpSp>
          <p:nvGrpSpPr>
            <p:cNvPr id="4" name="Group 2"/>
            <p:cNvGrpSpPr>
              <a:grpSpLocks/>
            </p:cNvGrpSpPr>
            <p:nvPr/>
          </p:nvGrpSpPr>
          <p:grpSpPr bwMode="auto">
            <a:xfrm>
              <a:off x="0" y="2205065"/>
              <a:ext cx="9945052" cy="4881535"/>
              <a:chOff x="0" y="1828800"/>
              <a:chExt cx="9944286" cy="4881237"/>
            </a:xfrm>
          </p:grpSpPr>
          <p:sp>
            <p:nvSpPr>
              <p:cNvPr id="5" name="TextBox 1"/>
              <p:cNvSpPr txBox="1">
                <a:spLocks noChangeArrowheads="1"/>
              </p:cNvSpPr>
              <p:nvPr/>
            </p:nvSpPr>
            <p:spPr bwMode="auto">
              <a:xfrm>
                <a:off x="6400800" y="1976736"/>
                <a:ext cx="3543486" cy="46163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pPr eaLnBrk="1" hangingPunct="1"/>
                <a:r>
                  <a:rPr lang="en-US" dirty="0" smtClean="0"/>
                  <a:t>Cannot access CS anymore</a:t>
                </a:r>
                <a:endParaRPr lang="en-US" dirty="0"/>
              </a:p>
            </p:txBody>
          </p:sp>
          <p:sp>
            <p:nvSpPr>
              <p:cNvPr id="6" name="TextBox 24"/>
              <p:cNvSpPr txBox="1">
                <a:spLocks noChangeArrowheads="1"/>
              </p:cNvSpPr>
              <p:nvPr/>
            </p:nvSpPr>
            <p:spPr bwMode="auto">
              <a:xfrm>
                <a:off x="7010400" y="2895600"/>
                <a:ext cx="2303909" cy="46163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pPr eaLnBrk="1" hangingPunct="1"/>
                <a:r>
                  <a:rPr lang="en-US" dirty="0" smtClean="0">
                    <a:solidFill>
                      <a:srgbClr val="FF6600"/>
                    </a:solidFill>
                  </a:rPr>
                  <a:t>Here’s the token!</a:t>
                </a:r>
                <a:endParaRPr lang="en-US" dirty="0">
                  <a:solidFill>
                    <a:srgbClr val="FF6600"/>
                  </a:solidFill>
                </a:endParaRPr>
              </a:p>
            </p:txBody>
          </p:sp>
          <p:sp>
            <p:nvSpPr>
              <p:cNvPr id="7" name="TextBox 25"/>
              <p:cNvSpPr txBox="1">
                <a:spLocks noChangeArrowheads="1"/>
              </p:cNvSpPr>
              <p:nvPr/>
            </p:nvSpPr>
            <p:spPr bwMode="auto">
              <a:xfrm>
                <a:off x="0" y="6248400"/>
                <a:ext cx="1034879" cy="46163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pPr eaLnBrk="1" hangingPunct="1"/>
                <a:r>
                  <a:rPr lang="en-US" dirty="0" smtClean="0">
                    <a:solidFill>
                      <a:srgbClr val="0000FF"/>
                    </a:solidFill>
                  </a:rPr>
                  <a:t>Token: </a:t>
                </a:r>
                <a:endParaRPr lang="en-US" dirty="0">
                  <a:solidFill>
                    <a:srgbClr val="0000FF"/>
                  </a:solidFill>
                </a:endParaRPr>
              </a:p>
            </p:txBody>
          </p:sp>
          <p:grpSp>
            <p:nvGrpSpPr>
              <p:cNvPr id="8" name="Group 26"/>
              <p:cNvGrpSpPr>
                <a:grpSpLocks/>
              </p:cNvGrpSpPr>
              <p:nvPr/>
            </p:nvGrpSpPr>
            <p:grpSpPr bwMode="auto">
              <a:xfrm>
                <a:off x="1981200" y="1828800"/>
                <a:ext cx="5176754" cy="4521200"/>
                <a:chOff x="1981200" y="1828800"/>
                <a:chExt cx="5176754" cy="4521200"/>
              </a:xfrm>
            </p:grpSpPr>
            <p:sp>
              <p:nvSpPr>
                <p:cNvPr id="9" name="Oval 3"/>
                <p:cNvSpPr>
                  <a:spLocks noChangeArrowheads="1"/>
                </p:cNvSpPr>
                <p:nvPr/>
              </p:nvSpPr>
              <p:spPr bwMode="auto">
                <a:xfrm>
                  <a:off x="2897188" y="2528888"/>
                  <a:ext cx="3427412" cy="3427412"/>
                </a:xfrm>
                <a:prstGeom prst="ellips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" name="Text Box 4"/>
                <p:cNvSpPr txBox="1">
                  <a:spLocks noChangeArrowheads="1"/>
                </p:cNvSpPr>
                <p:nvPr/>
              </p:nvSpPr>
              <p:spPr bwMode="auto">
                <a:xfrm>
                  <a:off x="2590800" y="5424488"/>
                  <a:ext cx="749216" cy="46163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>
                  <a:spAutoFit/>
                </a:bodyPr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9pPr>
                </a:lstStyle>
                <a:p>
                  <a:r>
                    <a:rPr lang="en-US">
                      <a:solidFill>
                        <a:schemeClr val="accent2"/>
                      </a:solidFill>
                      <a:latin typeface="Helvetica" charset="0"/>
                    </a:rPr>
                    <a:t>N80</a:t>
                  </a:r>
                </a:p>
              </p:txBody>
            </p:sp>
            <p:sp>
              <p:nvSpPr>
                <p:cNvPr id="11" name="Text Box 8"/>
                <p:cNvSpPr txBox="1">
                  <a:spLocks noChangeArrowheads="1"/>
                </p:cNvSpPr>
                <p:nvPr/>
              </p:nvSpPr>
              <p:spPr bwMode="auto">
                <a:xfrm>
                  <a:off x="6408738" y="4038600"/>
                  <a:ext cx="749216" cy="46163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>
                  <a:spAutoFit/>
                </a:bodyPr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9pPr>
                </a:lstStyle>
                <a:p>
                  <a:r>
                    <a:rPr lang="en-US">
                      <a:solidFill>
                        <a:schemeClr val="accent2"/>
                      </a:solidFill>
                      <a:latin typeface="Helvetica" charset="0"/>
                    </a:rPr>
                    <a:t>N32</a:t>
                  </a:r>
                </a:p>
              </p:txBody>
            </p:sp>
            <p:sp>
              <p:nvSpPr>
                <p:cNvPr id="12" name="Text Box 9"/>
                <p:cNvSpPr txBox="1">
                  <a:spLocks noChangeArrowheads="1"/>
                </p:cNvSpPr>
                <p:nvPr/>
              </p:nvSpPr>
              <p:spPr bwMode="auto">
                <a:xfrm>
                  <a:off x="5816600" y="5400675"/>
                  <a:ext cx="578058" cy="46163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>
                  <a:spAutoFit/>
                </a:bodyPr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9pPr>
                </a:lstStyle>
                <a:p>
                  <a:r>
                    <a:rPr lang="en-US">
                      <a:solidFill>
                        <a:schemeClr val="accent2"/>
                      </a:solidFill>
                      <a:latin typeface="Helvetica" charset="0"/>
                    </a:rPr>
                    <a:t>N5</a:t>
                  </a:r>
                </a:p>
              </p:txBody>
            </p:sp>
            <p:sp>
              <p:nvSpPr>
                <p:cNvPr id="13" name="Line 10"/>
                <p:cNvSpPr>
                  <a:spLocks noChangeShapeType="1"/>
                </p:cNvSpPr>
                <p:nvPr/>
              </p:nvSpPr>
              <p:spPr bwMode="auto">
                <a:xfrm>
                  <a:off x="5791200" y="2895600"/>
                  <a:ext cx="0" cy="22860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4" name="Line 11"/>
                <p:cNvSpPr>
                  <a:spLocks noChangeShapeType="1"/>
                </p:cNvSpPr>
                <p:nvPr/>
              </p:nvSpPr>
              <p:spPr bwMode="auto">
                <a:xfrm flipH="1">
                  <a:off x="6172200" y="4191000"/>
                  <a:ext cx="228600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5" name="Line 12"/>
                <p:cNvSpPr>
                  <a:spLocks noChangeShapeType="1"/>
                </p:cNvSpPr>
                <p:nvPr/>
              </p:nvSpPr>
              <p:spPr bwMode="auto">
                <a:xfrm>
                  <a:off x="5943600" y="5181600"/>
                  <a:ext cx="0" cy="22860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6" name="Line 13"/>
                <p:cNvSpPr>
                  <a:spLocks noChangeShapeType="1"/>
                </p:cNvSpPr>
                <p:nvPr/>
              </p:nvSpPr>
              <p:spPr bwMode="auto">
                <a:xfrm>
                  <a:off x="3276600" y="5181600"/>
                  <a:ext cx="0" cy="22860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7" name="Line 14"/>
                <p:cNvSpPr>
                  <a:spLocks noChangeShapeType="1"/>
                </p:cNvSpPr>
                <p:nvPr/>
              </p:nvSpPr>
              <p:spPr bwMode="auto">
                <a:xfrm>
                  <a:off x="3505200" y="2895600"/>
                  <a:ext cx="0" cy="22860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8" name="Line 15"/>
                <p:cNvSpPr>
                  <a:spLocks noChangeShapeType="1"/>
                </p:cNvSpPr>
                <p:nvPr/>
              </p:nvSpPr>
              <p:spPr bwMode="auto">
                <a:xfrm flipH="1">
                  <a:off x="2819400" y="4114800"/>
                  <a:ext cx="228600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9" name="Freeform 16"/>
                <p:cNvSpPr>
                  <a:spLocks/>
                </p:cNvSpPr>
                <p:nvPr/>
              </p:nvSpPr>
              <p:spPr bwMode="auto">
                <a:xfrm>
                  <a:off x="2209800" y="4114800"/>
                  <a:ext cx="304800" cy="1219200"/>
                </a:xfrm>
                <a:custGeom>
                  <a:avLst/>
                  <a:gdLst>
                    <a:gd name="T0" fmla="*/ 2147483647 w 312"/>
                    <a:gd name="T1" fmla="*/ 2147483647 h 1200"/>
                    <a:gd name="T2" fmla="*/ 2147483647 w 312"/>
                    <a:gd name="T3" fmla="*/ 2147483647 h 1200"/>
                    <a:gd name="T4" fmla="*/ 2147483647 w 312"/>
                    <a:gd name="T5" fmla="*/ 0 h 1200"/>
                    <a:gd name="T6" fmla="*/ 0 60000 65536"/>
                    <a:gd name="T7" fmla="*/ 0 60000 65536"/>
                    <a:gd name="T8" fmla="*/ 0 60000 65536"/>
                    <a:gd name="T9" fmla="*/ 0 w 312"/>
                    <a:gd name="T10" fmla="*/ 0 h 1200"/>
                    <a:gd name="T11" fmla="*/ 312 w 312"/>
                    <a:gd name="T12" fmla="*/ 1200 h 12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312" h="1200">
                      <a:moveTo>
                        <a:pt x="312" y="1200"/>
                      </a:moveTo>
                      <a:cubicBezTo>
                        <a:pt x="180" y="1012"/>
                        <a:pt x="48" y="824"/>
                        <a:pt x="24" y="624"/>
                      </a:cubicBezTo>
                      <a:cubicBezTo>
                        <a:pt x="0" y="424"/>
                        <a:pt x="84" y="212"/>
                        <a:pt x="168" y="0"/>
                      </a:cubicBezTo>
                    </a:path>
                  </a:pathLst>
                </a:custGeom>
                <a:noFill/>
                <a:ln w="28575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0" name="Freeform 17"/>
                <p:cNvSpPr>
                  <a:spLocks/>
                </p:cNvSpPr>
                <p:nvPr/>
              </p:nvSpPr>
              <p:spPr bwMode="auto">
                <a:xfrm>
                  <a:off x="6553200" y="2971800"/>
                  <a:ext cx="457200" cy="492413"/>
                </a:xfrm>
                <a:custGeom>
                  <a:avLst/>
                  <a:gdLst>
                    <a:gd name="T0" fmla="*/ 0 w 432"/>
                    <a:gd name="T1" fmla="*/ 0 h 768"/>
                    <a:gd name="T2" fmla="*/ 2147483647 w 432"/>
                    <a:gd name="T3" fmla="*/ 2147483647 h 768"/>
                    <a:gd name="T4" fmla="*/ 2147483647 w 432"/>
                    <a:gd name="T5" fmla="*/ 2147483647 h 768"/>
                    <a:gd name="T6" fmla="*/ 0 60000 65536"/>
                    <a:gd name="T7" fmla="*/ 0 60000 65536"/>
                    <a:gd name="T8" fmla="*/ 0 60000 65536"/>
                    <a:gd name="T9" fmla="*/ 0 w 432"/>
                    <a:gd name="T10" fmla="*/ 0 h 768"/>
                    <a:gd name="T11" fmla="*/ 432 w 432"/>
                    <a:gd name="T12" fmla="*/ 768 h 768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432" h="768">
                      <a:moveTo>
                        <a:pt x="0" y="0"/>
                      </a:moveTo>
                      <a:cubicBezTo>
                        <a:pt x="108" y="104"/>
                        <a:pt x="216" y="208"/>
                        <a:pt x="288" y="336"/>
                      </a:cubicBezTo>
                      <a:cubicBezTo>
                        <a:pt x="360" y="464"/>
                        <a:pt x="396" y="616"/>
                        <a:pt x="432" y="768"/>
                      </a:cubicBezTo>
                    </a:path>
                  </a:pathLst>
                </a:custGeom>
                <a:noFill/>
                <a:ln w="28575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21" name="Freeform 18"/>
                <p:cNvSpPr>
                  <a:spLocks/>
                </p:cNvSpPr>
                <p:nvPr/>
              </p:nvSpPr>
              <p:spPr bwMode="auto">
                <a:xfrm>
                  <a:off x="2819400" y="1828800"/>
                  <a:ext cx="3352800" cy="609600"/>
                </a:xfrm>
                <a:custGeom>
                  <a:avLst/>
                  <a:gdLst>
                    <a:gd name="T0" fmla="*/ 0 w 2112"/>
                    <a:gd name="T1" fmla="*/ 2147483647 h 384"/>
                    <a:gd name="T2" fmla="*/ 2147483647 w 2112"/>
                    <a:gd name="T3" fmla="*/ 0 h 384"/>
                    <a:gd name="T4" fmla="*/ 2147483647 w 2112"/>
                    <a:gd name="T5" fmla="*/ 2147483647 h 384"/>
                    <a:gd name="T6" fmla="*/ 0 60000 65536"/>
                    <a:gd name="T7" fmla="*/ 0 60000 65536"/>
                    <a:gd name="T8" fmla="*/ 0 60000 65536"/>
                    <a:gd name="T9" fmla="*/ 0 w 2112"/>
                    <a:gd name="T10" fmla="*/ 0 h 384"/>
                    <a:gd name="T11" fmla="*/ 2112 w 2112"/>
                    <a:gd name="T12" fmla="*/ 384 h 384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12" h="384">
                      <a:moveTo>
                        <a:pt x="0" y="384"/>
                      </a:moveTo>
                      <a:cubicBezTo>
                        <a:pt x="328" y="192"/>
                        <a:pt x="656" y="0"/>
                        <a:pt x="1008" y="0"/>
                      </a:cubicBezTo>
                      <a:cubicBezTo>
                        <a:pt x="1360" y="0"/>
                        <a:pt x="1736" y="192"/>
                        <a:pt x="2112" y="384"/>
                      </a:cubicBezTo>
                    </a:path>
                  </a:pathLst>
                </a:custGeom>
                <a:noFill/>
                <a:ln w="28575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2" name="Line 19"/>
                <p:cNvSpPr>
                  <a:spLocks noChangeShapeType="1"/>
                </p:cNvSpPr>
                <p:nvPr/>
              </p:nvSpPr>
              <p:spPr bwMode="auto">
                <a:xfrm flipV="1">
                  <a:off x="2590800" y="2971800"/>
                  <a:ext cx="152400" cy="60960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3" name="Freeform 20"/>
                <p:cNvSpPr>
                  <a:spLocks/>
                </p:cNvSpPr>
                <p:nvPr/>
              </p:nvSpPr>
              <p:spPr bwMode="auto">
                <a:xfrm>
                  <a:off x="6324600" y="4572000"/>
                  <a:ext cx="457200" cy="492413"/>
                </a:xfrm>
                <a:custGeom>
                  <a:avLst/>
                  <a:gdLst>
                    <a:gd name="T0" fmla="*/ 2147483647 w 624"/>
                    <a:gd name="T1" fmla="*/ 0 h 1056"/>
                    <a:gd name="T2" fmla="*/ 2147483647 w 624"/>
                    <a:gd name="T3" fmla="*/ 2147483647 h 1056"/>
                    <a:gd name="T4" fmla="*/ 0 w 624"/>
                    <a:gd name="T5" fmla="*/ 2147483647 h 1056"/>
                    <a:gd name="T6" fmla="*/ 0 60000 65536"/>
                    <a:gd name="T7" fmla="*/ 0 60000 65536"/>
                    <a:gd name="T8" fmla="*/ 0 60000 65536"/>
                    <a:gd name="T9" fmla="*/ 0 w 624"/>
                    <a:gd name="T10" fmla="*/ 0 h 1056"/>
                    <a:gd name="T11" fmla="*/ 624 w 624"/>
                    <a:gd name="T12" fmla="*/ 1056 h 1056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624" h="1056">
                      <a:moveTo>
                        <a:pt x="624" y="0"/>
                      </a:moveTo>
                      <a:cubicBezTo>
                        <a:pt x="580" y="200"/>
                        <a:pt x="536" y="400"/>
                        <a:pt x="432" y="576"/>
                      </a:cubicBezTo>
                      <a:cubicBezTo>
                        <a:pt x="328" y="752"/>
                        <a:pt x="164" y="904"/>
                        <a:pt x="0" y="1056"/>
                      </a:cubicBezTo>
                    </a:path>
                  </a:pathLst>
                </a:custGeom>
                <a:noFill/>
                <a:ln w="28575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24" name="Freeform 21"/>
                <p:cNvSpPr>
                  <a:spLocks/>
                </p:cNvSpPr>
                <p:nvPr/>
              </p:nvSpPr>
              <p:spPr bwMode="auto">
                <a:xfrm>
                  <a:off x="3505200" y="5867400"/>
                  <a:ext cx="2286000" cy="482600"/>
                </a:xfrm>
                <a:custGeom>
                  <a:avLst/>
                  <a:gdLst>
                    <a:gd name="T0" fmla="*/ 2147483647 w 1440"/>
                    <a:gd name="T1" fmla="*/ 0 h 304"/>
                    <a:gd name="T2" fmla="*/ 2147483647 w 1440"/>
                    <a:gd name="T3" fmla="*/ 2147483647 h 304"/>
                    <a:gd name="T4" fmla="*/ 0 w 1440"/>
                    <a:gd name="T5" fmla="*/ 2147483647 h 304"/>
                    <a:gd name="T6" fmla="*/ 0 60000 65536"/>
                    <a:gd name="T7" fmla="*/ 0 60000 65536"/>
                    <a:gd name="T8" fmla="*/ 0 60000 65536"/>
                    <a:gd name="T9" fmla="*/ 0 w 1440"/>
                    <a:gd name="T10" fmla="*/ 0 h 304"/>
                    <a:gd name="T11" fmla="*/ 1440 w 1440"/>
                    <a:gd name="T12" fmla="*/ 304 h 304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1440" h="304">
                      <a:moveTo>
                        <a:pt x="1440" y="0"/>
                      </a:moveTo>
                      <a:cubicBezTo>
                        <a:pt x="1224" y="136"/>
                        <a:pt x="1008" y="272"/>
                        <a:pt x="768" y="288"/>
                      </a:cubicBezTo>
                      <a:cubicBezTo>
                        <a:pt x="528" y="304"/>
                        <a:pt x="264" y="200"/>
                        <a:pt x="0" y="96"/>
                      </a:cubicBezTo>
                    </a:path>
                  </a:pathLst>
                </a:custGeom>
                <a:noFill/>
                <a:ln w="28575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5" name="Text Box 22"/>
                <p:cNvSpPr txBox="1">
                  <a:spLocks noChangeArrowheads="1"/>
                </p:cNvSpPr>
                <p:nvPr/>
              </p:nvSpPr>
              <p:spPr bwMode="auto">
                <a:xfrm>
                  <a:off x="2362200" y="2451100"/>
                  <a:ext cx="749216" cy="461637"/>
                </a:xfrm>
                <a:prstGeom prst="rect">
                  <a:avLst/>
                </a:prstGeom>
                <a:noFill/>
                <a:ln w="1270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>
                  <a:spAutoFit/>
                </a:bodyPr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9pPr>
                </a:lstStyle>
                <a:p>
                  <a:r>
                    <a:rPr lang="en-US">
                      <a:solidFill>
                        <a:schemeClr val="accent2"/>
                      </a:solidFill>
                      <a:latin typeface="Helvetica" charset="0"/>
                    </a:rPr>
                    <a:t>N12</a:t>
                  </a:r>
                </a:p>
              </p:txBody>
            </p:sp>
            <p:sp>
              <p:nvSpPr>
                <p:cNvPr id="26" name="Text Box 23"/>
                <p:cNvSpPr txBox="1">
                  <a:spLocks noChangeArrowheads="1"/>
                </p:cNvSpPr>
                <p:nvPr/>
              </p:nvSpPr>
              <p:spPr bwMode="auto">
                <a:xfrm>
                  <a:off x="1981200" y="3581401"/>
                  <a:ext cx="578058" cy="461637"/>
                </a:xfrm>
                <a:prstGeom prst="rect">
                  <a:avLst/>
                </a:prstGeom>
                <a:noFill/>
                <a:ln w="1270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>
                  <a:spAutoFit/>
                </a:bodyPr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9pPr>
                </a:lstStyle>
                <a:p>
                  <a:r>
                    <a:rPr lang="en-US">
                      <a:solidFill>
                        <a:schemeClr val="accent2"/>
                      </a:solidFill>
                      <a:latin typeface="Helvetica" charset="0"/>
                    </a:rPr>
                    <a:t>N6</a:t>
                  </a:r>
                </a:p>
              </p:txBody>
            </p:sp>
            <p:sp>
              <p:nvSpPr>
                <p:cNvPr id="27" name="Text Box 24"/>
                <p:cNvSpPr txBox="1">
                  <a:spLocks noChangeArrowheads="1"/>
                </p:cNvSpPr>
                <p:nvPr/>
              </p:nvSpPr>
              <p:spPr bwMode="auto">
                <a:xfrm>
                  <a:off x="5943600" y="2438400"/>
                  <a:ext cx="578058" cy="461637"/>
                </a:xfrm>
                <a:prstGeom prst="rect">
                  <a:avLst/>
                </a:prstGeom>
                <a:noFill/>
                <a:ln w="1270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>
                  <a:spAutoFit/>
                </a:bodyPr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9pPr>
                </a:lstStyle>
                <a:p>
                  <a:r>
                    <a:rPr lang="en-US">
                      <a:solidFill>
                        <a:schemeClr val="accent2"/>
                      </a:solidFill>
                      <a:latin typeface="Helvetica" charset="0"/>
                    </a:rPr>
                    <a:t>N3</a:t>
                  </a:r>
                </a:p>
              </p:txBody>
            </p:sp>
          </p:grpSp>
        </p:grpSp>
        <p:sp>
          <p:nvSpPr>
            <p:cNvPr id="29" name="Oval 28"/>
            <p:cNvSpPr/>
            <p:nvPr/>
          </p:nvSpPr>
          <p:spPr>
            <a:xfrm>
              <a:off x="6873081" y="3505200"/>
              <a:ext cx="152400" cy="152400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Oval 29"/>
            <p:cNvSpPr/>
            <p:nvPr/>
          </p:nvSpPr>
          <p:spPr>
            <a:xfrm>
              <a:off x="1018381" y="6807200"/>
              <a:ext cx="152400" cy="152400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1" name="Rectangle 1"/>
          <p:cNvSpPr>
            <a:spLocks noChangeArrowheads="1"/>
          </p:cNvSpPr>
          <p:nvPr/>
        </p:nvSpPr>
        <p:spPr bwMode="auto">
          <a:xfrm>
            <a:off x="11155363" y="5575299"/>
            <a:ext cx="1828800" cy="1739901"/>
          </a:xfrm>
          <a:prstGeom prst="rect">
            <a:avLst/>
          </a:prstGeom>
          <a:solidFill>
            <a:srgbClr val="EFEFE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084330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Ring-based Mutual Exclusion</a:t>
            </a:r>
            <a:endParaRPr lang="en-US" dirty="0"/>
          </a:p>
        </p:txBody>
      </p:sp>
      <p:grpSp>
        <p:nvGrpSpPr>
          <p:cNvPr id="3" name="Group 2"/>
          <p:cNvGrpSpPr/>
          <p:nvPr/>
        </p:nvGrpSpPr>
        <p:grpSpPr>
          <a:xfrm>
            <a:off x="2" y="2205066"/>
            <a:ext cx="9997281" cy="4881535"/>
            <a:chOff x="0" y="2205065"/>
            <a:chExt cx="9997281" cy="4881535"/>
          </a:xfrm>
        </p:grpSpPr>
        <p:grpSp>
          <p:nvGrpSpPr>
            <p:cNvPr id="4" name="Group 2"/>
            <p:cNvGrpSpPr>
              <a:grpSpLocks/>
            </p:cNvGrpSpPr>
            <p:nvPr/>
          </p:nvGrpSpPr>
          <p:grpSpPr bwMode="auto">
            <a:xfrm>
              <a:off x="0" y="2205065"/>
              <a:ext cx="7158505" cy="4881535"/>
              <a:chOff x="0" y="1828800"/>
              <a:chExt cx="7157954" cy="4881237"/>
            </a:xfrm>
          </p:grpSpPr>
          <p:sp>
            <p:nvSpPr>
              <p:cNvPr id="7" name="TextBox 25"/>
              <p:cNvSpPr txBox="1">
                <a:spLocks noChangeArrowheads="1"/>
              </p:cNvSpPr>
              <p:nvPr/>
            </p:nvSpPr>
            <p:spPr bwMode="auto">
              <a:xfrm>
                <a:off x="0" y="6248400"/>
                <a:ext cx="1034879" cy="46163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pPr eaLnBrk="1" hangingPunct="1"/>
                <a:r>
                  <a:rPr lang="en-US" dirty="0" smtClean="0">
                    <a:solidFill>
                      <a:srgbClr val="0000FF"/>
                    </a:solidFill>
                  </a:rPr>
                  <a:t>Token: </a:t>
                </a:r>
                <a:endParaRPr lang="en-US" dirty="0">
                  <a:solidFill>
                    <a:srgbClr val="0000FF"/>
                  </a:solidFill>
                </a:endParaRPr>
              </a:p>
            </p:txBody>
          </p:sp>
          <p:grpSp>
            <p:nvGrpSpPr>
              <p:cNvPr id="8" name="Group 26"/>
              <p:cNvGrpSpPr>
                <a:grpSpLocks/>
              </p:cNvGrpSpPr>
              <p:nvPr/>
            </p:nvGrpSpPr>
            <p:grpSpPr bwMode="auto">
              <a:xfrm>
                <a:off x="1981200" y="1828800"/>
                <a:ext cx="5176754" cy="4521200"/>
                <a:chOff x="1981200" y="1828800"/>
                <a:chExt cx="5176754" cy="4521200"/>
              </a:xfrm>
            </p:grpSpPr>
            <p:sp>
              <p:nvSpPr>
                <p:cNvPr id="9" name="Oval 3"/>
                <p:cNvSpPr>
                  <a:spLocks noChangeArrowheads="1"/>
                </p:cNvSpPr>
                <p:nvPr/>
              </p:nvSpPr>
              <p:spPr bwMode="auto">
                <a:xfrm>
                  <a:off x="2897188" y="2528888"/>
                  <a:ext cx="3427412" cy="3427412"/>
                </a:xfrm>
                <a:prstGeom prst="ellips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" name="Text Box 4"/>
                <p:cNvSpPr txBox="1">
                  <a:spLocks noChangeArrowheads="1"/>
                </p:cNvSpPr>
                <p:nvPr/>
              </p:nvSpPr>
              <p:spPr bwMode="auto">
                <a:xfrm>
                  <a:off x="2590800" y="5424488"/>
                  <a:ext cx="749216" cy="46163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>
                  <a:spAutoFit/>
                </a:bodyPr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9pPr>
                </a:lstStyle>
                <a:p>
                  <a:r>
                    <a:rPr lang="en-US">
                      <a:solidFill>
                        <a:schemeClr val="accent2"/>
                      </a:solidFill>
                      <a:latin typeface="Helvetica" charset="0"/>
                    </a:rPr>
                    <a:t>N80</a:t>
                  </a:r>
                </a:p>
              </p:txBody>
            </p:sp>
            <p:sp>
              <p:nvSpPr>
                <p:cNvPr id="11" name="Text Box 8"/>
                <p:cNvSpPr txBox="1">
                  <a:spLocks noChangeArrowheads="1"/>
                </p:cNvSpPr>
                <p:nvPr/>
              </p:nvSpPr>
              <p:spPr bwMode="auto">
                <a:xfrm>
                  <a:off x="6408738" y="4038600"/>
                  <a:ext cx="749216" cy="46163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>
                  <a:spAutoFit/>
                </a:bodyPr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9pPr>
                </a:lstStyle>
                <a:p>
                  <a:r>
                    <a:rPr lang="en-US">
                      <a:solidFill>
                        <a:schemeClr val="accent2"/>
                      </a:solidFill>
                      <a:latin typeface="Helvetica" charset="0"/>
                    </a:rPr>
                    <a:t>N32</a:t>
                  </a:r>
                </a:p>
              </p:txBody>
            </p:sp>
            <p:sp>
              <p:nvSpPr>
                <p:cNvPr id="12" name="Text Box 9"/>
                <p:cNvSpPr txBox="1">
                  <a:spLocks noChangeArrowheads="1"/>
                </p:cNvSpPr>
                <p:nvPr/>
              </p:nvSpPr>
              <p:spPr bwMode="auto">
                <a:xfrm>
                  <a:off x="5816600" y="5400675"/>
                  <a:ext cx="578059" cy="46163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>
                  <a:spAutoFit/>
                </a:bodyPr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9pPr>
                </a:lstStyle>
                <a:p>
                  <a:r>
                    <a:rPr lang="en-US">
                      <a:solidFill>
                        <a:schemeClr val="accent2"/>
                      </a:solidFill>
                      <a:latin typeface="Helvetica" charset="0"/>
                    </a:rPr>
                    <a:t>N5</a:t>
                  </a:r>
                </a:p>
              </p:txBody>
            </p:sp>
            <p:sp>
              <p:nvSpPr>
                <p:cNvPr id="13" name="Line 10"/>
                <p:cNvSpPr>
                  <a:spLocks noChangeShapeType="1"/>
                </p:cNvSpPr>
                <p:nvPr/>
              </p:nvSpPr>
              <p:spPr bwMode="auto">
                <a:xfrm>
                  <a:off x="5791200" y="2895600"/>
                  <a:ext cx="0" cy="22860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4" name="Line 11"/>
                <p:cNvSpPr>
                  <a:spLocks noChangeShapeType="1"/>
                </p:cNvSpPr>
                <p:nvPr/>
              </p:nvSpPr>
              <p:spPr bwMode="auto">
                <a:xfrm flipH="1">
                  <a:off x="6172200" y="4191000"/>
                  <a:ext cx="228600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5" name="Line 12"/>
                <p:cNvSpPr>
                  <a:spLocks noChangeShapeType="1"/>
                </p:cNvSpPr>
                <p:nvPr/>
              </p:nvSpPr>
              <p:spPr bwMode="auto">
                <a:xfrm>
                  <a:off x="5943600" y="5181600"/>
                  <a:ext cx="0" cy="22860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6" name="Line 13"/>
                <p:cNvSpPr>
                  <a:spLocks noChangeShapeType="1"/>
                </p:cNvSpPr>
                <p:nvPr/>
              </p:nvSpPr>
              <p:spPr bwMode="auto">
                <a:xfrm>
                  <a:off x="3276600" y="5181600"/>
                  <a:ext cx="0" cy="22860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7" name="Line 14"/>
                <p:cNvSpPr>
                  <a:spLocks noChangeShapeType="1"/>
                </p:cNvSpPr>
                <p:nvPr/>
              </p:nvSpPr>
              <p:spPr bwMode="auto">
                <a:xfrm>
                  <a:off x="3505200" y="2895600"/>
                  <a:ext cx="0" cy="22860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8" name="Line 15"/>
                <p:cNvSpPr>
                  <a:spLocks noChangeShapeType="1"/>
                </p:cNvSpPr>
                <p:nvPr/>
              </p:nvSpPr>
              <p:spPr bwMode="auto">
                <a:xfrm flipH="1">
                  <a:off x="2819400" y="4114800"/>
                  <a:ext cx="228600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9" name="Freeform 16"/>
                <p:cNvSpPr>
                  <a:spLocks/>
                </p:cNvSpPr>
                <p:nvPr/>
              </p:nvSpPr>
              <p:spPr bwMode="auto">
                <a:xfrm>
                  <a:off x="2209800" y="4114800"/>
                  <a:ext cx="304800" cy="1219200"/>
                </a:xfrm>
                <a:custGeom>
                  <a:avLst/>
                  <a:gdLst>
                    <a:gd name="T0" fmla="*/ 2147483647 w 312"/>
                    <a:gd name="T1" fmla="*/ 2147483647 h 1200"/>
                    <a:gd name="T2" fmla="*/ 2147483647 w 312"/>
                    <a:gd name="T3" fmla="*/ 2147483647 h 1200"/>
                    <a:gd name="T4" fmla="*/ 2147483647 w 312"/>
                    <a:gd name="T5" fmla="*/ 0 h 1200"/>
                    <a:gd name="T6" fmla="*/ 0 60000 65536"/>
                    <a:gd name="T7" fmla="*/ 0 60000 65536"/>
                    <a:gd name="T8" fmla="*/ 0 60000 65536"/>
                    <a:gd name="T9" fmla="*/ 0 w 312"/>
                    <a:gd name="T10" fmla="*/ 0 h 1200"/>
                    <a:gd name="T11" fmla="*/ 312 w 312"/>
                    <a:gd name="T12" fmla="*/ 1200 h 12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312" h="1200">
                      <a:moveTo>
                        <a:pt x="312" y="1200"/>
                      </a:moveTo>
                      <a:cubicBezTo>
                        <a:pt x="180" y="1012"/>
                        <a:pt x="48" y="824"/>
                        <a:pt x="24" y="624"/>
                      </a:cubicBezTo>
                      <a:cubicBezTo>
                        <a:pt x="0" y="424"/>
                        <a:pt x="84" y="212"/>
                        <a:pt x="168" y="0"/>
                      </a:cubicBezTo>
                    </a:path>
                  </a:pathLst>
                </a:custGeom>
                <a:noFill/>
                <a:ln w="28575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0" name="Freeform 17"/>
                <p:cNvSpPr>
                  <a:spLocks/>
                </p:cNvSpPr>
                <p:nvPr/>
              </p:nvSpPr>
              <p:spPr bwMode="auto">
                <a:xfrm>
                  <a:off x="6553200" y="2971800"/>
                  <a:ext cx="457200" cy="492413"/>
                </a:xfrm>
                <a:custGeom>
                  <a:avLst/>
                  <a:gdLst>
                    <a:gd name="T0" fmla="*/ 0 w 432"/>
                    <a:gd name="T1" fmla="*/ 0 h 768"/>
                    <a:gd name="T2" fmla="*/ 2147483647 w 432"/>
                    <a:gd name="T3" fmla="*/ 2147483647 h 768"/>
                    <a:gd name="T4" fmla="*/ 2147483647 w 432"/>
                    <a:gd name="T5" fmla="*/ 2147483647 h 768"/>
                    <a:gd name="T6" fmla="*/ 0 60000 65536"/>
                    <a:gd name="T7" fmla="*/ 0 60000 65536"/>
                    <a:gd name="T8" fmla="*/ 0 60000 65536"/>
                    <a:gd name="T9" fmla="*/ 0 w 432"/>
                    <a:gd name="T10" fmla="*/ 0 h 768"/>
                    <a:gd name="T11" fmla="*/ 432 w 432"/>
                    <a:gd name="T12" fmla="*/ 768 h 768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432" h="768">
                      <a:moveTo>
                        <a:pt x="0" y="0"/>
                      </a:moveTo>
                      <a:cubicBezTo>
                        <a:pt x="108" y="104"/>
                        <a:pt x="216" y="208"/>
                        <a:pt x="288" y="336"/>
                      </a:cubicBezTo>
                      <a:cubicBezTo>
                        <a:pt x="360" y="464"/>
                        <a:pt x="396" y="616"/>
                        <a:pt x="432" y="768"/>
                      </a:cubicBezTo>
                    </a:path>
                  </a:pathLst>
                </a:custGeom>
                <a:noFill/>
                <a:ln w="28575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21" name="Freeform 18"/>
                <p:cNvSpPr>
                  <a:spLocks/>
                </p:cNvSpPr>
                <p:nvPr/>
              </p:nvSpPr>
              <p:spPr bwMode="auto">
                <a:xfrm>
                  <a:off x="2819400" y="1828800"/>
                  <a:ext cx="3352800" cy="609600"/>
                </a:xfrm>
                <a:custGeom>
                  <a:avLst/>
                  <a:gdLst>
                    <a:gd name="T0" fmla="*/ 0 w 2112"/>
                    <a:gd name="T1" fmla="*/ 2147483647 h 384"/>
                    <a:gd name="T2" fmla="*/ 2147483647 w 2112"/>
                    <a:gd name="T3" fmla="*/ 0 h 384"/>
                    <a:gd name="T4" fmla="*/ 2147483647 w 2112"/>
                    <a:gd name="T5" fmla="*/ 2147483647 h 384"/>
                    <a:gd name="T6" fmla="*/ 0 60000 65536"/>
                    <a:gd name="T7" fmla="*/ 0 60000 65536"/>
                    <a:gd name="T8" fmla="*/ 0 60000 65536"/>
                    <a:gd name="T9" fmla="*/ 0 w 2112"/>
                    <a:gd name="T10" fmla="*/ 0 h 384"/>
                    <a:gd name="T11" fmla="*/ 2112 w 2112"/>
                    <a:gd name="T12" fmla="*/ 384 h 384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12" h="384">
                      <a:moveTo>
                        <a:pt x="0" y="384"/>
                      </a:moveTo>
                      <a:cubicBezTo>
                        <a:pt x="328" y="192"/>
                        <a:pt x="656" y="0"/>
                        <a:pt x="1008" y="0"/>
                      </a:cubicBezTo>
                      <a:cubicBezTo>
                        <a:pt x="1360" y="0"/>
                        <a:pt x="1736" y="192"/>
                        <a:pt x="2112" y="384"/>
                      </a:cubicBezTo>
                    </a:path>
                  </a:pathLst>
                </a:custGeom>
                <a:noFill/>
                <a:ln w="28575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2" name="Line 19"/>
                <p:cNvSpPr>
                  <a:spLocks noChangeShapeType="1"/>
                </p:cNvSpPr>
                <p:nvPr/>
              </p:nvSpPr>
              <p:spPr bwMode="auto">
                <a:xfrm flipV="1">
                  <a:off x="2590800" y="2971800"/>
                  <a:ext cx="152400" cy="60960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3" name="Freeform 20"/>
                <p:cNvSpPr>
                  <a:spLocks/>
                </p:cNvSpPr>
                <p:nvPr/>
              </p:nvSpPr>
              <p:spPr bwMode="auto">
                <a:xfrm>
                  <a:off x="6324600" y="4572000"/>
                  <a:ext cx="457200" cy="492413"/>
                </a:xfrm>
                <a:custGeom>
                  <a:avLst/>
                  <a:gdLst>
                    <a:gd name="T0" fmla="*/ 2147483647 w 624"/>
                    <a:gd name="T1" fmla="*/ 0 h 1056"/>
                    <a:gd name="T2" fmla="*/ 2147483647 w 624"/>
                    <a:gd name="T3" fmla="*/ 2147483647 h 1056"/>
                    <a:gd name="T4" fmla="*/ 0 w 624"/>
                    <a:gd name="T5" fmla="*/ 2147483647 h 1056"/>
                    <a:gd name="T6" fmla="*/ 0 60000 65536"/>
                    <a:gd name="T7" fmla="*/ 0 60000 65536"/>
                    <a:gd name="T8" fmla="*/ 0 60000 65536"/>
                    <a:gd name="T9" fmla="*/ 0 w 624"/>
                    <a:gd name="T10" fmla="*/ 0 h 1056"/>
                    <a:gd name="T11" fmla="*/ 624 w 624"/>
                    <a:gd name="T12" fmla="*/ 1056 h 1056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624" h="1056">
                      <a:moveTo>
                        <a:pt x="624" y="0"/>
                      </a:moveTo>
                      <a:cubicBezTo>
                        <a:pt x="580" y="200"/>
                        <a:pt x="536" y="400"/>
                        <a:pt x="432" y="576"/>
                      </a:cubicBezTo>
                      <a:cubicBezTo>
                        <a:pt x="328" y="752"/>
                        <a:pt x="164" y="904"/>
                        <a:pt x="0" y="1056"/>
                      </a:cubicBezTo>
                    </a:path>
                  </a:pathLst>
                </a:custGeom>
                <a:noFill/>
                <a:ln w="28575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24" name="Freeform 21"/>
                <p:cNvSpPr>
                  <a:spLocks/>
                </p:cNvSpPr>
                <p:nvPr/>
              </p:nvSpPr>
              <p:spPr bwMode="auto">
                <a:xfrm>
                  <a:off x="3505200" y="5867400"/>
                  <a:ext cx="2286000" cy="482600"/>
                </a:xfrm>
                <a:custGeom>
                  <a:avLst/>
                  <a:gdLst>
                    <a:gd name="T0" fmla="*/ 2147483647 w 1440"/>
                    <a:gd name="T1" fmla="*/ 0 h 304"/>
                    <a:gd name="T2" fmla="*/ 2147483647 w 1440"/>
                    <a:gd name="T3" fmla="*/ 2147483647 h 304"/>
                    <a:gd name="T4" fmla="*/ 0 w 1440"/>
                    <a:gd name="T5" fmla="*/ 2147483647 h 304"/>
                    <a:gd name="T6" fmla="*/ 0 60000 65536"/>
                    <a:gd name="T7" fmla="*/ 0 60000 65536"/>
                    <a:gd name="T8" fmla="*/ 0 60000 65536"/>
                    <a:gd name="T9" fmla="*/ 0 w 1440"/>
                    <a:gd name="T10" fmla="*/ 0 h 304"/>
                    <a:gd name="T11" fmla="*/ 1440 w 1440"/>
                    <a:gd name="T12" fmla="*/ 304 h 304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1440" h="304">
                      <a:moveTo>
                        <a:pt x="1440" y="0"/>
                      </a:moveTo>
                      <a:cubicBezTo>
                        <a:pt x="1224" y="136"/>
                        <a:pt x="1008" y="272"/>
                        <a:pt x="768" y="288"/>
                      </a:cubicBezTo>
                      <a:cubicBezTo>
                        <a:pt x="528" y="304"/>
                        <a:pt x="264" y="200"/>
                        <a:pt x="0" y="96"/>
                      </a:cubicBezTo>
                    </a:path>
                  </a:pathLst>
                </a:custGeom>
                <a:noFill/>
                <a:ln w="28575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5" name="Text Box 22"/>
                <p:cNvSpPr txBox="1">
                  <a:spLocks noChangeArrowheads="1"/>
                </p:cNvSpPr>
                <p:nvPr/>
              </p:nvSpPr>
              <p:spPr bwMode="auto">
                <a:xfrm>
                  <a:off x="2362200" y="2451100"/>
                  <a:ext cx="749216" cy="461637"/>
                </a:xfrm>
                <a:prstGeom prst="rect">
                  <a:avLst/>
                </a:prstGeom>
                <a:noFill/>
                <a:ln w="1270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>
                  <a:spAutoFit/>
                </a:bodyPr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9pPr>
                </a:lstStyle>
                <a:p>
                  <a:r>
                    <a:rPr lang="en-US">
                      <a:solidFill>
                        <a:schemeClr val="accent2"/>
                      </a:solidFill>
                      <a:latin typeface="Helvetica" charset="0"/>
                    </a:rPr>
                    <a:t>N12</a:t>
                  </a:r>
                </a:p>
              </p:txBody>
            </p:sp>
            <p:sp>
              <p:nvSpPr>
                <p:cNvPr id="26" name="Text Box 23"/>
                <p:cNvSpPr txBox="1">
                  <a:spLocks noChangeArrowheads="1"/>
                </p:cNvSpPr>
                <p:nvPr/>
              </p:nvSpPr>
              <p:spPr bwMode="auto">
                <a:xfrm>
                  <a:off x="1981200" y="3581401"/>
                  <a:ext cx="578059" cy="461637"/>
                </a:xfrm>
                <a:prstGeom prst="rect">
                  <a:avLst/>
                </a:prstGeom>
                <a:noFill/>
                <a:ln w="1270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>
                  <a:spAutoFit/>
                </a:bodyPr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9pPr>
                </a:lstStyle>
                <a:p>
                  <a:r>
                    <a:rPr lang="en-US">
                      <a:solidFill>
                        <a:schemeClr val="accent2"/>
                      </a:solidFill>
                      <a:latin typeface="Helvetica" charset="0"/>
                    </a:rPr>
                    <a:t>N6</a:t>
                  </a:r>
                </a:p>
              </p:txBody>
            </p:sp>
            <p:sp>
              <p:nvSpPr>
                <p:cNvPr id="27" name="Text Box 24"/>
                <p:cNvSpPr txBox="1">
                  <a:spLocks noChangeArrowheads="1"/>
                </p:cNvSpPr>
                <p:nvPr/>
              </p:nvSpPr>
              <p:spPr bwMode="auto">
                <a:xfrm>
                  <a:off x="5943600" y="2438400"/>
                  <a:ext cx="578059" cy="461637"/>
                </a:xfrm>
                <a:prstGeom prst="rect">
                  <a:avLst/>
                </a:prstGeom>
                <a:noFill/>
                <a:ln w="1270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>
                  <a:spAutoFit/>
                </a:bodyPr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9pPr>
                </a:lstStyle>
                <a:p>
                  <a:r>
                    <a:rPr lang="en-US">
                      <a:solidFill>
                        <a:schemeClr val="accent2"/>
                      </a:solidFill>
                      <a:latin typeface="Helvetica" charset="0"/>
                    </a:rPr>
                    <a:t>N3</a:t>
                  </a:r>
                </a:p>
              </p:txBody>
            </p:sp>
          </p:grpSp>
        </p:grpSp>
        <p:sp>
          <p:nvSpPr>
            <p:cNvPr id="29" name="Oval 28"/>
            <p:cNvSpPr/>
            <p:nvPr/>
          </p:nvSpPr>
          <p:spPr>
            <a:xfrm>
              <a:off x="7025481" y="4419600"/>
              <a:ext cx="152400" cy="152400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Oval 29"/>
            <p:cNvSpPr/>
            <p:nvPr/>
          </p:nvSpPr>
          <p:spPr>
            <a:xfrm>
              <a:off x="1018381" y="6807200"/>
              <a:ext cx="152400" cy="152400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TextBox 1"/>
            <p:cNvSpPr txBox="1">
              <a:spLocks noChangeArrowheads="1"/>
            </p:cNvSpPr>
            <p:nvPr/>
          </p:nvSpPr>
          <p:spPr bwMode="auto">
            <a:xfrm>
              <a:off x="7051492" y="3962400"/>
              <a:ext cx="2945789" cy="8309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dirty="0" smtClean="0"/>
                <a:t>Currently holds token,</a:t>
              </a:r>
            </a:p>
            <a:p>
              <a:pPr eaLnBrk="1" hangingPunct="1"/>
              <a:r>
                <a:rPr lang="en-US" dirty="0"/>
                <a:t> </a:t>
              </a:r>
              <a:r>
                <a:rPr lang="en-US" dirty="0" smtClean="0"/>
                <a:t>  can access CS</a:t>
              </a:r>
              <a:endParaRPr lang="en-US" dirty="0"/>
            </a:p>
          </p:txBody>
        </p:sp>
      </p:grpSp>
      <p:sp>
        <p:nvSpPr>
          <p:cNvPr id="31" name="Rectangle 1"/>
          <p:cNvSpPr>
            <a:spLocks noChangeArrowheads="1"/>
          </p:cNvSpPr>
          <p:nvPr/>
        </p:nvSpPr>
        <p:spPr bwMode="auto">
          <a:xfrm>
            <a:off x="11155363" y="5575299"/>
            <a:ext cx="1828800" cy="1739901"/>
          </a:xfrm>
          <a:prstGeom prst="rect">
            <a:avLst/>
          </a:prstGeom>
          <a:solidFill>
            <a:srgbClr val="EFEFE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204983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Ring-based Mutual Exclusion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i="1" dirty="0" smtClean="0"/>
              <a:t>N </a:t>
            </a:r>
            <a:r>
              <a:rPr lang="en-US" dirty="0" smtClean="0"/>
              <a:t>Processes organized in a virtual ring</a:t>
            </a:r>
          </a:p>
          <a:p>
            <a:r>
              <a:rPr lang="en-US" dirty="0" smtClean="0"/>
              <a:t>Each process can send message to its successor in ring</a:t>
            </a:r>
          </a:p>
          <a:p>
            <a:r>
              <a:rPr lang="en-US" dirty="0" smtClean="0"/>
              <a:t>Exactly 1 token</a:t>
            </a:r>
          </a:p>
          <a:p>
            <a:r>
              <a:rPr lang="en-US" dirty="0" smtClean="0"/>
              <a:t>enter()</a:t>
            </a:r>
          </a:p>
          <a:p>
            <a:pPr lvl="1"/>
            <a:r>
              <a:rPr lang="en-US" dirty="0" smtClean="0"/>
              <a:t>Wait until you get token</a:t>
            </a:r>
          </a:p>
          <a:p>
            <a:r>
              <a:rPr lang="en-US" dirty="0"/>
              <a:t>e</a:t>
            </a:r>
            <a:r>
              <a:rPr lang="en-US" dirty="0" smtClean="0"/>
              <a:t>xit() // already have token</a:t>
            </a:r>
          </a:p>
          <a:p>
            <a:pPr lvl="1"/>
            <a:r>
              <a:rPr lang="en-US" dirty="0" smtClean="0"/>
              <a:t>Pass on token to ring successor</a:t>
            </a:r>
          </a:p>
          <a:p>
            <a:r>
              <a:rPr lang="en-US" dirty="0" smtClean="0"/>
              <a:t>If receive token, and not currently in enter(), just pass on token to ring successor</a:t>
            </a:r>
            <a:endParaRPr lang="en-US" dirty="0"/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11155363" y="5575299"/>
            <a:ext cx="1828800" cy="1739901"/>
          </a:xfrm>
          <a:prstGeom prst="rect">
            <a:avLst/>
          </a:prstGeom>
          <a:solidFill>
            <a:srgbClr val="EFEFE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>
              <a:latin typeface="Arial" charset="0"/>
            </a:endParaRPr>
          </a:p>
        </p:txBody>
      </p:sp>
      <p:sp>
        <p:nvSpPr>
          <p:cNvPr id="5" name="Slide Number Placeholder 1"/>
          <p:cNvSpPr txBox="1">
            <a:spLocks/>
          </p:cNvSpPr>
          <p:nvPr/>
        </p:nvSpPr>
        <p:spPr>
          <a:xfrm>
            <a:off x="10683081" y="6858000"/>
            <a:ext cx="2133600" cy="274637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marL="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2pPr>
            <a:lvl3pPr marL="11430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3pPr>
            <a:lvl4pPr marL="16002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4pPr>
            <a:lvl5pPr marL="20574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5pPr>
            <a:lvl6pPr marL="25146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6pPr>
            <a:lvl7pPr marL="29718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7pPr>
            <a:lvl8pPr marL="34290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8pPr>
            <a:lvl9pPr marL="38862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9pPr>
          </a:lstStyle>
          <a:p>
            <a:pPr algn="ctr" eaLnBrk="1" hangingPunct="1"/>
            <a:fld id="{A5C89BAC-A48D-2D4F-801D-3CF6579B6D6A}" type="slidenum">
              <a:rPr lang="en-US" sz="1400" smtClean="0"/>
              <a:pPr algn="ctr" eaLnBrk="1" hangingPunct="1"/>
              <a:t>22</a:t>
            </a:fld>
            <a:endParaRPr lang="en-US" sz="1400"/>
          </a:p>
        </p:txBody>
      </p:sp>
    </p:spTree>
    <p:extLst>
      <p:ext uri="{BB962C8B-B14F-4D97-AF65-F5344CB8AC3E}">
        <p14:creationId xmlns:p14="http://schemas.microsoft.com/office/powerpoint/2010/main" val="8420675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Analysis of Ring-based Mutual Exclusion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Safety</a:t>
            </a:r>
          </a:p>
          <a:p>
            <a:pPr lvl="1"/>
            <a:r>
              <a:rPr lang="en-US" dirty="0" smtClean="0"/>
              <a:t>Exactly one token</a:t>
            </a:r>
          </a:p>
          <a:p>
            <a:r>
              <a:rPr lang="en-US" dirty="0" err="1" smtClean="0"/>
              <a:t>Liveness</a:t>
            </a:r>
            <a:endParaRPr lang="en-US" dirty="0" smtClean="0"/>
          </a:p>
          <a:p>
            <a:pPr lvl="1"/>
            <a:r>
              <a:rPr lang="en-US" dirty="0" smtClean="0"/>
              <a:t>Token eventually loops around ring and reaches requesting process (no failures)</a:t>
            </a:r>
          </a:p>
          <a:p>
            <a:pPr>
              <a:spcBef>
                <a:spcPct val="30000"/>
              </a:spcBef>
              <a:buClr>
                <a:schemeClr val="hlink"/>
              </a:buClr>
              <a:buSzPct val="120000"/>
            </a:pPr>
            <a:r>
              <a:rPr lang="en-US" sz="2400" dirty="0" smtClean="0"/>
              <a:t>Bandwidth</a:t>
            </a:r>
            <a:endParaRPr lang="en-US" sz="2400" dirty="0"/>
          </a:p>
          <a:p>
            <a:pPr lvl="1">
              <a:spcBef>
                <a:spcPct val="30000"/>
              </a:spcBef>
              <a:buClr>
                <a:schemeClr val="hlink"/>
              </a:buClr>
              <a:buSzPct val="120000"/>
            </a:pPr>
            <a:r>
              <a:rPr lang="en-US" sz="2400" dirty="0"/>
              <a:t>P</a:t>
            </a:r>
            <a:r>
              <a:rPr lang="en-US" sz="2400" dirty="0" smtClean="0"/>
              <a:t>er enter(), 1 message by requesting process but up to </a:t>
            </a:r>
            <a:r>
              <a:rPr lang="en-US" sz="2400" i="1" dirty="0" smtClean="0"/>
              <a:t>N </a:t>
            </a:r>
            <a:r>
              <a:rPr lang="en-US" sz="2400" dirty="0" smtClean="0"/>
              <a:t>messages throughout system</a:t>
            </a:r>
          </a:p>
          <a:p>
            <a:pPr lvl="1">
              <a:spcBef>
                <a:spcPct val="30000"/>
              </a:spcBef>
              <a:buClr>
                <a:schemeClr val="hlink"/>
              </a:buClr>
              <a:buSzPct val="120000"/>
            </a:pPr>
            <a:r>
              <a:rPr lang="en-US" sz="2400" dirty="0" smtClean="0"/>
              <a:t>1 </a:t>
            </a:r>
            <a:r>
              <a:rPr lang="en-US" sz="2400" dirty="0"/>
              <a:t>message </a:t>
            </a:r>
            <a:r>
              <a:rPr lang="en-US" sz="2400" dirty="0" smtClean="0"/>
              <a:t>sent per exit()</a:t>
            </a:r>
            <a:endParaRPr lang="en-US" sz="2400" dirty="0"/>
          </a:p>
          <a:p>
            <a:endParaRPr lang="en-US" dirty="0"/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11155363" y="5575299"/>
            <a:ext cx="1828800" cy="1739901"/>
          </a:xfrm>
          <a:prstGeom prst="rect">
            <a:avLst/>
          </a:prstGeom>
          <a:solidFill>
            <a:srgbClr val="EFEFE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>
              <a:latin typeface="Arial" charset="0"/>
            </a:endParaRPr>
          </a:p>
        </p:txBody>
      </p:sp>
      <p:sp>
        <p:nvSpPr>
          <p:cNvPr id="5" name="Slide Number Placeholder 1"/>
          <p:cNvSpPr txBox="1">
            <a:spLocks/>
          </p:cNvSpPr>
          <p:nvPr/>
        </p:nvSpPr>
        <p:spPr>
          <a:xfrm>
            <a:off x="10683081" y="6858000"/>
            <a:ext cx="2133600" cy="274637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marL="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2pPr>
            <a:lvl3pPr marL="11430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3pPr>
            <a:lvl4pPr marL="16002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4pPr>
            <a:lvl5pPr marL="20574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5pPr>
            <a:lvl6pPr marL="25146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6pPr>
            <a:lvl7pPr marL="29718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7pPr>
            <a:lvl8pPr marL="34290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8pPr>
            <a:lvl9pPr marL="38862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9pPr>
          </a:lstStyle>
          <a:p>
            <a:pPr algn="ctr" eaLnBrk="1" hangingPunct="1"/>
            <a:fld id="{A5C89BAC-A48D-2D4F-801D-3CF6579B6D6A}" type="slidenum">
              <a:rPr lang="en-US" sz="1400" smtClean="0"/>
              <a:pPr algn="ctr" eaLnBrk="1" hangingPunct="1"/>
              <a:t>23</a:t>
            </a:fld>
            <a:endParaRPr lang="en-US" sz="1400"/>
          </a:p>
        </p:txBody>
      </p:sp>
    </p:spTree>
    <p:extLst>
      <p:ext uri="{BB962C8B-B14F-4D97-AF65-F5344CB8AC3E}">
        <p14:creationId xmlns:p14="http://schemas.microsoft.com/office/powerpoint/2010/main" val="42896677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Analysis of Ring-Based Mutual Exclusion (2)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spcBef>
                <a:spcPct val="30000"/>
              </a:spcBef>
              <a:buClr>
                <a:schemeClr val="hlink"/>
              </a:buClr>
              <a:buSzPct val="120000"/>
            </a:pPr>
            <a:r>
              <a:rPr lang="en-US" sz="2400" dirty="0" smtClean="0"/>
              <a:t>Client </a:t>
            </a:r>
            <a:r>
              <a:rPr lang="en-US" sz="2400" dirty="0"/>
              <a:t>delay: 0 to </a:t>
            </a:r>
            <a:r>
              <a:rPr lang="en-US" sz="2400" i="1" dirty="0"/>
              <a:t>N</a:t>
            </a:r>
            <a:r>
              <a:rPr lang="en-US" sz="2400" dirty="0"/>
              <a:t> message </a:t>
            </a:r>
            <a:r>
              <a:rPr lang="en-US" sz="2400" dirty="0" smtClean="0"/>
              <a:t>transmissions after entering enter()</a:t>
            </a:r>
          </a:p>
          <a:p>
            <a:pPr lvl="1">
              <a:spcBef>
                <a:spcPct val="30000"/>
              </a:spcBef>
              <a:buClr>
                <a:schemeClr val="hlink"/>
              </a:buClr>
              <a:buSzPct val="120000"/>
            </a:pPr>
            <a:r>
              <a:rPr lang="en-US" sz="2400" dirty="0" smtClean="0"/>
              <a:t>Best case: already have token</a:t>
            </a:r>
          </a:p>
          <a:p>
            <a:pPr lvl="1">
              <a:spcBef>
                <a:spcPct val="30000"/>
              </a:spcBef>
              <a:buClr>
                <a:schemeClr val="hlink"/>
              </a:buClr>
              <a:buSzPct val="120000"/>
            </a:pPr>
            <a:r>
              <a:rPr lang="en-US" sz="2400" dirty="0" smtClean="0"/>
              <a:t>Worst case: just sent token to neighbor</a:t>
            </a:r>
            <a:endParaRPr lang="en-US" sz="2400" dirty="0"/>
          </a:p>
          <a:p>
            <a:pPr>
              <a:spcBef>
                <a:spcPct val="30000"/>
              </a:spcBef>
              <a:buClr>
                <a:schemeClr val="hlink"/>
              </a:buClr>
              <a:buSzPct val="120000"/>
            </a:pPr>
            <a:r>
              <a:rPr lang="en-US" sz="2400" dirty="0"/>
              <a:t>Synchronization delay between one </a:t>
            </a:r>
            <a:r>
              <a:rPr lang="en-US" sz="2400" dirty="0" smtClean="0"/>
              <a:t>process’</a:t>
            </a:r>
            <a:r>
              <a:rPr lang="en-US" altLang="ja-JP" sz="2400" dirty="0" smtClean="0"/>
              <a:t> exit() </a:t>
            </a:r>
            <a:r>
              <a:rPr lang="en-US" altLang="ja-JP" sz="2400" dirty="0"/>
              <a:t>from the CS and the next </a:t>
            </a:r>
            <a:r>
              <a:rPr lang="en-US" altLang="ja-JP" sz="2400" dirty="0" smtClean="0"/>
              <a:t>process’ enter(): </a:t>
            </a:r>
          </a:p>
          <a:p>
            <a:pPr lvl="1">
              <a:spcBef>
                <a:spcPct val="30000"/>
              </a:spcBef>
              <a:buClr>
                <a:schemeClr val="hlink"/>
              </a:buClr>
              <a:buSzPct val="120000"/>
            </a:pPr>
            <a:r>
              <a:rPr lang="en-US" altLang="ja-JP" sz="2400" dirty="0"/>
              <a:t>B</a:t>
            </a:r>
            <a:r>
              <a:rPr lang="en-US" altLang="ja-JP" sz="2400" dirty="0" smtClean="0"/>
              <a:t>etween </a:t>
            </a:r>
            <a:r>
              <a:rPr lang="en-US" altLang="ja-JP" sz="2400" dirty="0"/>
              <a:t>1 and </a:t>
            </a:r>
            <a:r>
              <a:rPr lang="en-US" altLang="ja-JP" sz="2400" dirty="0" smtClean="0"/>
              <a:t>(</a:t>
            </a:r>
            <a:r>
              <a:rPr lang="en-US" altLang="ja-JP" sz="2400" i="1" dirty="0" smtClean="0"/>
              <a:t>N</a:t>
            </a:r>
            <a:r>
              <a:rPr lang="en-US" altLang="ja-JP" sz="2400" i="1" dirty="0"/>
              <a:t>-</a:t>
            </a:r>
            <a:r>
              <a:rPr lang="en-US" altLang="ja-JP" sz="2400" i="1" dirty="0" smtClean="0"/>
              <a:t>1</a:t>
            </a:r>
            <a:r>
              <a:rPr lang="en-US" altLang="ja-JP" sz="2400" dirty="0" smtClean="0"/>
              <a:t>) </a:t>
            </a:r>
            <a:r>
              <a:rPr lang="en-US" altLang="ja-JP" sz="2400" dirty="0"/>
              <a:t>message transmissions</a:t>
            </a:r>
            <a:r>
              <a:rPr lang="en-US" altLang="ja-JP" sz="2400" dirty="0" smtClean="0"/>
              <a:t>.</a:t>
            </a:r>
          </a:p>
          <a:p>
            <a:pPr lvl="1">
              <a:spcBef>
                <a:spcPct val="30000"/>
              </a:spcBef>
              <a:buClr>
                <a:schemeClr val="hlink"/>
              </a:buClr>
              <a:buSzPct val="120000"/>
            </a:pPr>
            <a:r>
              <a:rPr lang="en-US" sz="2400" u="sng" dirty="0" smtClean="0"/>
              <a:t>Best case</a:t>
            </a:r>
            <a:r>
              <a:rPr lang="en-US" sz="2400" dirty="0" smtClean="0"/>
              <a:t>: process in enter() is successor of process in exit()</a:t>
            </a:r>
          </a:p>
          <a:p>
            <a:pPr lvl="1">
              <a:spcBef>
                <a:spcPct val="30000"/>
              </a:spcBef>
              <a:buClr>
                <a:schemeClr val="hlink"/>
              </a:buClr>
              <a:buSzPct val="120000"/>
            </a:pPr>
            <a:r>
              <a:rPr lang="en-US" sz="2400" u="sng" dirty="0" smtClean="0"/>
              <a:t>Worst case</a:t>
            </a:r>
            <a:r>
              <a:rPr lang="en-US" sz="2400" dirty="0" smtClean="0"/>
              <a:t>: process in enter()</a:t>
            </a:r>
            <a:r>
              <a:rPr lang="en-US" sz="2400" dirty="0"/>
              <a:t> </a:t>
            </a:r>
            <a:r>
              <a:rPr lang="en-US" sz="2400" dirty="0" smtClean="0"/>
              <a:t>is predecessor of process in exit()</a:t>
            </a:r>
            <a:endParaRPr lang="en-US" sz="2400" dirty="0"/>
          </a:p>
          <a:p>
            <a:endParaRPr lang="en-US" dirty="0"/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11155363" y="5575299"/>
            <a:ext cx="1828800" cy="1739901"/>
          </a:xfrm>
          <a:prstGeom prst="rect">
            <a:avLst/>
          </a:prstGeom>
          <a:solidFill>
            <a:srgbClr val="EFEFE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>
              <a:latin typeface="Arial" charset="0"/>
            </a:endParaRPr>
          </a:p>
        </p:txBody>
      </p:sp>
      <p:sp>
        <p:nvSpPr>
          <p:cNvPr id="5" name="Slide Number Placeholder 1"/>
          <p:cNvSpPr txBox="1">
            <a:spLocks/>
          </p:cNvSpPr>
          <p:nvPr/>
        </p:nvSpPr>
        <p:spPr>
          <a:xfrm>
            <a:off x="10683081" y="6858000"/>
            <a:ext cx="2133600" cy="274637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marL="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2pPr>
            <a:lvl3pPr marL="11430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3pPr>
            <a:lvl4pPr marL="16002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4pPr>
            <a:lvl5pPr marL="20574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5pPr>
            <a:lvl6pPr marL="25146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6pPr>
            <a:lvl7pPr marL="29718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7pPr>
            <a:lvl8pPr marL="34290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8pPr>
            <a:lvl9pPr marL="38862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9pPr>
          </a:lstStyle>
          <a:p>
            <a:pPr algn="ctr" eaLnBrk="1" hangingPunct="1"/>
            <a:fld id="{A5C89BAC-A48D-2D4F-801D-3CF6579B6D6A}" type="slidenum">
              <a:rPr lang="en-US" sz="1400" smtClean="0"/>
              <a:pPr algn="ctr" eaLnBrk="1" hangingPunct="1"/>
              <a:t>24</a:t>
            </a:fld>
            <a:endParaRPr lang="en-US" sz="1400"/>
          </a:p>
        </p:txBody>
      </p:sp>
    </p:spTree>
    <p:extLst>
      <p:ext uri="{BB962C8B-B14F-4D97-AF65-F5344CB8AC3E}">
        <p14:creationId xmlns:p14="http://schemas.microsoft.com/office/powerpoint/2010/main" val="11355526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Next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Client/Synchronization delay to access CS still O(</a:t>
            </a:r>
            <a:r>
              <a:rPr lang="en-US" i="1" dirty="0" smtClean="0"/>
              <a:t>N</a:t>
            </a:r>
            <a:r>
              <a:rPr lang="en-US" dirty="0" smtClean="0"/>
              <a:t>) in Ring-Based approach.</a:t>
            </a:r>
          </a:p>
          <a:p>
            <a:r>
              <a:rPr lang="en-US" dirty="0" smtClean="0"/>
              <a:t>Can we make this faster?</a:t>
            </a:r>
            <a:endParaRPr lang="en-US" dirty="0"/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11155363" y="5575299"/>
            <a:ext cx="1828800" cy="1739901"/>
          </a:xfrm>
          <a:prstGeom prst="rect">
            <a:avLst/>
          </a:prstGeom>
          <a:solidFill>
            <a:srgbClr val="EFEFE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>
              <a:latin typeface="Arial" charset="0"/>
            </a:endParaRPr>
          </a:p>
        </p:txBody>
      </p:sp>
      <p:sp>
        <p:nvSpPr>
          <p:cNvPr id="5" name="Slide Number Placeholder 1"/>
          <p:cNvSpPr txBox="1">
            <a:spLocks/>
          </p:cNvSpPr>
          <p:nvPr/>
        </p:nvSpPr>
        <p:spPr>
          <a:xfrm>
            <a:off x="10683081" y="6858000"/>
            <a:ext cx="2133600" cy="274637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marL="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2pPr>
            <a:lvl3pPr marL="11430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3pPr>
            <a:lvl4pPr marL="16002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4pPr>
            <a:lvl5pPr marL="20574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5pPr>
            <a:lvl6pPr marL="25146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6pPr>
            <a:lvl7pPr marL="29718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7pPr>
            <a:lvl8pPr marL="34290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8pPr>
            <a:lvl9pPr marL="38862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9pPr>
          </a:lstStyle>
          <a:p>
            <a:pPr algn="ctr" eaLnBrk="1" hangingPunct="1"/>
            <a:fld id="{A5C89BAC-A48D-2D4F-801D-3CF6579B6D6A}" type="slidenum">
              <a:rPr lang="en-US" sz="1400" smtClean="0"/>
              <a:pPr algn="ctr" eaLnBrk="1" hangingPunct="1"/>
              <a:t>25</a:t>
            </a:fld>
            <a:endParaRPr lang="en-US" sz="1400"/>
          </a:p>
        </p:txBody>
      </p:sp>
    </p:spTree>
    <p:extLst>
      <p:ext uri="{BB962C8B-B14F-4D97-AF65-F5344CB8AC3E}">
        <p14:creationId xmlns:p14="http://schemas.microsoft.com/office/powerpoint/2010/main" val="27152067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System Model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>
                <a:ea typeface="ＭＳ Ｐゴシック" charset="0"/>
              </a:rPr>
              <a:t>Before solving any problem, specify its System Model:</a:t>
            </a:r>
            <a:endParaRPr lang="en-US" sz="2800" dirty="0">
              <a:ea typeface="ＭＳ Ｐゴシック" charset="0"/>
            </a:endParaRPr>
          </a:p>
          <a:p>
            <a:pPr lvl="1"/>
            <a:r>
              <a:rPr lang="en-US" sz="2400" dirty="0">
                <a:ea typeface="ＭＳ Ｐゴシック" charset="0"/>
              </a:rPr>
              <a:t>Each pair of processes is connected by reliable channels (such as TCP). </a:t>
            </a:r>
          </a:p>
          <a:p>
            <a:pPr lvl="1"/>
            <a:r>
              <a:rPr lang="en-US" sz="2400" dirty="0" smtClean="0">
                <a:ea typeface="ＭＳ Ｐゴシック" charset="0"/>
              </a:rPr>
              <a:t>Messages </a:t>
            </a:r>
            <a:r>
              <a:rPr lang="en-US" sz="2400" dirty="0">
                <a:ea typeface="ＭＳ Ｐゴシック" charset="0"/>
              </a:rPr>
              <a:t>are eventually delivered to </a:t>
            </a:r>
            <a:r>
              <a:rPr lang="en-US" sz="2400" dirty="0" smtClean="0">
                <a:ea typeface="ＭＳ Ｐゴシック" charset="0"/>
              </a:rPr>
              <a:t>recipient, and </a:t>
            </a:r>
            <a:r>
              <a:rPr lang="en-US" altLang="ja-JP" sz="2400" dirty="0">
                <a:ea typeface="ＭＳ Ｐゴシック" charset="0"/>
              </a:rPr>
              <a:t>in FIFO </a:t>
            </a:r>
            <a:r>
              <a:rPr lang="en-US" altLang="ja-JP" sz="2400" dirty="0" smtClean="0">
                <a:ea typeface="ＭＳ Ｐゴシック" charset="0"/>
              </a:rPr>
              <a:t>(First In First Out) order</a:t>
            </a:r>
            <a:r>
              <a:rPr lang="en-US" altLang="ja-JP" sz="2400" dirty="0">
                <a:ea typeface="ＭＳ Ｐゴシック" charset="0"/>
              </a:rPr>
              <a:t>.</a:t>
            </a:r>
          </a:p>
          <a:p>
            <a:pPr lvl="1"/>
            <a:r>
              <a:rPr lang="en-US" sz="2400" dirty="0">
                <a:ea typeface="ＭＳ Ｐゴシック" charset="0"/>
              </a:rPr>
              <a:t>Processes do not fail.</a:t>
            </a:r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11155363" y="5575299"/>
            <a:ext cx="1828800" cy="1739901"/>
          </a:xfrm>
          <a:prstGeom prst="rect">
            <a:avLst/>
          </a:prstGeom>
          <a:solidFill>
            <a:srgbClr val="EFEFE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>
              <a:latin typeface="Arial" charset="0"/>
            </a:endParaRPr>
          </a:p>
        </p:txBody>
      </p:sp>
      <p:sp>
        <p:nvSpPr>
          <p:cNvPr id="5" name="Slide Number Placeholder 1"/>
          <p:cNvSpPr txBox="1">
            <a:spLocks/>
          </p:cNvSpPr>
          <p:nvPr/>
        </p:nvSpPr>
        <p:spPr>
          <a:xfrm>
            <a:off x="10683081" y="6858000"/>
            <a:ext cx="2133600" cy="274637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marL="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2pPr>
            <a:lvl3pPr marL="11430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3pPr>
            <a:lvl4pPr marL="16002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4pPr>
            <a:lvl5pPr marL="20574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5pPr>
            <a:lvl6pPr marL="25146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6pPr>
            <a:lvl7pPr marL="29718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7pPr>
            <a:lvl8pPr marL="34290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8pPr>
            <a:lvl9pPr marL="38862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9pPr>
          </a:lstStyle>
          <a:p>
            <a:pPr algn="ctr" eaLnBrk="1" hangingPunct="1"/>
            <a:fld id="{A5C89BAC-A48D-2D4F-801D-3CF6579B6D6A}" type="slidenum">
              <a:rPr lang="en-US" sz="1400" smtClean="0"/>
              <a:pPr algn="ctr" eaLnBrk="1" hangingPunct="1"/>
              <a:t>26</a:t>
            </a:fld>
            <a:endParaRPr lang="en-US" sz="1400"/>
          </a:p>
        </p:txBody>
      </p:sp>
    </p:spTree>
    <p:extLst>
      <p:ext uri="{BB962C8B-B14F-4D97-AF65-F5344CB8AC3E}">
        <p14:creationId xmlns:p14="http://schemas.microsoft.com/office/powerpoint/2010/main" val="3629933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Ricart-Agrawala’s</a:t>
            </a:r>
            <a:r>
              <a:rPr lang="en-US" dirty="0" smtClean="0"/>
              <a:t> Algorithm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Classical algorithm from 1981</a:t>
            </a:r>
          </a:p>
          <a:p>
            <a:r>
              <a:rPr lang="en-US" dirty="0" smtClean="0"/>
              <a:t>Invented by Glenn </a:t>
            </a:r>
            <a:r>
              <a:rPr lang="en-US" dirty="0" err="1" smtClean="0"/>
              <a:t>Ricart</a:t>
            </a:r>
            <a:r>
              <a:rPr lang="en-US" dirty="0" smtClean="0"/>
              <a:t> (NIH) and Ashok </a:t>
            </a:r>
            <a:r>
              <a:rPr lang="en-US" dirty="0" err="1" smtClean="0"/>
              <a:t>Agrawala</a:t>
            </a:r>
            <a:r>
              <a:rPr lang="en-US" dirty="0" smtClean="0"/>
              <a:t> (U. Maryland)</a:t>
            </a:r>
          </a:p>
          <a:p>
            <a:endParaRPr lang="en-US" dirty="0"/>
          </a:p>
          <a:p>
            <a:r>
              <a:rPr lang="en-US" dirty="0" smtClean="0"/>
              <a:t>No token</a:t>
            </a:r>
          </a:p>
          <a:p>
            <a:r>
              <a:rPr lang="en-US" dirty="0" smtClean="0"/>
              <a:t>Uses the notion of causality and multicast</a:t>
            </a:r>
          </a:p>
          <a:p>
            <a:r>
              <a:rPr lang="en-US" dirty="0" smtClean="0"/>
              <a:t>Has lower waiting time to enter CS than Ring-Based approach</a:t>
            </a:r>
            <a:endParaRPr lang="en-US" dirty="0"/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11155363" y="5651500"/>
            <a:ext cx="1828800" cy="1739901"/>
          </a:xfrm>
          <a:prstGeom prst="rect">
            <a:avLst/>
          </a:prstGeom>
          <a:solidFill>
            <a:srgbClr val="EFEFE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>
              <a:latin typeface="Arial" charset="0"/>
            </a:endParaRPr>
          </a:p>
        </p:txBody>
      </p:sp>
      <p:sp>
        <p:nvSpPr>
          <p:cNvPr id="5" name="Slide Number Placeholder 1"/>
          <p:cNvSpPr txBox="1">
            <a:spLocks/>
          </p:cNvSpPr>
          <p:nvPr/>
        </p:nvSpPr>
        <p:spPr>
          <a:xfrm>
            <a:off x="10683081" y="6858000"/>
            <a:ext cx="2133600" cy="274637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marL="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2pPr>
            <a:lvl3pPr marL="11430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3pPr>
            <a:lvl4pPr marL="16002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4pPr>
            <a:lvl5pPr marL="20574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5pPr>
            <a:lvl6pPr marL="25146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6pPr>
            <a:lvl7pPr marL="29718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7pPr>
            <a:lvl8pPr marL="34290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8pPr>
            <a:lvl9pPr marL="38862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9pPr>
          </a:lstStyle>
          <a:p>
            <a:pPr algn="ctr" eaLnBrk="1" hangingPunct="1"/>
            <a:fld id="{A5C89BAC-A48D-2D4F-801D-3CF6579B6D6A}" type="slidenum">
              <a:rPr lang="en-US" sz="1400" smtClean="0"/>
              <a:pPr algn="ctr" eaLnBrk="1" hangingPunct="1"/>
              <a:t>27</a:t>
            </a:fld>
            <a:endParaRPr lang="en-US" sz="1400"/>
          </a:p>
        </p:txBody>
      </p:sp>
    </p:spTree>
    <p:extLst>
      <p:ext uri="{BB962C8B-B14F-4D97-AF65-F5344CB8AC3E}">
        <p14:creationId xmlns:p14="http://schemas.microsoft.com/office/powerpoint/2010/main" val="22850511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Key Idea: </a:t>
            </a:r>
            <a:r>
              <a:rPr lang="en-US" dirty="0" err="1" smtClean="0"/>
              <a:t>Ricart-Agrawala</a:t>
            </a:r>
            <a:r>
              <a:rPr lang="en-US" dirty="0" smtClean="0"/>
              <a:t> Algorithm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10000"/>
              </a:lnSpc>
              <a:buClr>
                <a:schemeClr val="tx1"/>
              </a:buClr>
              <a:buSzPct val="120000"/>
            </a:pPr>
            <a:r>
              <a:rPr lang="en-US" sz="2400" dirty="0" smtClean="0">
                <a:ea typeface="ＭＳ Ｐゴシック" charset="0"/>
              </a:rPr>
              <a:t>enter() at process P</a:t>
            </a:r>
            <a:r>
              <a:rPr lang="en-US" sz="2400" i="1" dirty="0" smtClean="0">
                <a:ea typeface="ＭＳ Ｐゴシック" charset="0"/>
              </a:rPr>
              <a:t>i</a:t>
            </a:r>
            <a:endParaRPr lang="en-US" sz="2400" dirty="0" smtClean="0">
              <a:ea typeface="ＭＳ Ｐゴシック" charset="0"/>
            </a:endParaRPr>
          </a:p>
          <a:p>
            <a:pPr lvl="1">
              <a:lnSpc>
                <a:spcPct val="110000"/>
              </a:lnSpc>
              <a:buClr>
                <a:schemeClr val="tx1"/>
              </a:buClr>
              <a:buSzPct val="120000"/>
            </a:pPr>
            <a:r>
              <a:rPr lang="en-US" sz="2400" u="sng" dirty="0" smtClean="0">
                <a:solidFill>
                  <a:srgbClr val="FF6600"/>
                </a:solidFill>
                <a:ea typeface="ＭＳ Ｐゴシック" charset="0"/>
              </a:rPr>
              <a:t>multicast</a:t>
            </a:r>
            <a:r>
              <a:rPr lang="en-US" sz="2400" dirty="0" smtClean="0">
                <a:solidFill>
                  <a:srgbClr val="FF6600"/>
                </a:solidFill>
                <a:ea typeface="ＭＳ Ｐゴシック" charset="0"/>
              </a:rPr>
              <a:t> </a:t>
            </a:r>
            <a:r>
              <a:rPr lang="en-US" sz="2400" dirty="0">
                <a:ea typeface="ＭＳ Ｐゴシック" charset="0"/>
              </a:rPr>
              <a:t>a </a:t>
            </a:r>
            <a:r>
              <a:rPr lang="en-US" sz="2400" dirty="0" smtClean="0">
                <a:ea typeface="ＭＳ Ｐゴシック" charset="0"/>
              </a:rPr>
              <a:t>request to all processes</a:t>
            </a:r>
          </a:p>
          <a:p>
            <a:pPr lvl="2">
              <a:lnSpc>
                <a:spcPct val="110000"/>
              </a:lnSpc>
              <a:buClr>
                <a:schemeClr val="tx1"/>
              </a:buClr>
              <a:buSzPct val="120000"/>
            </a:pPr>
            <a:r>
              <a:rPr lang="en-US" sz="2400" dirty="0" smtClean="0">
                <a:ea typeface="ＭＳ Ｐゴシック" charset="0"/>
              </a:rPr>
              <a:t>Request: &lt;T, P</a:t>
            </a:r>
            <a:r>
              <a:rPr lang="en-US" sz="2400" i="1" dirty="0" smtClean="0">
                <a:ea typeface="ＭＳ Ｐゴシック" charset="0"/>
              </a:rPr>
              <a:t>i</a:t>
            </a:r>
            <a:r>
              <a:rPr lang="en-US" sz="2400" dirty="0" smtClean="0">
                <a:ea typeface="ＭＳ Ｐゴシック" charset="0"/>
              </a:rPr>
              <a:t>&gt;, where T = current </a:t>
            </a:r>
            <a:r>
              <a:rPr lang="en-US" sz="2400" dirty="0" err="1" smtClean="0">
                <a:ea typeface="ＭＳ Ｐゴシック" charset="0"/>
              </a:rPr>
              <a:t>Lamport</a:t>
            </a:r>
            <a:r>
              <a:rPr lang="en-US" sz="2400" dirty="0" smtClean="0">
                <a:ea typeface="ＭＳ Ｐゴシック" charset="0"/>
              </a:rPr>
              <a:t> timestamp at P</a:t>
            </a:r>
            <a:r>
              <a:rPr lang="en-US" sz="2400" i="1" dirty="0" smtClean="0">
                <a:ea typeface="ＭＳ Ｐゴシック" charset="0"/>
              </a:rPr>
              <a:t>i</a:t>
            </a:r>
            <a:endParaRPr lang="en-US" sz="2400" dirty="0" smtClean="0">
              <a:ea typeface="ＭＳ Ｐゴシック" charset="0"/>
            </a:endParaRPr>
          </a:p>
          <a:p>
            <a:pPr lvl="1">
              <a:lnSpc>
                <a:spcPct val="110000"/>
              </a:lnSpc>
              <a:buClr>
                <a:schemeClr val="tx1"/>
              </a:buClr>
              <a:buSzPct val="120000"/>
            </a:pPr>
            <a:r>
              <a:rPr lang="en-US" sz="2400" dirty="0" smtClean="0">
                <a:solidFill>
                  <a:srgbClr val="000000"/>
                </a:solidFill>
                <a:ea typeface="ＭＳ Ｐゴシック" charset="0"/>
              </a:rPr>
              <a:t>Wait until </a:t>
            </a:r>
            <a:r>
              <a:rPr lang="en-US" sz="2400" i="1" dirty="0" smtClean="0">
                <a:solidFill>
                  <a:schemeClr val="hlink"/>
                </a:solidFill>
                <a:ea typeface="ＭＳ Ｐゴシック" charset="0"/>
              </a:rPr>
              <a:t>all </a:t>
            </a:r>
            <a:r>
              <a:rPr lang="en-US" sz="2400" dirty="0">
                <a:ea typeface="ＭＳ Ｐゴシック" charset="0"/>
              </a:rPr>
              <a:t>other processes have </a:t>
            </a:r>
            <a:r>
              <a:rPr lang="en-US" sz="2400" dirty="0" smtClean="0">
                <a:ea typeface="ＭＳ Ｐゴシック" charset="0"/>
              </a:rPr>
              <a:t>responded positively to request</a:t>
            </a:r>
          </a:p>
          <a:p>
            <a:pPr>
              <a:lnSpc>
                <a:spcPct val="110000"/>
              </a:lnSpc>
              <a:buClr>
                <a:schemeClr val="tx1"/>
              </a:buClr>
              <a:buSzPct val="120000"/>
            </a:pPr>
            <a:r>
              <a:rPr lang="en-US" sz="2400" dirty="0" smtClean="0">
                <a:ea typeface="ＭＳ Ｐゴシック" charset="0"/>
              </a:rPr>
              <a:t>Requests are granted in order of causality</a:t>
            </a:r>
          </a:p>
          <a:p>
            <a:pPr>
              <a:lnSpc>
                <a:spcPct val="110000"/>
              </a:lnSpc>
              <a:buClr>
                <a:schemeClr val="tx1"/>
              </a:buClr>
              <a:buSzPct val="120000"/>
            </a:pPr>
            <a:r>
              <a:rPr lang="en-US" sz="2400" dirty="0" smtClean="0">
                <a:ea typeface="ＭＳ Ｐゴシック" charset="0"/>
              </a:rPr>
              <a:t>&lt;T</a:t>
            </a:r>
            <a:r>
              <a:rPr lang="en-US" sz="2400" dirty="0">
                <a:ea typeface="ＭＳ Ｐゴシック" charset="0"/>
              </a:rPr>
              <a:t>, P</a:t>
            </a:r>
            <a:r>
              <a:rPr lang="en-US" sz="2400" i="1" dirty="0">
                <a:ea typeface="ＭＳ Ｐゴシック" charset="0"/>
              </a:rPr>
              <a:t>i</a:t>
            </a:r>
            <a:r>
              <a:rPr lang="en-US" sz="2400" dirty="0" smtClean="0">
                <a:ea typeface="ＭＳ Ｐゴシック" charset="0"/>
              </a:rPr>
              <a:t>&gt; is used lexicographically: P</a:t>
            </a:r>
            <a:r>
              <a:rPr lang="en-US" sz="2400" i="1" dirty="0" smtClean="0">
                <a:ea typeface="ＭＳ Ｐゴシック" charset="0"/>
              </a:rPr>
              <a:t>i </a:t>
            </a:r>
            <a:r>
              <a:rPr lang="en-US" sz="2400" dirty="0" smtClean="0">
                <a:ea typeface="ＭＳ Ｐゴシック" charset="0"/>
              </a:rPr>
              <a:t>in request </a:t>
            </a:r>
            <a:r>
              <a:rPr lang="en-US" sz="2400" dirty="0">
                <a:ea typeface="ＭＳ Ｐゴシック" charset="0"/>
              </a:rPr>
              <a:t>&lt;T, P</a:t>
            </a:r>
            <a:r>
              <a:rPr lang="en-US" sz="2400" i="1" dirty="0">
                <a:ea typeface="ＭＳ Ｐゴシック" charset="0"/>
              </a:rPr>
              <a:t>i</a:t>
            </a:r>
            <a:r>
              <a:rPr lang="en-US" sz="2400" dirty="0" smtClean="0">
                <a:ea typeface="ＭＳ Ｐゴシック" charset="0"/>
              </a:rPr>
              <a:t>&gt; is used to break ties (since </a:t>
            </a:r>
            <a:r>
              <a:rPr lang="en-US" sz="2400" dirty="0" err="1" smtClean="0">
                <a:ea typeface="ＭＳ Ｐゴシック" charset="0"/>
              </a:rPr>
              <a:t>Lamport</a:t>
            </a:r>
            <a:r>
              <a:rPr lang="en-US" sz="2400" dirty="0" smtClean="0">
                <a:ea typeface="ＭＳ Ｐゴシック" charset="0"/>
              </a:rPr>
              <a:t> timestamps are not unique for concurrent events)</a:t>
            </a:r>
          </a:p>
          <a:p>
            <a:pPr>
              <a:lnSpc>
                <a:spcPct val="110000"/>
              </a:lnSpc>
              <a:buClr>
                <a:schemeClr val="tx1"/>
              </a:buClr>
              <a:buSzPct val="120000"/>
            </a:pPr>
            <a:endParaRPr lang="en-US" sz="2400" dirty="0">
              <a:ea typeface="ＭＳ Ｐゴシック" charset="0"/>
            </a:endParaRPr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11155363" y="5575299"/>
            <a:ext cx="1828800" cy="1739901"/>
          </a:xfrm>
          <a:prstGeom prst="rect">
            <a:avLst/>
          </a:prstGeom>
          <a:solidFill>
            <a:srgbClr val="EFEFE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>
              <a:latin typeface="Arial" charset="0"/>
            </a:endParaRPr>
          </a:p>
        </p:txBody>
      </p:sp>
      <p:sp>
        <p:nvSpPr>
          <p:cNvPr id="5" name="Slide Number Placeholder 1"/>
          <p:cNvSpPr txBox="1">
            <a:spLocks/>
          </p:cNvSpPr>
          <p:nvPr/>
        </p:nvSpPr>
        <p:spPr>
          <a:xfrm>
            <a:off x="10683081" y="6858000"/>
            <a:ext cx="2133600" cy="274637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marL="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2pPr>
            <a:lvl3pPr marL="11430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3pPr>
            <a:lvl4pPr marL="16002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4pPr>
            <a:lvl5pPr marL="20574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5pPr>
            <a:lvl6pPr marL="25146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6pPr>
            <a:lvl7pPr marL="29718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7pPr>
            <a:lvl8pPr marL="34290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8pPr>
            <a:lvl9pPr marL="38862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9pPr>
          </a:lstStyle>
          <a:p>
            <a:pPr algn="ctr" eaLnBrk="1" hangingPunct="1"/>
            <a:fld id="{A5C89BAC-A48D-2D4F-801D-3CF6579B6D6A}" type="slidenum">
              <a:rPr lang="en-US" sz="1400" smtClean="0"/>
              <a:pPr algn="ctr" eaLnBrk="1" hangingPunct="1"/>
              <a:t>28</a:t>
            </a:fld>
            <a:endParaRPr lang="en-US" sz="1400"/>
          </a:p>
        </p:txBody>
      </p:sp>
    </p:spTree>
    <p:extLst>
      <p:ext uri="{BB962C8B-B14F-4D97-AF65-F5344CB8AC3E}">
        <p14:creationId xmlns:p14="http://schemas.microsoft.com/office/powerpoint/2010/main" val="20102060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Messages in RA Algorithm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9208" y="1828800"/>
            <a:ext cx="7033088" cy="5486400"/>
          </a:xfrm>
        </p:spPr>
        <p:txBody>
          <a:bodyPr>
            <a:normAutofit/>
          </a:bodyPr>
          <a:lstStyle/>
          <a:p>
            <a:pPr>
              <a:lnSpc>
                <a:spcPct val="110000"/>
              </a:lnSpc>
              <a:buClr>
                <a:schemeClr val="tx1"/>
              </a:buClr>
              <a:buSzPct val="120000"/>
            </a:pPr>
            <a:r>
              <a:rPr lang="en-US" sz="2400" dirty="0" smtClean="0">
                <a:ea typeface="ＭＳ Ｐゴシック" charset="0"/>
              </a:rPr>
              <a:t>enter</a:t>
            </a:r>
            <a:r>
              <a:rPr lang="en-US" sz="2400" dirty="0">
                <a:ea typeface="ＭＳ Ｐゴシック" charset="0"/>
              </a:rPr>
              <a:t>() at process P</a:t>
            </a:r>
            <a:r>
              <a:rPr lang="en-US" sz="2400" i="1" dirty="0">
                <a:ea typeface="ＭＳ Ｐゴシック" charset="0"/>
              </a:rPr>
              <a:t>i</a:t>
            </a:r>
            <a:endParaRPr lang="en-US" sz="2400" dirty="0">
              <a:ea typeface="ＭＳ Ｐゴシック" charset="0"/>
            </a:endParaRPr>
          </a:p>
          <a:p>
            <a:pPr lvl="1">
              <a:lnSpc>
                <a:spcPct val="110000"/>
              </a:lnSpc>
              <a:buClr>
                <a:schemeClr val="tx1"/>
              </a:buClr>
              <a:buSzPct val="120000"/>
            </a:pPr>
            <a:r>
              <a:rPr lang="en-US" sz="1800" dirty="0" smtClean="0">
                <a:ea typeface="ＭＳ Ｐゴシック" charset="0"/>
              </a:rPr>
              <a:t> </a:t>
            </a:r>
            <a:r>
              <a:rPr lang="en-US" sz="1800" dirty="0">
                <a:ea typeface="ＭＳ Ｐゴシック" charset="0"/>
              </a:rPr>
              <a:t>set state to </a:t>
            </a:r>
            <a:r>
              <a:rPr lang="en-US" sz="1800" u="sng" dirty="0">
                <a:solidFill>
                  <a:schemeClr val="accent2">
                    <a:lumMod val="75000"/>
                  </a:schemeClr>
                </a:solidFill>
                <a:ea typeface="ＭＳ Ｐゴシック" charset="0"/>
              </a:rPr>
              <a:t>W</a:t>
            </a:r>
            <a:r>
              <a:rPr lang="en-US" sz="1800" u="sng" dirty="0" smtClean="0">
                <a:solidFill>
                  <a:schemeClr val="accent2">
                    <a:lumMod val="75000"/>
                  </a:schemeClr>
                </a:solidFill>
                <a:ea typeface="ＭＳ Ｐゴシック" charset="0"/>
              </a:rPr>
              <a:t>anted</a:t>
            </a:r>
            <a:endParaRPr lang="en-US" sz="1800" dirty="0">
              <a:solidFill>
                <a:schemeClr val="accent2">
                  <a:lumMod val="75000"/>
                </a:schemeClr>
              </a:solidFill>
              <a:ea typeface="ＭＳ Ｐゴシック" charset="0"/>
            </a:endParaRPr>
          </a:p>
          <a:p>
            <a:pPr lvl="1">
              <a:lnSpc>
                <a:spcPct val="110000"/>
              </a:lnSpc>
              <a:buClr>
                <a:schemeClr val="tx1"/>
              </a:buClr>
              <a:buSzPct val="120000"/>
            </a:pPr>
            <a:r>
              <a:rPr lang="en-US" sz="1800" dirty="0">
                <a:ea typeface="ＭＳ Ｐゴシック" charset="0"/>
              </a:rPr>
              <a:t> multicast </a:t>
            </a:r>
            <a:r>
              <a:rPr lang="ja-JP" altLang="en-US" sz="1800" dirty="0" smtClean="0">
                <a:solidFill>
                  <a:schemeClr val="hlink"/>
                </a:solidFill>
                <a:ea typeface="ＭＳ Ｐゴシック" charset="0"/>
              </a:rPr>
              <a:t>“</a:t>
            </a:r>
            <a:r>
              <a:rPr lang="en-US" altLang="ja-JP" sz="1800" dirty="0" smtClean="0">
                <a:solidFill>
                  <a:schemeClr val="hlink"/>
                </a:solidFill>
                <a:ea typeface="ＭＳ Ｐゴシック" charset="0"/>
              </a:rPr>
              <a:t>Request</a:t>
            </a:r>
            <a:r>
              <a:rPr lang="ja-JP" altLang="en-US" sz="1800" dirty="0">
                <a:solidFill>
                  <a:schemeClr val="hlink"/>
                </a:solidFill>
                <a:ea typeface="ＭＳ Ｐゴシック" charset="0"/>
              </a:rPr>
              <a:t>”</a:t>
            </a:r>
            <a:r>
              <a:rPr lang="en-US" altLang="ja-JP" sz="1800" dirty="0">
                <a:ea typeface="ＭＳ Ｐゴシック" charset="0"/>
              </a:rPr>
              <a:t> </a:t>
            </a:r>
            <a:r>
              <a:rPr lang="en-US" sz="1800" dirty="0">
                <a:ea typeface="ＭＳ Ｐゴシック" charset="0"/>
              </a:rPr>
              <a:t>&lt;</a:t>
            </a:r>
            <a:r>
              <a:rPr lang="en-US" sz="1800" dirty="0" smtClean="0">
                <a:ea typeface="ＭＳ Ｐゴシック" charset="0"/>
              </a:rPr>
              <a:t>T</a:t>
            </a:r>
            <a:r>
              <a:rPr lang="en-US" altLang="ja-JP" sz="1800" i="1" dirty="0">
                <a:ea typeface="ＭＳ Ｐゴシック" charset="0"/>
              </a:rPr>
              <a:t>i</a:t>
            </a:r>
            <a:r>
              <a:rPr lang="en-US" sz="1800" dirty="0" smtClean="0">
                <a:ea typeface="ＭＳ Ｐゴシック" charset="0"/>
              </a:rPr>
              <a:t>, </a:t>
            </a:r>
            <a:r>
              <a:rPr lang="en-US" sz="1800" dirty="0">
                <a:ea typeface="ＭＳ Ｐゴシック" charset="0"/>
              </a:rPr>
              <a:t>P</a:t>
            </a:r>
            <a:r>
              <a:rPr lang="en-US" sz="1800" i="1" dirty="0">
                <a:ea typeface="ＭＳ Ｐゴシック" charset="0"/>
              </a:rPr>
              <a:t>i</a:t>
            </a:r>
            <a:r>
              <a:rPr lang="en-US" sz="1800" dirty="0" smtClean="0">
                <a:ea typeface="ＭＳ Ｐゴシック" charset="0"/>
              </a:rPr>
              <a:t>&gt; </a:t>
            </a:r>
            <a:r>
              <a:rPr lang="en-US" altLang="ja-JP" sz="1800" dirty="0" smtClean="0">
                <a:ea typeface="ＭＳ Ｐゴシック" charset="0"/>
              </a:rPr>
              <a:t>to </a:t>
            </a:r>
            <a:r>
              <a:rPr lang="en-US" altLang="ja-JP" sz="1800" dirty="0">
                <a:ea typeface="ＭＳ Ｐゴシック" charset="0"/>
              </a:rPr>
              <a:t>all </a:t>
            </a:r>
            <a:r>
              <a:rPr lang="en-US" altLang="ja-JP" sz="1800" dirty="0" smtClean="0">
                <a:ea typeface="ＭＳ Ｐゴシック" charset="0"/>
              </a:rPr>
              <a:t>processes, where T</a:t>
            </a:r>
            <a:r>
              <a:rPr lang="en-US" altLang="ja-JP" sz="1800" i="1" dirty="0" smtClean="0">
                <a:ea typeface="ＭＳ Ｐゴシック" charset="0"/>
              </a:rPr>
              <a:t>i</a:t>
            </a:r>
            <a:r>
              <a:rPr lang="en-US" altLang="ja-JP" sz="1800" dirty="0" smtClean="0">
                <a:ea typeface="ＭＳ Ｐゴシック" charset="0"/>
              </a:rPr>
              <a:t> = current </a:t>
            </a:r>
            <a:r>
              <a:rPr lang="en-US" altLang="ja-JP" sz="1800" dirty="0" err="1" smtClean="0">
                <a:ea typeface="ＭＳ Ｐゴシック" charset="0"/>
              </a:rPr>
              <a:t>Lamport</a:t>
            </a:r>
            <a:r>
              <a:rPr lang="en-US" altLang="ja-JP" sz="1800" dirty="0" smtClean="0">
                <a:ea typeface="ＭＳ Ｐゴシック" charset="0"/>
              </a:rPr>
              <a:t> timestamp at P</a:t>
            </a:r>
            <a:r>
              <a:rPr lang="en-US" altLang="ja-JP" sz="1800" i="1" dirty="0" smtClean="0">
                <a:ea typeface="ＭＳ Ｐゴシック" charset="0"/>
              </a:rPr>
              <a:t>i</a:t>
            </a:r>
            <a:endParaRPr lang="en-US" altLang="ja-JP" sz="1800" dirty="0">
              <a:ea typeface="ＭＳ Ｐゴシック" charset="0"/>
            </a:endParaRPr>
          </a:p>
          <a:p>
            <a:pPr lvl="1">
              <a:lnSpc>
                <a:spcPct val="110000"/>
              </a:lnSpc>
              <a:buClr>
                <a:schemeClr val="tx1"/>
              </a:buClr>
              <a:buSzPct val="120000"/>
            </a:pPr>
            <a:r>
              <a:rPr lang="en-US" sz="1800" dirty="0">
                <a:solidFill>
                  <a:schemeClr val="hlink"/>
                </a:solidFill>
                <a:ea typeface="ＭＳ Ｐゴシック" charset="0"/>
              </a:rPr>
              <a:t> </a:t>
            </a:r>
            <a:r>
              <a:rPr lang="en-US" sz="1800" dirty="0">
                <a:ea typeface="ＭＳ Ｐゴシック" charset="0"/>
              </a:rPr>
              <a:t>wait until </a:t>
            </a:r>
            <a:r>
              <a:rPr lang="en-US" sz="1800" b="1" i="1" u="sng" dirty="0">
                <a:solidFill>
                  <a:srgbClr val="008000"/>
                </a:solidFill>
                <a:ea typeface="ＭＳ Ｐゴシック" charset="0"/>
              </a:rPr>
              <a:t>all</a:t>
            </a:r>
            <a:r>
              <a:rPr lang="en-US" sz="1800" dirty="0">
                <a:ea typeface="ＭＳ Ｐゴシック" charset="0"/>
              </a:rPr>
              <a:t> processes send back </a:t>
            </a:r>
            <a:r>
              <a:rPr lang="ja-JP" altLang="en-US" sz="1800" dirty="0" smtClean="0">
                <a:solidFill>
                  <a:schemeClr val="hlink"/>
                </a:solidFill>
                <a:ea typeface="ＭＳ Ｐゴシック" charset="0"/>
              </a:rPr>
              <a:t>“</a:t>
            </a:r>
            <a:r>
              <a:rPr lang="en-US" altLang="ja-JP" sz="1800" dirty="0">
                <a:solidFill>
                  <a:schemeClr val="hlink"/>
                </a:solidFill>
                <a:ea typeface="ＭＳ Ｐゴシック" charset="0"/>
              </a:rPr>
              <a:t>R</a:t>
            </a:r>
            <a:r>
              <a:rPr lang="en-US" altLang="ja-JP" sz="1800" dirty="0" smtClean="0">
                <a:solidFill>
                  <a:schemeClr val="hlink"/>
                </a:solidFill>
                <a:ea typeface="ＭＳ Ｐゴシック" charset="0"/>
              </a:rPr>
              <a:t>eply</a:t>
            </a:r>
            <a:r>
              <a:rPr lang="ja-JP" altLang="en-US" sz="1800" dirty="0">
                <a:solidFill>
                  <a:schemeClr val="hlink"/>
                </a:solidFill>
                <a:ea typeface="ＭＳ Ｐゴシック" charset="0"/>
              </a:rPr>
              <a:t>”</a:t>
            </a:r>
            <a:endParaRPr lang="en-US" altLang="ja-JP" sz="1800" dirty="0">
              <a:ea typeface="ＭＳ Ｐゴシック" charset="0"/>
            </a:endParaRPr>
          </a:p>
          <a:p>
            <a:pPr lvl="1">
              <a:lnSpc>
                <a:spcPct val="110000"/>
              </a:lnSpc>
              <a:buClr>
                <a:schemeClr val="tx1"/>
              </a:buClr>
              <a:buSzPct val="120000"/>
            </a:pPr>
            <a:r>
              <a:rPr lang="en-US" sz="1800" dirty="0">
                <a:ea typeface="ＭＳ Ｐゴシック" charset="0"/>
              </a:rPr>
              <a:t> change state to </a:t>
            </a:r>
            <a:r>
              <a:rPr lang="en-US" sz="1800" u="sng" dirty="0">
                <a:solidFill>
                  <a:srgbClr val="953735"/>
                </a:solidFill>
                <a:ea typeface="ＭＳ Ｐゴシック" charset="0"/>
              </a:rPr>
              <a:t>H</a:t>
            </a:r>
            <a:r>
              <a:rPr lang="en-US" sz="1800" u="sng" dirty="0" smtClean="0">
                <a:solidFill>
                  <a:srgbClr val="953735"/>
                </a:solidFill>
                <a:ea typeface="ＭＳ Ｐゴシック" charset="0"/>
              </a:rPr>
              <a:t>eld</a:t>
            </a:r>
            <a:r>
              <a:rPr lang="en-US" sz="1800" dirty="0" smtClean="0">
                <a:solidFill>
                  <a:srgbClr val="953735"/>
                </a:solidFill>
                <a:ea typeface="ＭＳ Ｐゴシック" charset="0"/>
              </a:rPr>
              <a:t> </a:t>
            </a:r>
            <a:r>
              <a:rPr lang="en-US" sz="1800" dirty="0">
                <a:ea typeface="ＭＳ Ｐゴシック" charset="0"/>
              </a:rPr>
              <a:t>and enter the </a:t>
            </a:r>
            <a:r>
              <a:rPr lang="en-US" sz="1800" dirty="0" smtClean="0">
                <a:ea typeface="ＭＳ Ｐゴシック" charset="0"/>
              </a:rPr>
              <a:t>CS</a:t>
            </a:r>
            <a:endParaRPr lang="en-US" sz="1800" u="sng" dirty="0" smtClean="0">
              <a:solidFill>
                <a:schemeClr val="hlink"/>
              </a:solidFill>
              <a:ea typeface="ＭＳ Ｐゴシック" charset="0"/>
            </a:endParaRPr>
          </a:p>
          <a:p>
            <a:pPr>
              <a:lnSpc>
                <a:spcPct val="110000"/>
              </a:lnSpc>
              <a:buClr>
                <a:schemeClr val="tx1"/>
              </a:buClr>
              <a:buSzPct val="120000"/>
            </a:pPr>
            <a:r>
              <a:rPr lang="en-US" sz="2400" dirty="0" smtClean="0">
                <a:solidFill>
                  <a:srgbClr val="000000"/>
                </a:solidFill>
                <a:ea typeface="ＭＳ Ｐゴシック" charset="0"/>
              </a:rPr>
              <a:t>On </a:t>
            </a:r>
            <a:r>
              <a:rPr lang="en-US" sz="2400" dirty="0">
                <a:solidFill>
                  <a:srgbClr val="000000"/>
                </a:solidFill>
                <a:ea typeface="ＭＳ Ｐゴシック" charset="0"/>
              </a:rPr>
              <a:t>receipt of a </a:t>
            </a:r>
            <a:r>
              <a:rPr lang="en-US" sz="2400" dirty="0" smtClean="0">
                <a:solidFill>
                  <a:schemeClr val="hlink"/>
                </a:solidFill>
                <a:ea typeface="ＭＳ Ｐゴシック" charset="0"/>
              </a:rPr>
              <a:t>Request </a:t>
            </a:r>
            <a:r>
              <a:rPr lang="en-US" sz="2400" dirty="0">
                <a:solidFill>
                  <a:schemeClr val="hlink"/>
                </a:solidFill>
                <a:ea typeface="ＭＳ Ｐゴシック" charset="0"/>
              </a:rPr>
              <a:t>&lt;</a:t>
            </a:r>
            <a:r>
              <a:rPr lang="en-US" sz="2400" dirty="0" err="1" smtClean="0">
                <a:solidFill>
                  <a:schemeClr val="hlink"/>
                </a:solidFill>
                <a:ea typeface="ＭＳ Ｐゴシック" charset="0"/>
              </a:rPr>
              <a:t>T</a:t>
            </a:r>
            <a:r>
              <a:rPr lang="en-US" sz="2400" i="1" dirty="0" err="1">
                <a:solidFill>
                  <a:schemeClr val="hlink"/>
                </a:solidFill>
                <a:ea typeface="ＭＳ Ｐゴシック" charset="0"/>
              </a:rPr>
              <a:t>j</a:t>
            </a:r>
            <a:r>
              <a:rPr lang="en-US" sz="2400" i="1" dirty="0" smtClean="0">
                <a:solidFill>
                  <a:schemeClr val="hlink"/>
                </a:solidFill>
                <a:ea typeface="ＭＳ Ｐゴシック" charset="0"/>
              </a:rPr>
              <a:t>, </a:t>
            </a:r>
            <a:r>
              <a:rPr lang="en-US" sz="2400" dirty="0" err="1" smtClean="0">
                <a:solidFill>
                  <a:schemeClr val="hlink"/>
                </a:solidFill>
                <a:ea typeface="ＭＳ Ｐゴシック" charset="0"/>
              </a:rPr>
              <a:t>P</a:t>
            </a:r>
            <a:r>
              <a:rPr lang="en-US" sz="2400" i="1" dirty="0" err="1">
                <a:solidFill>
                  <a:schemeClr val="hlink"/>
                </a:solidFill>
                <a:ea typeface="ＭＳ Ｐゴシック" charset="0"/>
              </a:rPr>
              <a:t>j</a:t>
            </a:r>
            <a:r>
              <a:rPr lang="en-US" sz="2400" dirty="0" smtClean="0">
                <a:solidFill>
                  <a:schemeClr val="hlink"/>
                </a:solidFill>
                <a:ea typeface="ＭＳ Ｐゴシック" charset="0"/>
              </a:rPr>
              <a:t>&gt; at P</a:t>
            </a:r>
            <a:r>
              <a:rPr lang="en-US" sz="2400" i="1" dirty="0">
                <a:solidFill>
                  <a:schemeClr val="hlink"/>
                </a:solidFill>
                <a:ea typeface="ＭＳ Ｐゴシック" charset="0"/>
              </a:rPr>
              <a:t>i</a:t>
            </a:r>
            <a:r>
              <a:rPr lang="en-US" sz="2400" i="1" dirty="0" smtClean="0">
                <a:solidFill>
                  <a:schemeClr val="hlink"/>
                </a:solidFill>
                <a:ea typeface="ＭＳ Ｐゴシック" charset="0"/>
              </a:rPr>
              <a:t> </a:t>
            </a:r>
            <a:r>
              <a:rPr lang="en-US" sz="2400" dirty="0" smtClean="0">
                <a:solidFill>
                  <a:schemeClr val="hlink"/>
                </a:solidFill>
                <a:ea typeface="ＭＳ Ｐゴシック" charset="0"/>
              </a:rPr>
              <a:t>(</a:t>
            </a:r>
            <a:r>
              <a:rPr lang="en-US" sz="2400" i="1" dirty="0" err="1" smtClean="0">
                <a:solidFill>
                  <a:schemeClr val="hlink"/>
                </a:solidFill>
                <a:ea typeface="ＭＳ Ｐゴシック" charset="0"/>
              </a:rPr>
              <a:t>i</a:t>
            </a:r>
            <a:r>
              <a:rPr lang="en-US" sz="2400" i="1" dirty="0" smtClean="0">
                <a:solidFill>
                  <a:schemeClr val="hlink"/>
                </a:solidFill>
                <a:ea typeface="ＭＳ Ｐゴシック" charset="0"/>
              </a:rPr>
              <a:t> ≠ j</a:t>
            </a:r>
            <a:r>
              <a:rPr lang="en-US" sz="2400" dirty="0" smtClean="0">
                <a:solidFill>
                  <a:schemeClr val="hlink"/>
                </a:solidFill>
                <a:ea typeface="ＭＳ Ｐゴシック" charset="0"/>
              </a:rPr>
              <a:t>)</a:t>
            </a:r>
            <a:r>
              <a:rPr lang="en-US" sz="2400" i="1" dirty="0" smtClean="0">
                <a:solidFill>
                  <a:schemeClr val="hlink"/>
                </a:solidFill>
                <a:ea typeface="ＭＳ Ｐゴシック" charset="0"/>
              </a:rPr>
              <a:t>:</a:t>
            </a:r>
            <a:endParaRPr lang="en-US" sz="2800" i="1" dirty="0" smtClean="0">
              <a:solidFill>
                <a:schemeClr val="hlink"/>
              </a:solidFill>
              <a:ea typeface="ＭＳ Ｐゴシック" charset="0"/>
            </a:endParaRPr>
          </a:p>
          <a:p>
            <a:pPr lvl="1">
              <a:lnSpc>
                <a:spcPct val="110000"/>
              </a:lnSpc>
              <a:buClr>
                <a:schemeClr val="tx1"/>
              </a:buClr>
              <a:buSzPct val="120000"/>
            </a:pPr>
            <a:r>
              <a:rPr lang="en-US" sz="1800" b="1" dirty="0" smtClean="0">
                <a:solidFill>
                  <a:srgbClr val="000000"/>
                </a:solidFill>
                <a:ea typeface="ＭＳ Ｐゴシック" charset="0"/>
              </a:rPr>
              <a:t>if</a:t>
            </a:r>
            <a:r>
              <a:rPr lang="en-US" sz="1800" dirty="0" smtClean="0">
                <a:solidFill>
                  <a:srgbClr val="000000"/>
                </a:solidFill>
                <a:ea typeface="ＭＳ Ｐゴシック" charset="0"/>
              </a:rPr>
              <a:t> </a:t>
            </a:r>
            <a:r>
              <a:rPr lang="en-US" sz="1800" dirty="0">
                <a:ea typeface="ＭＳ Ｐゴシック" charset="0"/>
              </a:rPr>
              <a:t>(state = </a:t>
            </a:r>
            <a:r>
              <a:rPr lang="en-US" sz="1800" u="sng" dirty="0">
                <a:solidFill>
                  <a:srgbClr val="953735"/>
                </a:solidFill>
                <a:ea typeface="ＭＳ Ｐゴシック" charset="0"/>
              </a:rPr>
              <a:t>H</a:t>
            </a:r>
            <a:r>
              <a:rPr lang="en-US" sz="1800" u="sng" dirty="0" smtClean="0">
                <a:solidFill>
                  <a:srgbClr val="953735"/>
                </a:solidFill>
                <a:ea typeface="ＭＳ Ｐゴシック" charset="0"/>
              </a:rPr>
              <a:t>eld</a:t>
            </a:r>
            <a:r>
              <a:rPr lang="en-US" sz="1800" dirty="0">
                <a:ea typeface="ＭＳ Ｐゴシック" charset="0"/>
              </a:rPr>
              <a:t>) or (state = </a:t>
            </a:r>
            <a:r>
              <a:rPr lang="en-US" sz="1800" u="sng" dirty="0">
                <a:solidFill>
                  <a:srgbClr val="953735"/>
                </a:solidFill>
                <a:ea typeface="ＭＳ Ｐゴシック" charset="0"/>
              </a:rPr>
              <a:t>W</a:t>
            </a:r>
            <a:r>
              <a:rPr lang="en-US" sz="1800" u="sng" dirty="0" smtClean="0">
                <a:solidFill>
                  <a:srgbClr val="953735"/>
                </a:solidFill>
                <a:ea typeface="ＭＳ Ｐゴシック" charset="0"/>
              </a:rPr>
              <a:t>anted</a:t>
            </a:r>
            <a:r>
              <a:rPr lang="en-US" sz="1800" dirty="0" smtClean="0">
                <a:solidFill>
                  <a:srgbClr val="953735"/>
                </a:solidFill>
                <a:ea typeface="ＭＳ Ｐゴシック" charset="0"/>
              </a:rPr>
              <a:t> </a:t>
            </a:r>
            <a:r>
              <a:rPr lang="en-US" sz="1800" dirty="0">
                <a:ea typeface="ＭＳ Ｐゴシック" charset="0"/>
              </a:rPr>
              <a:t>&amp; (</a:t>
            </a:r>
            <a:r>
              <a:rPr lang="en-US" sz="1800" dirty="0" smtClean="0">
                <a:ea typeface="ＭＳ Ｐゴシック" charset="0"/>
              </a:rPr>
              <a:t>T</a:t>
            </a:r>
            <a:r>
              <a:rPr lang="en-US" sz="1800" i="1" dirty="0">
                <a:ea typeface="ＭＳ Ｐゴシック" charset="0"/>
              </a:rPr>
              <a:t>i</a:t>
            </a:r>
            <a:r>
              <a:rPr lang="en-US" sz="1800" dirty="0" smtClean="0">
                <a:ea typeface="ＭＳ Ｐゴシック" charset="0"/>
              </a:rPr>
              <a:t>, </a:t>
            </a:r>
            <a:r>
              <a:rPr lang="en-US" sz="1800" i="1" dirty="0">
                <a:ea typeface="ＭＳ Ｐゴシック" charset="0"/>
              </a:rPr>
              <a:t>i</a:t>
            </a:r>
            <a:r>
              <a:rPr lang="en-US" sz="1800" dirty="0" smtClean="0">
                <a:ea typeface="ＭＳ Ｐゴシック" charset="0"/>
              </a:rPr>
              <a:t>) &lt; (</a:t>
            </a:r>
            <a:r>
              <a:rPr lang="en-US" sz="1800" dirty="0" err="1" smtClean="0">
                <a:ea typeface="ＭＳ Ｐゴシック" charset="0"/>
              </a:rPr>
              <a:t>T</a:t>
            </a:r>
            <a:r>
              <a:rPr lang="en-US" sz="1800" i="1" dirty="0" err="1">
                <a:ea typeface="ＭＳ Ｐゴシック" charset="0"/>
              </a:rPr>
              <a:t>j</a:t>
            </a:r>
            <a:r>
              <a:rPr lang="en-US" sz="1800" dirty="0" smtClean="0">
                <a:ea typeface="ＭＳ Ｐゴシック" charset="0"/>
              </a:rPr>
              <a:t>, </a:t>
            </a:r>
            <a:r>
              <a:rPr lang="en-US" sz="1800" i="1" dirty="0">
                <a:ea typeface="ＭＳ Ｐゴシック" charset="0"/>
              </a:rPr>
              <a:t>j</a:t>
            </a:r>
            <a:r>
              <a:rPr lang="en-US" sz="1800" dirty="0" smtClean="0">
                <a:ea typeface="ＭＳ Ｐゴシック" charset="0"/>
              </a:rPr>
              <a:t>)) </a:t>
            </a:r>
          </a:p>
          <a:p>
            <a:pPr marL="649463" lvl="1" indent="0">
              <a:lnSpc>
                <a:spcPct val="110000"/>
              </a:lnSpc>
              <a:buClr>
                <a:schemeClr val="tx1"/>
              </a:buClr>
              <a:buSzPct val="120000"/>
              <a:buNone/>
            </a:pPr>
            <a:r>
              <a:rPr lang="en-US" sz="1800" dirty="0">
                <a:ea typeface="ＭＳ Ｐゴシック" charset="0"/>
              </a:rPr>
              <a:t>	</a:t>
            </a:r>
            <a:r>
              <a:rPr lang="en-US" sz="1800" dirty="0" smtClean="0">
                <a:ea typeface="ＭＳ Ｐゴシック" charset="0"/>
              </a:rPr>
              <a:t>	/</a:t>
            </a:r>
            <a:r>
              <a:rPr lang="en-US" sz="1800" dirty="0">
                <a:ea typeface="ＭＳ Ｐゴシック" charset="0"/>
              </a:rPr>
              <a:t>/ lexicographic </a:t>
            </a:r>
            <a:r>
              <a:rPr lang="en-US" sz="1800" dirty="0" smtClean="0">
                <a:ea typeface="ＭＳ Ｐゴシック" charset="0"/>
              </a:rPr>
              <a:t>ordering in (</a:t>
            </a:r>
            <a:r>
              <a:rPr lang="en-US" sz="1800" dirty="0" err="1" smtClean="0">
                <a:ea typeface="ＭＳ Ｐゴシック" charset="0"/>
              </a:rPr>
              <a:t>T</a:t>
            </a:r>
            <a:r>
              <a:rPr lang="en-US" sz="1800" i="1" dirty="0" err="1">
                <a:ea typeface="ＭＳ Ｐゴシック" charset="0"/>
              </a:rPr>
              <a:t>j</a:t>
            </a:r>
            <a:r>
              <a:rPr lang="en-US" sz="1800" dirty="0" smtClean="0">
                <a:ea typeface="ＭＳ Ｐゴシック" charset="0"/>
              </a:rPr>
              <a:t>, </a:t>
            </a:r>
            <a:r>
              <a:rPr lang="en-US" sz="1800" dirty="0" err="1" smtClean="0">
                <a:ea typeface="ＭＳ Ｐゴシック" charset="0"/>
              </a:rPr>
              <a:t>P</a:t>
            </a:r>
            <a:r>
              <a:rPr lang="en-US" sz="1800" i="1" dirty="0" err="1">
                <a:ea typeface="ＭＳ Ｐゴシック" charset="0"/>
              </a:rPr>
              <a:t>j</a:t>
            </a:r>
            <a:r>
              <a:rPr lang="en-US" sz="1800" dirty="0" smtClean="0">
                <a:ea typeface="ＭＳ Ｐゴシック" charset="0"/>
              </a:rPr>
              <a:t>)</a:t>
            </a:r>
            <a:endParaRPr lang="en-US" sz="1800" dirty="0">
              <a:ea typeface="ＭＳ Ｐゴシック" charset="0"/>
            </a:endParaRPr>
          </a:p>
          <a:p>
            <a:pPr lvl="1">
              <a:lnSpc>
                <a:spcPct val="110000"/>
              </a:lnSpc>
              <a:buClr>
                <a:schemeClr val="bg2"/>
              </a:buClr>
              <a:buSzPct val="120000"/>
              <a:buFont typeface="Wingdings" charset="0"/>
              <a:buNone/>
            </a:pPr>
            <a:r>
              <a:rPr lang="en-US" sz="1800" dirty="0">
                <a:solidFill>
                  <a:srgbClr val="000000"/>
                </a:solidFill>
                <a:ea typeface="ＭＳ Ｐゴシック" charset="0"/>
              </a:rPr>
              <a:t>     		</a:t>
            </a:r>
            <a:r>
              <a:rPr lang="en-US" sz="1800" dirty="0" smtClean="0">
                <a:ea typeface="ＭＳ Ｐゴシック" charset="0"/>
              </a:rPr>
              <a:t>add request to local queue (of waiting requests)</a:t>
            </a:r>
            <a:endParaRPr lang="en-US" sz="1800" dirty="0">
              <a:ea typeface="ＭＳ Ｐゴシック" charset="0"/>
            </a:endParaRPr>
          </a:p>
          <a:p>
            <a:pPr marL="649463" lvl="1" indent="0">
              <a:lnSpc>
                <a:spcPct val="110000"/>
              </a:lnSpc>
              <a:buClr>
                <a:schemeClr val="tx1"/>
              </a:buClr>
              <a:buSzPct val="120000"/>
              <a:buNone/>
            </a:pPr>
            <a:r>
              <a:rPr lang="en-US" sz="1800" dirty="0" smtClean="0">
                <a:solidFill>
                  <a:srgbClr val="000000"/>
                </a:solidFill>
                <a:ea typeface="ＭＳ Ｐゴシック" charset="0"/>
              </a:rPr>
              <a:t>        </a:t>
            </a:r>
            <a:r>
              <a:rPr lang="en-US" sz="1800" b="1" dirty="0" smtClean="0">
                <a:solidFill>
                  <a:srgbClr val="000000"/>
                </a:solidFill>
                <a:ea typeface="ＭＳ Ｐゴシック" charset="0"/>
              </a:rPr>
              <a:t>else </a:t>
            </a:r>
            <a:r>
              <a:rPr lang="en-US" sz="1800" dirty="0" smtClean="0">
                <a:solidFill>
                  <a:srgbClr val="000000"/>
                </a:solidFill>
                <a:ea typeface="ＭＳ Ｐゴシック" charset="0"/>
              </a:rPr>
              <a:t>send</a:t>
            </a:r>
            <a:r>
              <a:rPr lang="en-US" sz="1800" dirty="0" smtClean="0">
                <a:ea typeface="ＭＳ Ｐゴシック" charset="0"/>
              </a:rPr>
              <a:t> </a:t>
            </a:r>
            <a:r>
              <a:rPr lang="ja-JP" altLang="en-US" sz="1800" dirty="0" smtClean="0">
                <a:solidFill>
                  <a:schemeClr val="hlink"/>
                </a:solidFill>
                <a:ea typeface="ＭＳ Ｐゴシック" charset="0"/>
              </a:rPr>
              <a:t>“</a:t>
            </a:r>
            <a:r>
              <a:rPr lang="en-US" altLang="ja-JP" sz="1800" dirty="0" smtClean="0">
                <a:solidFill>
                  <a:schemeClr val="hlink"/>
                </a:solidFill>
                <a:ea typeface="ＭＳ Ｐゴシック" charset="0"/>
              </a:rPr>
              <a:t>Reply</a:t>
            </a:r>
            <a:r>
              <a:rPr lang="ja-JP" altLang="en-US" sz="1800" dirty="0">
                <a:solidFill>
                  <a:schemeClr val="hlink"/>
                </a:solidFill>
                <a:ea typeface="ＭＳ Ｐゴシック" charset="0"/>
              </a:rPr>
              <a:t>”</a:t>
            </a:r>
            <a:r>
              <a:rPr lang="en-US" altLang="ja-JP" sz="1800" dirty="0">
                <a:ea typeface="ＭＳ Ｐゴシック" charset="0"/>
              </a:rPr>
              <a:t> to </a:t>
            </a:r>
            <a:r>
              <a:rPr lang="en-US" altLang="ja-JP" sz="1800" dirty="0" err="1" smtClean="0">
                <a:ea typeface="ＭＳ Ｐゴシック" charset="0"/>
              </a:rPr>
              <a:t>P</a:t>
            </a:r>
            <a:r>
              <a:rPr lang="en-US" altLang="ja-JP" sz="1800" i="1" dirty="0" err="1">
                <a:ea typeface="ＭＳ Ｐゴシック" charset="0"/>
              </a:rPr>
              <a:t>j</a:t>
            </a:r>
            <a:endParaRPr lang="en-US" sz="1800" u="sng" dirty="0" smtClean="0">
              <a:solidFill>
                <a:schemeClr val="hlink"/>
              </a:solidFill>
              <a:ea typeface="ＭＳ Ｐゴシック" charset="0"/>
            </a:endParaRPr>
          </a:p>
          <a:p>
            <a:pPr>
              <a:lnSpc>
                <a:spcPct val="110000"/>
              </a:lnSpc>
              <a:buClr>
                <a:schemeClr val="tx1"/>
              </a:buClr>
              <a:buSzPct val="120000"/>
            </a:pPr>
            <a:r>
              <a:rPr lang="en-US" sz="2400" dirty="0" smtClean="0">
                <a:solidFill>
                  <a:srgbClr val="000000"/>
                </a:solidFill>
                <a:ea typeface="ＭＳ Ｐゴシック" charset="0"/>
              </a:rPr>
              <a:t>exit() at process P</a:t>
            </a:r>
            <a:r>
              <a:rPr lang="en-US" sz="2400" i="1" dirty="0" smtClean="0">
                <a:solidFill>
                  <a:srgbClr val="000000"/>
                </a:solidFill>
                <a:ea typeface="ＭＳ Ｐゴシック" charset="0"/>
              </a:rPr>
              <a:t>i</a:t>
            </a:r>
            <a:endParaRPr lang="en-US" sz="2800" dirty="0" smtClean="0">
              <a:solidFill>
                <a:srgbClr val="000000"/>
              </a:solidFill>
              <a:ea typeface="ＭＳ Ｐゴシック" charset="0"/>
            </a:endParaRPr>
          </a:p>
          <a:p>
            <a:pPr lvl="1">
              <a:lnSpc>
                <a:spcPct val="110000"/>
              </a:lnSpc>
              <a:buClr>
                <a:schemeClr val="tx1"/>
              </a:buClr>
              <a:buSzPct val="120000"/>
            </a:pPr>
            <a:r>
              <a:rPr lang="en-US" sz="2400" dirty="0" smtClean="0">
                <a:ea typeface="ＭＳ Ｐゴシック" charset="0"/>
              </a:rPr>
              <a:t> </a:t>
            </a:r>
            <a:r>
              <a:rPr lang="en-US" sz="1800" dirty="0">
                <a:ea typeface="ＭＳ Ｐゴシック" charset="0"/>
              </a:rPr>
              <a:t>change state to </a:t>
            </a:r>
            <a:r>
              <a:rPr lang="en-US" sz="1800" u="sng" dirty="0">
                <a:solidFill>
                  <a:srgbClr val="953735"/>
                </a:solidFill>
                <a:ea typeface="ＭＳ Ｐゴシック" charset="0"/>
              </a:rPr>
              <a:t>R</a:t>
            </a:r>
            <a:r>
              <a:rPr lang="en-US" sz="1800" u="sng" dirty="0" smtClean="0">
                <a:solidFill>
                  <a:srgbClr val="953735"/>
                </a:solidFill>
                <a:ea typeface="ＭＳ Ｐゴシック" charset="0"/>
              </a:rPr>
              <a:t>eleased</a:t>
            </a:r>
            <a:r>
              <a:rPr lang="en-US" sz="1800" dirty="0" smtClean="0">
                <a:solidFill>
                  <a:srgbClr val="953735"/>
                </a:solidFill>
                <a:ea typeface="ＭＳ Ｐゴシック" charset="0"/>
              </a:rPr>
              <a:t> </a:t>
            </a:r>
            <a:r>
              <a:rPr lang="en-US" sz="1800" dirty="0">
                <a:ea typeface="ＭＳ Ｐゴシック" charset="0"/>
              </a:rPr>
              <a:t>and </a:t>
            </a:r>
            <a:r>
              <a:rPr lang="ja-JP" altLang="en-US" sz="1800" dirty="0" smtClean="0">
                <a:solidFill>
                  <a:schemeClr val="hlink"/>
                </a:solidFill>
                <a:ea typeface="ＭＳ Ｐゴシック" charset="0"/>
              </a:rPr>
              <a:t>“</a:t>
            </a:r>
            <a:r>
              <a:rPr lang="en-US" altLang="ja-JP" sz="1800" dirty="0" smtClean="0">
                <a:solidFill>
                  <a:schemeClr val="hlink"/>
                </a:solidFill>
                <a:ea typeface="ＭＳ Ｐゴシック" charset="0"/>
              </a:rPr>
              <a:t>Reply</a:t>
            </a:r>
            <a:r>
              <a:rPr lang="ja-JP" altLang="en-US" sz="1800" dirty="0">
                <a:solidFill>
                  <a:schemeClr val="hlink"/>
                </a:solidFill>
                <a:ea typeface="ＭＳ Ｐゴシック" charset="0"/>
              </a:rPr>
              <a:t>”</a:t>
            </a:r>
            <a:r>
              <a:rPr lang="en-US" altLang="ja-JP" sz="1800" dirty="0">
                <a:ea typeface="ＭＳ Ｐゴシック" charset="0"/>
              </a:rPr>
              <a:t> to </a:t>
            </a:r>
            <a:r>
              <a:rPr lang="en-US" altLang="ja-JP" sz="1800" i="1" u="sng" dirty="0">
                <a:solidFill>
                  <a:srgbClr val="008000"/>
                </a:solidFill>
                <a:ea typeface="ＭＳ Ｐゴシック" charset="0"/>
              </a:rPr>
              <a:t>all</a:t>
            </a:r>
            <a:r>
              <a:rPr lang="en-US" altLang="ja-JP" sz="1800" dirty="0">
                <a:ea typeface="ＭＳ Ｐゴシック" charset="0"/>
              </a:rPr>
              <a:t> queued requests.</a:t>
            </a:r>
            <a:endParaRPr lang="en-US" sz="2800" dirty="0">
              <a:ea typeface="ＭＳ Ｐゴシック" charset="0"/>
            </a:endParaRPr>
          </a:p>
          <a:p>
            <a:pPr>
              <a:lnSpc>
                <a:spcPct val="110000"/>
              </a:lnSpc>
            </a:pPr>
            <a:endParaRPr lang="en-US" sz="2800" dirty="0"/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11155363" y="5575299"/>
            <a:ext cx="1828800" cy="1739901"/>
          </a:xfrm>
          <a:prstGeom prst="rect">
            <a:avLst/>
          </a:prstGeom>
          <a:solidFill>
            <a:srgbClr val="EFEFE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>
              <a:latin typeface="Arial" charset="0"/>
            </a:endParaRPr>
          </a:p>
        </p:txBody>
      </p:sp>
      <p:sp>
        <p:nvSpPr>
          <p:cNvPr id="5" name="Slide Number Placeholder 1"/>
          <p:cNvSpPr txBox="1">
            <a:spLocks/>
          </p:cNvSpPr>
          <p:nvPr/>
        </p:nvSpPr>
        <p:spPr>
          <a:xfrm>
            <a:off x="10683081" y="6858000"/>
            <a:ext cx="2133600" cy="274637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marL="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2pPr>
            <a:lvl3pPr marL="11430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3pPr>
            <a:lvl4pPr marL="16002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4pPr>
            <a:lvl5pPr marL="20574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5pPr>
            <a:lvl6pPr marL="25146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6pPr>
            <a:lvl7pPr marL="29718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7pPr>
            <a:lvl8pPr marL="34290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8pPr>
            <a:lvl9pPr marL="38862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9pPr>
          </a:lstStyle>
          <a:p>
            <a:pPr algn="ctr" eaLnBrk="1" hangingPunct="1"/>
            <a:fld id="{A5C89BAC-A48D-2D4F-801D-3CF6579B6D6A}" type="slidenum">
              <a:rPr lang="en-US" sz="1400" smtClean="0"/>
              <a:pPr algn="ctr" eaLnBrk="1" hangingPunct="1"/>
              <a:t>29</a:t>
            </a:fld>
            <a:endParaRPr lang="en-US" sz="1400"/>
          </a:p>
        </p:txBody>
      </p:sp>
    </p:spTree>
    <p:extLst>
      <p:ext uri="{BB962C8B-B14F-4D97-AF65-F5344CB8AC3E}">
        <p14:creationId xmlns:p14="http://schemas.microsoft.com/office/powerpoint/2010/main" val="2762079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400" dirty="0" smtClean="0"/>
              <a:t>Why Mutual Exclusion?</a:t>
            </a:r>
            <a:endParaRPr lang="en-US" sz="3400" dirty="0"/>
          </a:p>
        </p:txBody>
      </p:sp>
      <p:sp>
        <p:nvSpPr>
          <p:cNvPr id="55" name="Content Placeholder 54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>
                <a:solidFill>
                  <a:schemeClr val="hlink"/>
                </a:solidFill>
                <a:ea typeface="ＭＳ Ｐゴシック" charset="0"/>
              </a:rPr>
              <a:t>Bank</a:t>
            </a:r>
            <a:r>
              <a:rPr lang="ja-JP" altLang="en-US" dirty="0">
                <a:solidFill>
                  <a:schemeClr val="hlink"/>
                </a:solidFill>
                <a:ea typeface="ＭＳ Ｐゴシック" charset="0"/>
              </a:rPr>
              <a:t>’</a:t>
            </a:r>
            <a:r>
              <a:rPr lang="en-US" altLang="ja-JP" dirty="0">
                <a:solidFill>
                  <a:schemeClr val="hlink"/>
                </a:solidFill>
                <a:ea typeface="ＭＳ Ｐゴシック" charset="0"/>
              </a:rPr>
              <a:t>s Servers in the Cloud</a:t>
            </a:r>
            <a:r>
              <a:rPr lang="en-US" altLang="ja-JP" dirty="0">
                <a:ea typeface="ＭＳ Ｐゴシック" charset="0"/>
              </a:rPr>
              <a:t>: Two of your customers make simultaneous deposits of $10,000 into your bank account, each from a separate ATM. </a:t>
            </a:r>
          </a:p>
          <a:p>
            <a:pPr lvl="1"/>
            <a:r>
              <a:rPr lang="en-US" dirty="0">
                <a:ea typeface="ＭＳ Ｐゴシック" charset="0"/>
              </a:rPr>
              <a:t>Both ATMs read initial amount of $1000 concurrently from the bank</a:t>
            </a:r>
            <a:r>
              <a:rPr lang="ja-JP" altLang="en-US" dirty="0">
                <a:ea typeface="ＭＳ Ｐゴシック" charset="0"/>
              </a:rPr>
              <a:t>’</a:t>
            </a:r>
            <a:r>
              <a:rPr lang="en-US" altLang="ja-JP" dirty="0">
                <a:ea typeface="ＭＳ Ｐゴシック" charset="0"/>
              </a:rPr>
              <a:t>s cloud server</a:t>
            </a:r>
          </a:p>
          <a:p>
            <a:pPr lvl="1"/>
            <a:r>
              <a:rPr lang="en-US" dirty="0">
                <a:ea typeface="ＭＳ Ｐゴシック" charset="0"/>
              </a:rPr>
              <a:t>Both ATMs add $10,000 to this amount (locally at the ATM)</a:t>
            </a:r>
          </a:p>
          <a:p>
            <a:pPr lvl="1"/>
            <a:r>
              <a:rPr lang="en-US" dirty="0">
                <a:ea typeface="ＭＳ Ｐゴシック" charset="0"/>
              </a:rPr>
              <a:t>Both write the final amount to the server</a:t>
            </a:r>
          </a:p>
          <a:p>
            <a:pPr lvl="1"/>
            <a:r>
              <a:rPr lang="en-US" dirty="0" smtClean="0">
                <a:solidFill>
                  <a:schemeClr val="accent2"/>
                </a:solidFill>
                <a:ea typeface="ＭＳ Ｐゴシック" charset="0"/>
              </a:rPr>
              <a:t>You lost $10,000!</a:t>
            </a:r>
          </a:p>
          <a:p>
            <a:r>
              <a:rPr lang="en-US" dirty="0">
                <a:solidFill>
                  <a:schemeClr val="accent2"/>
                </a:solidFill>
                <a:ea typeface="ＭＳ Ｐゴシック" charset="0"/>
              </a:rPr>
              <a:t>The ATMs need </a:t>
            </a:r>
            <a:r>
              <a:rPr lang="en-US" i="1" dirty="0">
                <a:solidFill>
                  <a:schemeClr val="hlink"/>
                </a:solidFill>
                <a:ea typeface="ＭＳ Ｐゴシック" charset="0"/>
              </a:rPr>
              <a:t>mutually exclusive </a:t>
            </a:r>
            <a:r>
              <a:rPr lang="en-US" dirty="0">
                <a:solidFill>
                  <a:schemeClr val="accent2"/>
                </a:solidFill>
                <a:ea typeface="ＭＳ Ｐゴシック" charset="0"/>
              </a:rPr>
              <a:t>access to your  account entry at the server </a:t>
            </a:r>
            <a:endParaRPr lang="en-US" dirty="0" smtClean="0">
              <a:solidFill>
                <a:schemeClr val="accent2"/>
              </a:solidFill>
              <a:ea typeface="ＭＳ Ｐゴシック" charset="0"/>
            </a:endParaRPr>
          </a:p>
          <a:p>
            <a:pPr lvl="1"/>
            <a:r>
              <a:rPr lang="en-US" dirty="0" smtClean="0">
                <a:solidFill>
                  <a:schemeClr val="accent2"/>
                </a:solidFill>
                <a:ea typeface="ＭＳ Ｐゴシック" charset="0"/>
              </a:rPr>
              <a:t>or</a:t>
            </a:r>
            <a:r>
              <a:rPr lang="en-US" dirty="0">
                <a:solidFill>
                  <a:schemeClr val="accent2"/>
                </a:solidFill>
                <a:ea typeface="ＭＳ Ｐゴシック" charset="0"/>
              </a:rPr>
              <a:t>, </a:t>
            </a:r>
            <a:r>
              <a:rPr lang="en-US" dirty="0" smtClean="0">
                <a:solidFill>
                  <a:schemeClr val="accent2"/>
                </a:solidFill>
                <a:ea typeface="ＭＳ Ｐゴシック" charset="0"/>
              </a:rPr>
              <a:t>mutually exclusive access to </a:t>
            </a:r>
            <a:r>
              <a:rPr lang="en-US" dirty="0">
                <a:solidFill>
                  <a:schemeClr val="accent2"/>
                </a:solidFill>
                <a:ea typeface="ＭＳ Ｐゴシック" charset="0"/>
              </a:rPr>
              <a:t>executing the code that modifies the account </a:t>
            </a:r>
            <a:r>
              <a:rPr lang="en-US" dirty="0" smtClean="0">
                <a:solidFill>
                  <a:schemeClr val="accent2"/>
                </a:solidFill>
                <a:ea typeface="ＭＳ Ｐゴシック" charset="0"/>
              </a:rPr>
              <a:t>entry</a:t>
            </a:r>
            <a:endParaRPr lang="en-US" dirty="0">
              <a:solidFill>
                <a:schemeClr val="accent2"/>
              </a:solidFill>
              <a:ea typeface="ＭＳ Ｐゴシック" charset="0"/>
            </a:endParaRPr>
          </a:p>
          <a:p>
            <a:endParaRPr lang="en-US" altLang="ja-JP" dirty="0">
              <a:solidFill>
                <a:schemeClr val="accent2"/>
              </a:solidFill>
              <a:ea typeface="ＭＳ Ｐゴシック" charset="0"/>
            </a:endParaRPr>
          </a:p>
          <a:p>
            <a:pPr lvl="1"/>
            <a:endParaRPr lang="en-US" dirty="0">
              <a:ea typeface="ＭＳ Ｐゴシック" charset="0"/>
            </a:endParaRPr>
          </a:p>
          <a:p>
            <a:endParaRPr lang="en-US" dirty="0">
              <a:ea typeface="ＭＳ Ｐゴシック" charset="0"/>
            </a:endParaRPr>
          </a:p>
        </p:txBody>
      </p:sp>
      <p:sp>
        <p:nvSpPr>
          <p:cNvPr id="4" name="Slide Number Placeholder 1"/>
          <p:cNvSpPr txBox="1">
            <a:spLocks/>
          </p:cNvSpPr>
          <p:nvPr/>
        </p:nvSpPr>
        <p:spPr>
          <a:xfrm>
            <a:off x="10683081" y="6858000"/>
            <a:ext cx="2133600" cy="274637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marL="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2pPr>
            <a:lvl3pPr marL="11430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3pPr>
            <a:lvl4pPr marL="16002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4pPr>
            <a:lvl5pPr marL="20574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5pPr>
            <a:lvl6pPr marL="25146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6pPr>
            <a:lvl7pPr marL="29718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7pPr>
            <a:lvl8pPr marL="34290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8pPr>
            <a:lvl9pPr marL="38862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9pPr>
          </a:lstStyle>
          <a:p>
            <a:pPr algn="ctr" eaLnBrk="1" hangingPunct="1"/>
            <a:fld id="{A5C89BAC-A48D-2D4F-801D-3CF6579B6D6A}" type="slidenum">
              <a:rPr lang="en-US" sz="1400" smtClean="0"/>
              <a:pPr algn="ctr" eaLnBrk="1" hangingPunct="1"/>
              <a:t>3</a:t>
            </a:fld>
            <a:endParaRPr lang="en-US" sz="1400"/>
          </a:p>
        </p:txBody>
      </p:sp>
    </p:spTree>
    <p:extLst>
      <p:ext uri="{BB962C8B-B14F-4D97-AF65-F5344CB8AC3E}">
        <p14:creationId xmlns:p14="http://schemas.microsoft.com/office/powerpoint/2010/main" val="27981611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Example: </a:t>
            </a:r>
            <a:r>
              <a:rPr lang="en-US" dirty="0" err="1" smtClean="0"/>
              <a:t>Ricart-Agrawala</a:t>
            </a:r>
            <a:r>
              <a:rPr lang="en-US" dirty="0" smtClean="0"/>
              <a:t> Algorithm</a:t>
            </a:r>
            <a:endParaRPr lang="en-US" dirty="0"/>
          </a:p>
        </p:txBody>
      </p:sp>
      <p:grpSp>
        <p:nvGrpSpPr>
          <p:cNvPr id="30" name="Group 29"/>
          <p:cNvGrpSpPr/>
          <p:nvPr/>
        </p:nvGrpSpPr>
        <p:grpSpPr>
          <a:xfrm>
            <a:off x="1081883" y="2209801"/>
            <a:ext cx="7282999" cy="4043065"/>
            <a:chOff x="1081881" y="2209800"/>
            <a:chExt cx="7282999" cy="4043065"/>
          </a:xfrm>
        </p:grpSpPr>
        <p:sp>
          <p:nvSpPr>
            <p:cNvPr id="5" name="Text Box 4"/>
            <p:cNvSpPr txBox="1">
              <a:spLocks noChangeArrowheads="1"/>
            </p:cNvSpPr>
            <p:nvPr/>
          </p:nvSpPr>
          <p:spPr bwMode="auto">
            <a:xfrm>
              <a:off x="2224881" y="5562600"/>
              <a:ext cx="749274" cy="46166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>
                  <a:solidFill>
                    <a:schemeClr val="accent2"/>
                  </a:solidFill>
                  <a:latin typeface="Helvetica" charset="0"/>
                </a:rPr>
                <a:t>N80</a:t>
              </a:r>
            </a:p>
          </p:txBody>
        </p:sp>
        <p:sp>
          <p:nvSpPr>
            <p:cNvPr id="6" name="Text Box 8"/>
            <p:cNvSpPr txBox="1">
              <a:spLocks noChangeArrowheads="1"/>
            </p:cNvSpPr>
            <p:nvPr/>
          </p:nvSpPr>
          <p:spPr bwMode="auto">
            <a:xfrm>
              <a:off x="5806281" y="3962400"/>
              <a:ext cx="749274" cy="46166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>
                  <a:solidFill>
                    <a:schemeClr val="accent2"/>
                  </a:solidFill>
                  <a:latin typeface="Helvetica" charset="0"/>
                </a:rPr>
                <a:t>N32</a:t>
              </a:r>
            </a:p>
          </p:txBody>
        </p:sp>
        <p:sp>
          <p:nvSpPr>
            <p:cNvPr id="7" name="Text Box 9"/>
            <p:cNvSpPr txBox="1">
              <a:spLocks noChangeArrowheads="1"/>
            </p:cNvSpPr>
            <p:nvPr/>
          </p:nvSpPr>
          <p:spPr bwMode="auto">
            <a:xfrm>
              <a:off x="5272881" y="5791200"/>
              <a:ext cx="578103" cy="46166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>
                  <a:solidFill>
                    <a:schemeClr val="accent2"/>
                  </a:solidFill>
                  <a:latin typeface="Helvetica" charset="0"/>
                </a:rPr>
                <a:t>N5</a:t>
              </a:r>
            </a:p>
          </p:txBody>
        </p:sp>
        <p:sp>
          <p:nvSpPr>
            <p:cNvPr id="8" name="Text Box 22"/>
            <p:cNvSpPr txBox="1">
              <a:spLocks noChangeArrowheads="1"/>
            </p:cNvSpPr>
            <p:nvPr/>
          </p:nvSpPr>
          <p:spPr bwMode="auto">
            <a:xfrm>
              <a:off x="2224881" y="2286001"/>
              <a:ext cx="749274" cy="461665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>
                  <a:solidFill>
                    <a:schemeClr val="accent2"/>
                  </a:solidFill>
                  <a:latin typeface="Helvetica" charset="0"/>
                </a:rPr>
                <a:t>N12</a:t>
              </a:r>
            </a:p>
          </p:txBody>
        </p:sp>
        <p:sp>
          <p:nvSpPr>
            <p:cNvPr id="9" name="Text Box 23"/>
            <p:cNvSpPr txBox="1">
              <a:spLocks noChangeArrowheads="1"/>
            </p:cNvSpPr>
            <p:nvPr/>
          </p:nvSpPr>
          <p:spPr bwMode="auto">
            <a:xfrm>
              <a:off x="1081881" y="3733800"/>
              <a:ext cx="578103" cy="461665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>
                  <a:solidFill>
                    <a:schemeClr val="accent2"/>
                  </a:solidFill>
                  <a:latin typeface="Helvetica" charset="0"/>
                </a:rPr>
                <a:t>N6</a:t>
              </a:r>
            </a:p>
          </p:txBody>
        </p:sp>
        <p:sp>
          <p:nvSpPr>
            <p:cNvPr id="10" name="Text Box 24"/>
            <p:cNvSpPr txBox="1">
              <a:spLocks noChangeArrowheads="1"/>
            </p:cNvSpPr>
            <p:nvPr/>
          </p:nvSpPr>
          <p:spPr bwMode="auto">
            <a:xfrm>
              <a:off x="5425281" y="2209800"/>
              <a:ext cx="578103" cy="461665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>
                  <a:solidFill>
                    <a:schemeClr val="accent2"/>
                  </a:solidFill>
                  <a:latin typeface="Helvetica" charset="0"/>
                </a:rPr>
                <a:t>N3</a:t>
              </a:r>
            </a:p>
          </p:txBody>
        </p:sp>
        <p:cxnSp>
          <p:nvCxnSpPr>
            <p:cNvPr id="14" name="Straight Connector 13"/>
            <p:cNvCxnSpPr>
              <a:stCxn id="6" idx="1"/>
            </p:cNvCxnSpPr>
            <p:nvPr/>
          </p:nvCxnSpPr>
          <p:spPr bwMode="auto">
            <a:xfrm flipH="1" flipV="1">
              <a:off x="2910681" y="2743202"/>
              <a:ext cx="2895600" cy="1450031"/>
            </a:xfrm>
            <a:prstGeom prst="line">
              <a:avLst/>
            </a:prstGeom>
            <a:ln>
              <a:solidFill>
                <a:schemeClr val="tx1"/>
              </a:solidFill>
              <a:prstDash val="solid"/>
              <a:headEnd type="none"/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>
              <a:stCxn id="6" idx="1"/>
            </p:cNvCxnSpPr>
            <p:nvPr/>
          </p:nvCxnSpPr>
          <p:spPr bwMode="auto">
            <a:xfrm flipH="1" flipV="1">
              <a:off x="5501481" y="2667001"/>
              <a:ext cx="304800" cy="1526232"/>
            </a:xfrm>
            <a:prstGeom prst="line">
              <a:avLst/>
            </a:prstGeom>
            <a:ln>
              <a:solidFill>
                <a:schemeClr val="tx1"/>
              </a:solidFill>
              <a:prstDash val="solid"/>
              <a:headEnd type="none"/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>
              <a:stCxn id="6" idx="1"/>
              <a:endCxn id="9" idx="3"/>
            </p:cNvCxnSpPr>
            <p:nvPr/>
          </p:nvCxnSpPr>
          <p:spPr bwMode="auto">
            <a:xfrm flipH="1" flipV="1">
              <a:off x="1659984" y="3964633"/>
              <a:ext cx="4146297" cy="228600"/>
            </a:xfrm>
            <a:prstGeom prst="line">
              <a:avLst/>
            </a:prstGeom>
            <a:ln>
              <a:solidFill>
                <a:schemeClr val="tx1"/>
              </a:solidFill>
              <a:prstDash val="solid"/>
              <a:headEnd type="none"/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>
              <a:stCxn id="6" idx="1"/>
              <a:endCxn id="7" idx="0"/>
            </p:cNvCxnSpPr>
            <p:nvPr/>
          </p:nvCxnSpPr>
          <p:spPr bwMode="auto">
            <a:xfrm flipH="1">
              <a:off x="5561933" y="4193233"/>
              <a:ext cx="244348" cy="1597967"/>
            </a:xfrm>
            <a:prstGeom prst="line">
              <a:avLst/>
            </a:prstGeom>
            <a:ln>
              <a:solidFill>
                <a:schemeClr val="tx1"/>
              </a:solidFill>
              <a:prstDash val="solid"/>
              <a:headEnd type="none"/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>
              <a:stCxn id="6" idx="1"/>
              <a:endCxn id="5" idx="0"/>
            </p:cNvCxnSpPr>
            <p:nvPr/>
          </p:nvCxnSpPr>
          <p:spPr bwMode="auto">
            <a:xfrm flipH="1">
              <a:off x="2599518" y="4193233"/>
              <a:ext cx="3206763" cy="1369367"/>
            </a:xfrm>
            <a:prstGeom prst="line">
              <a:avLst/>
            </a:prstGeom>
            <a:ln>
              <a:solidFill>
                <a:schemeClr val="tx1"/>
              </a:solidFill>
              <a:prstDash val="solid"/>
              <a:headEnd type="none"/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9" name="Text Box 4"/>
            <p:cNvSpPr txBox="1">
              <a:spLocks noChangeArrowheads="1"/>
            </p:cNvSpPr>
            <p:nvPr/>
          </p:nvSpPr>
          <p:spPr bwMode="auto">
            <a:xfrm>
              <a:off x="5653881" y="3124200"/>
              <a:ext cx="2710999" cy="8309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/>
              <a:r>
                <a:rPr lang="en-US" dirty="0" smtClean="0">
                  <a:latin typeface="Times New Roman"/>
                  <a:cs typeface="Times New Roman"/>
                </a:rPr>
                <a:t>Request message</a:t>
              </a:r>
            </a:p>
            <a:p>
              <a:pPr algn="ctr"/>
              <a:r>
                <a:rPr lang="en-US" dirty="0" smtClean="0">
                  <a:latin typeface="Times New Roman"/>
                  <a:cs typeface="Times New Roman"/>
                </a:rPr>
                <a:t>&lt;T, P</a:t>
              </a:r>
              <a:r>
                <a:rPr lang="en-US" i="1" dirty="0" smtClean="0">
                  <a:latin typeface="Times New Roman"/>
                  <a:cs typeface="Times New Roman"/>
                </a:rPr>
                <a:t>i</a:t>
              </a:r>
              <a:r>
                <a:rPr lang="en-US" dirty="0" smtClean="0">
                  <a:latin typeface="Times New Roman"/>
                  <a:cs typeface="Times New Roman"/>
                </a:rPr>
                <a:t>&gt; = &lt;102, 32&gt;</a:t>
              </a:r>
              <a:endParaRPr lang="en-US" dirty="0">
                <a:latin typeface="Times New Roman"/>
                <a:cs typeface="Times New Roman"/>
              </a:endParaRPr>
            </a:p>
          </p:txBody>
        </p:sp>
      </p:grpSp>
      <p:sp>
        <p:nvSpPr>
          <p:cNvPr id="16" name="Rectangle 1"/>
          <p:cNvSpPr>
            <a:spLocks noChangeArrowheads="1"/>
          </p:cNvSpPr>
          <p:nvPr/>
        </p:nvSpPr>
        <p:spPr bwMode="auto">
          <a:xfrm>
            <a:off x="11155363" y="5575299"/>
            <a:ext cx="1828800" cy="1739901"/>
          </a:xfrm>
          <a:prstGeom prst="rect">
            <a:avLst/>
          </a:prstGeom>
          <a:solidFill>
            <a:srgbClr val="EFEFE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>
              <a:latin typeface="Arial" charset="0"/>
            </a:endParaRPr>
          </a:p>
        </p:txBody>
      </p:sp>
      <p:sp>
        <p:nvSpPr>
          <p:cNvPr id="18" name="Slide Number Placeholder 1"/>
          <p:cNvSpPr txBox="1">
            <a:spLocks/>
          </p:cNvSpPr>
          <p:nvPr/>
        </p:nvSpPr>
        <p:spPr>
          <a:xfrm>
            <a:off x="10683081" y="6858000"/>
            <a:ext cx="2133600" cy="274637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marL="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2pPr>
            <a:lvl3pPr marL="11430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3pPr>
            <a:lvl4pPr marL="16002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4pPr>
            <a:lvl5pPr marL="20574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5pPr>
            <a:lvl6pPr marL="25146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6pPr>
            <a:lvl7pPr marL="29718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7pPr>
            <a:lvl8pPr marL="34290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8pPr>
            <a:lvl9pPr marL="38862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9pPr>
          </a:lstStyle>
          <a:p>
            <a:pPr algn="ctr" eaLnBrk="1" hangingPunct="1"/>
            <a:fld id="{A5C89BAC-A48D-2D4F-801D-3CF6579B6D6A}" type="slidenum">
              <a:rPr lang="en-US" sz="1400" smtClean="0"/>
              <a:pPr algn="ctr" eaLnBrk="1" hangingPunct="1"/>
              <a:t>30</a:t>
            </a:fld>
            <a:endParaRPr lang="en-US" sz="1400"/>
          </a:p>
        </p:txBody>
      </p:sp>
    </p:spTree>
    <p:extLst>
      <p:ext uri="{BB962C8B-B14F-4D97-AF65-F5344CB8AC3E}">
        <p14:creationId xmlns:p14="http://schemas.microsoft.com/office/powerpoint/2010/main" val="2548323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Example: </a:t>
            </a:r>
            <a:r>
              <a:rPr lang="en-US" dirty="0" err="1" smtClean="0"/>
              <a:t>Ricart-Agrawala</a:t>
            </a:r>
            <a:r>
              <a:rPr lang="en-US" dirty="0" smtClean="0"/>
              <a:t> Algorithm</a:t>
            </a:r>
            <a:endParaRPr lang="en-US" dirty="0"/>
          </a:p>
        </p:txBody>
      </p:sp>
      <p:grpSp>
        <p:nvGrpSpPr>
          <p:cNvPr id="25" name="Group 24"/>
          <p:cNvGrpSpPr/>
          <p:nvPr/>
        </p:nvGrpSpPr>
        <p:grpSpPr>
          <a:xfrm>
            <a:off x="1081881" y="2209801"/>
            <a:ext cx="7874372" cy="4043065"/>
            <a:chOff x="1081881" y="2209800"/>
            <a:chExt cx="7874372" cy="4043065"/>
          </a:xfrm>
        </p:grpSpPr>
        <p:sp>
          <p:nvSpPr>
            <p:cNvPr id="5" name="Text Box 4"/>
            <p:cNvSpPr txBox="1">
              <a:spLocks noChangeArrowheads="1"/>
            </p:cNvSpPr>
            <p:nvPr/>
          </p:nvSpPr>
          <p:spPr bwMode="auto">
            <a:xfrm>
              <a:off x="2224881" y="5562600"/>
              <a:ext cx="749274" cy="46166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>
                  <a:solidFill>
                    <a:schemeClr val="accent2"/>
                  </a:solidFill>
                  <a:latin typeface="Helvetica" charset="0"/>
                </a:rPr>
                <a:t>N80</a:t>
              </a:r>
            </a:p>
          </p:txBody>
        </p:sp>
        <p:sp>
          <p:nvSpPr>
            <p:cNvPr id="6" name="Text Box 8"/>
            <p:cNvSpPr txBox="1">
              <a:spLocks noChangeArrowheads="1"/>
            </p:cNvSpPr>
            <p:nvPr/>
          </p:nvSpPr>
          <p:spPr bwMode="auto">
            <a:xfrm>
              <a:off x="5806281" y="3962400"/>
              <a:ext cx="749274" cy="46166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>
                  <a:solidFill>
                    <a:schemeClr val="accent2"/>
                  </a:solidFill>
                  <a:latin typeface="Helvetica" charset="0"/>
                </a:rPr>
                <a:t>N32</a:t>
              </a:r>
            </a:p>
          </p:txBody>
        </p:sp>
        <p:sp>
          <p:nvSpPr>
            <p:cNvPr id="7" name="Text Box 9"/>
            <p:cNvSpPr txBox="1">
              <a:spLocks noChangeArrowheads="1"/>
            </p:cNvSpPr>
            <p:nvPr/>
          </p:nvSpPr>
          <p:spPr bwMode="auto">
            <a:xfrm>
              <a:off x="5272881" y="5791200"/>
              <a:ext cx="578103" cy="46166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>
                  <a:solidFill>
                    <a:schemeClr val="accent2"/>
                  </a:solidFill>
                  <a:latin typeface="Helvetica" charset="0"/>
                </a:rPr>
                <a:t>N5</a:t>
              </a:r>
            </a:p>
          </p:txBody>
        </p:sp>
        <p:sp>
          <p:nvSpPr>
            <p:cNvPr id="8" name="Text Box 22"/>
            <p:cNvSpPr txBox="1">
              <a:spLocks noChangeArrowheads="1"/>
            </p:cNvSpPr>
            <p:nvPr/>
          </p:nvSpPr>
          <p:spPr bwMode="auto">
            <a:xfrm>
              <a:off x="2224881" y="2286001"/>
              <a:ext cx="749274" cy="461665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>
                  <a:solidFill>
                    <a:schemeClr val="accent2"/>
                  </a:solidFill>
                  <a:latin typeface="Helvetica" charset="0"/>
                </a:rPr>
                <a:t>N12</a:t>
              </a:r>
            </a:p>
          </p:txBody>
        </p:sp>
        <p:sp>
          <p:nvSpPr>
            <p:cNvPr id="9" name="Text Box 23"/>
            <p:cNvSpPr txBox="1">
              <a:spLocks noChangeArrowheads="1"/>
            </p:cNvSpPr>
            <p:nvPr/>
          </p:nvSpPr>
          <p:spPr bwMode="auto">
            <a:xfrm>
              <a:off x="1081881" y="3733800"/>
              <a:ext cx="578103" cy="461665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>
                  <a:solidFill>
                    <a:schemeClr val="accent2"/>
                  </a:solidFill>
                  <a:latin typeface="Helvetica" charset="0"/>
                </a:rPr>
                <a:t>N6</a:t>
              </a:r>
            </a:p>
          </p:txBody>
        </p:sp>
        <p:sp>
          <p:nvSpPr>
            <p:cNvPr id="10" name="Text Box 24"/>
            <p:cNvSpPr txBox="1">
              <a:spLocks noChangeArrowheads="1"/>
            </p:cNvSpPr>
            <p:nvPr/>
          </p:nvSpPr>
          <p:spPr bwMode="auto">
            <a:xfrm>
              <a:off x="5425281" y="2209800"/>
              <a:ext cx="578103" cy="461665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>
                  <a:solidFill>
                    <a:schemeClr val="accent2"/>
                  </a:solidFill>
                  <a:latin typeface="Helvetica" charset="0"/>
                </a:rPr>
                <a:t>N3</a:t>
              </a:r>
            </a:p>
          </p:txBody>
        </p:sp>
        <p:cxnSp>
          <p:nvCxnSpPr>
            <p:cNvPr id="14" name="Straight Connector 13"/>
            <p:cNvCxnSpPr>
              <a:stCxn id="8" idx="2"/>
            </p:cNvCxnSpPr>
            <p:nvPr/>
          </p:nvCxnSpPr>
          <p:spPr bwMode="auto">
            <a:xfrm>
              <a:off x="2599518" y="2747666"/>
              <a:ext cx="3206763" cy="1214733"/>
            </a:xfrm>
            <a:prstGeom prst="line">
              <a:avLst/>
            </a:prstGeom>
            <a:ln>
              <a:solidFill>
                <a:srgbClr val="008000"/>
              </a:solidFill>
              <a:prstDash val="solid"/>
              <a:headEnd type="none"/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>
              <a:stCxn id="10" idx="2"/>
            </p:cNvCxnSpPr>
            <p:nvPr/>
          </p:nvCxnSpPr>
          <p:spPr bwMode="auto">
            <a:xfrm>
              <a:off x="5714333" y="2671465"/>
              <a:ext cx="244348" cy="1290936"/>
            </a:xfrm>
            <a:prstGeom prst="line">
              <a:avLst/>
            </a:prstGeom>
            <a:ln>
              <a:solidFill>
                <a:srgbClr val="008000"/>
              </a:solidFill>
              <a:prstDash val="solid"/>
              <a:headEnd type="none"/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>
              <a:stCxn id="9" idx="3"/>
              <a:endCxn id="6" idx="1"/>
            </p:cNvCxnSpPr>
            <p:nvPr/>
          </p:nvCxnSpPr>
          <p:spPr bwMode="auto">
            <a:xfrm>
              <a:off x="1659984" y="3964633"/>
              <a:ext cx="4146297" cy="228600"/>
            </a:xfrm>
            <a:prstGeom prst="line">
              <a:avLst/>
            </a:prstGeom>
            <a:ln>
              <a:solidFill>
                <a:srgbClr val="008000"/>
              </a:solidFill>
              <a:prstDash val="solid"/>
              <a:headEnd type="none"/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 bwMode="auto">
            <a:xfrm flipV="1">
              <a:off x="5806281" y="4419600"/>
              <a:ext cx="152400" cy="1371600"/>
            </a:xfrm>
            <a:prstGeom prst="line">
              <a:avLst/>
            </a:prstGeom>
            <a:ln>
              <a:solidFill>
                <a:srgbClr val="008000"/>
              </a:solidFill>
              <a:prstDash val="solid"/>
              <a:headEnd type="none"/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 bwMode="auto">
            <a:xfrm flipV="1">
              <a:off x="2986881" y="4343400"/>
              <a:ext cx="2819400" cy="1371601"/>
            </a:xfrm>
            <a:prstGeom prst="line">
              <a:avLst/>
            </a:prstGeom>
            <a:ln>
              <a:solidFill>
                <a:srgbClr val="008000"/>
              </a:solidFill>
              <a:prstDash val="solid"/>
              <a:headEnd type="none"/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9" name="Text Box 4"/>
            <p:cNvSpPr txBox="1">
              <a:spLocks noChangeArrowheads="1"/>
            </p:cNvSpPr>
            <p:nvPr/>
          </p:nvSpPr>
          <p:spPr bwMode="auto">
            <a:xfrm>
              <a:off x="5882481" y="3124200"/>
              <a:ext cx="2159215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 dirty="0">
                  <a:solidFill>
                    <a:srgbClr val="008000"/>
                  </a:solidFill>
                  <a:latin typeface="Times New Roman"/>
                  <a:cs typeface="Times New Roman"/>
                </a:rPr>
                <a:t>R</a:t>
              </a:r>
              <a:r>
                <a:rPr lang="en-US" dirty="0" smtClean="0">
                  <a:solidFill>
                    <a:srgbClr val="008000"/>
                  </a:solidFill>
                  <a:latin typeface="Times New Roman"/>
                  <a:cs typeface="Times New Roman"/>
                </a:rPr>
                <a:t>eply</a:t>
              </a:r>
              <a:r>
                <a:rPr lang="en-US" dirty="0" smtClean="0">
                  <a:latin typeface="Times New Roman"/>
                  <a:cs typeface="Times New Roman"/>
                </a:rPr>
                <a:t> messages</a:t>
              </a:r>
              <a:endParaRPr lang="en-US" dirty="0">
                <a:latin typeface="Times New Roman"/>
                <a:cs typeface="Times New Roman"/>
              </a:endParaRPr>
            </a:p>
          </p:txBody>
        </p:sp>
        <p:sp>
          <p:nvSpPr>
            <p:cNvPr id="27" name="Text Box 4"/>
            <p:cNvSpPr txBox="1">
              <a:spLocks noChangeArrowheads="1"/>
            </p:cNvSpPr>
            <p:nvPr/>
          </p:nvSpPr>
          <p:spPr bwMode="auto">
            <a:xfrm>
              <a:off x="6339681" y="4419600"/>
              <a:ext cx="2616572" cy="8309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 dirty="0" smtClean="0">
                  <a:latin typeface="Times New Roman"/>
                  <a:cs typeface="Times New Roman"/>
                </a:rPr>
                <a:t>N32 state: </a:t>
              </a:r>
              <a:r>
                <a:rPr lang="en-US" dirty="0" smtClean="0">
                  <a:solidFill>
                    <a:srgbClr val="0000FF"/>
                  </a:solidFill>
                  <a:latin typeface="Times New Roman"/>
                  <a:cs typeface="Times New Roman"/>
                </a:rPr>
                <a:t>Held</a:t>
              </a:r>
              <a:r>
                <a:rPr lang="en-US" dirty="0" smtClean="0">
                  <a:latin typeface="Times New Roman"/>
                  <a:cs typeface="Times New Roman"/>
                </a:rPr>
                <a:t>.</a:t>
              </a:r>
            </a:p>
            <a:p>
              <a:r>
                <a:rPr lang="en-US" dirty="0">
                  <a:latin typeface="Times New Roman"/>
                  <a:cs typeface="Times New Roman"/>
                </a:rPr>
                <a:t>C</a:t>
              </a:r>
              <a:r>
                <a:rPr lang="en-US" dirty="0" smtClean="0">
                  <a:latin typeface="Times New Roman"/>
                  <a:cs typeface="Times New Roman"/>
                </a:rPr>
                <a:t>an now access CS</a:t>
              </a:r>
              <a:endParaRPr lang="en-US" dirty="0">
                <a:latin typeface="Times New Roman"/>
                <a:cs typeface="Times New Roman"/>
              </a:endParaRPr>
            </a:p>
          </p:txBody>
        </p:sp>
      </p:grpSp>
      <p:sp>
        <p:nvSpPr>
          <p:cNvPr id="18" name="Rectangle 1"/>
          <p:cNvSpPr>
            <a:spLocks noChangeArrowheads="1"/>
          </p:cNvSpPr>
          <p:nvPr/>
        </p:nvSpPr>
        <p:spPr bwMode="auto">
          <a:xfrm>
            <a:off x="11155363" y="5575299"/>
            <a:ext cx="1828800" cy="1739901"/>
          </a:xfrm>
          <a:prstGeom prst="rect">
            <a:avLst/>
          </a:prstGeom>
          <a:solidFill>
            <a:srgbClr val="EFEFE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92056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Example: </a:t>
            </a:r>
            <a:r>
              <a:rPr lang="en-US" dirty="0" err="1" smtClean="0"/>
              <a:t>Ricart-Agrawala</a:t>
            </a:r>
            <a:r>
              <a:rPr lang="en-US" dirty="0" smtClean="0"/>
              <a:t> Algorithm</a:t>
            </a:r>
            <a:endParaRPr lang="en-US" dirty="0"/>
          </a:p>
        </p:txBody>
      </p:sp>
      <p:grpSp>
        <p:nvGrpSpPr>
          <p:cNvPr id="44" name="Group 43"/>
          <p:cNvGrpSpPr/>
          <p:nvPr/>
        </p:nvGrpSpPr>
        <p:grpSpPr>
          <a:xfrm>
            <a:off x="777081" y="2133602"/>
            <a:ext cx="8179172" cy="4717196"/>
            <a:chOff x="777081" y="2133600"/>
            <a:chExt cx="8179172" cy="4717197"/>
          </a:xfrm>
        </p:grpSpPr>
        <p:sp>
          <p:nvSpPr>
            <p:cNvPr id="5" name="Text Box 4"/>
            <p:cNvSpPr txBox="1">
              <a:spLocks noChangeArrowheads="1"/>
            </p:cNvSpPr>
            <p:nvPr/>
          </p:nvSpPr>
          <p:spPr bwMode="auto">
            <a:xfrm>
              <a:off x="2224881" y="5562600"/>
              <a:ext cx="749274" cy="46166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>
                  <a:solidFill>
                    <a:schemeClr val="accent2"/>
                  </a:solidFill>
                  <a:latin typeface="Helvetica" charset="0"/>
                </a:rPr>
                <a:t>N80</a:t>
              </a:r>
            </a:p>
          </p:txBody>
        </p:sp>
        <p:sp>
          <p:nvSpPr>
            <p:cNvPr id="6" name="Text Box 8"/>
            <p:cNvSpPr txBox="1">
              <a:spLocks noChangeArrowheads="1"/>
            </p:cNvSpPr>
            <p:nvPr/>
          </p:nvSpPr>
          <p:spPr bwMode="auto">
            <a:xfrm>
              <a:off x="5806281" y="3962400"/>
              <a:ext cx="749274" cy="46166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>
                  <a:solidFill>
                    <a:schemeClr val="accent2"/>
                  </a:solidFill>
                  <a:latin typeface="Helvetica" charset="0"/>
                </a:rPr>
                <a:t>N32</a:t>
              </a:r>
            </a:p>
          </p:txBody>
        </p:sp>
        <p:sp>
          <p:nvSpPr>
            <p:cNvPr id="7" name="Text Box 9"/>
            <p:cNvSpPr txBox="1">
              <a:spLocks noChangeArrowheads="1"/>
            </p:cNvSpPr>
            <p:nvPr/>
          </p:nvSpPr>
          <p:spPr bwMode="auto">
            <a:xfrm>
              <a:off x="5272881" y="5791200"/>
              <a:ext cx="578103" cy="46166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>
                  <a:solidFill>
                    <a:schemeClr val="accent2"/>
                  </a:solidFill>
                  <a:latin typeface="Helvetica" charset="0"/>
                </a:rPr>
                <a:t>N5</a:t>
              </a:r>
            </a:p>
          </p:txBody>
        </p:sp>
        <p:sp>
          <p:nvSpPr>
            <p:cNvPr id="8" name="Text Box 22"/>
            <p:cNvSpPr txBox="1">
              <a:spLocks noChangeArrowheads="1"/>
            </p:cNvSpPr>
            <p:nvPr/>
          </p:nvSpPr>
          <p:spPr bwMode="auto">
            <a:xfrm>
              <a:off x="2224881" y="2286000"/>
              <a:ext cx="749274" cy="461665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>
                  <a:solidFill>
                    <a:schemeClr val="accent2"/>
                  </a:solidFill>
                  <a:latin typeface="Helvetica" charset="0"/>
                </a:rPr>
                <a:t>N12</a:t>
              </a:r>
            </a:p>
          </p:txBody>
        </p:sp>
        <p:sp>
          <p:nvSpPr>
            <p:cNvPr id="9" name="Text Box 23"/>
            <p:cNvSpPr txBox="1">
              <a:spLocks noChangeArrowheads="1"/>
            </p:cNvSpPr>
            <p:nvPr/>
          </p:nvSpPr>
          <p:spPr bwMode="auto">
            <a:xfrm>
              <a:off x="1081881" y="3733800"/>
              <a:ext cx="578103" cy="461665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>
                  <a:solidFill>
                    <a:schemeClr val="accent2"/>
                  </a:solidFill>
                  <a:latin typeface="Helvetica" charset="0"/>
                </a:rPr>
                <a:t>N6</a:t>
              </a:r>
            </a:p>
          </p:txBody>
        </p:sp>
        <p:sp>
          <p:nvSpPr>
            <p:cNvPr id="10" name="Text Box 24"/>
            <p:cNvSpPr txBox="1">
              <a:spLocks noChangeArrowheads="1"/>
            </p:cNvSpPr>
            <p:nvPr/>
          </p:nvSpPr>
          <p:spPr bwMode="auto">
            <a:xfrm>
              <a:off x="5425281" y="2209799"/>
              <a:ext cx="578103" cy="461665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>
                  <a:solidFill>
                    <a:schemeClr val="accent2"/>
                  </a:solidFill>
                  <a:latin typeface="Helvetica" charset="0"/>
                </a:rPr>
                <a:t>N3</a:t>
              </a:r>
            </a:p>
          </p:txBody>
        </p:sp>
        <p:cxnSp>
          <p:nvCxnSpPr>
            <p:cNvPr id="14" name="Straight Connector 13"/>
            <p:cNvCxnSpPr>
              <a:stCxn id="8" idx="2"/>
            </p:cNvCxnSpPr>
            <p:nvPr/>
          </p:nvCxnSpPr>
          <p:spPr bwMode="auto">
            <a:xfrm>
              <a:off x="2599518" y="2747665"/>
              <a:ext cx="2444763" cy="986136"/>
            </a:xfrm>
            <a:prstGeom prst="line">
              <a:avLst/>
            </a:prstGeom>
            <a:ln>
              <a:solidFill>
                <a:schemeClr val="tx1"/>
              </a:solidFill>
              <a:prstDash val="solid"/>
              <a:headEnd type="none"/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>
              <a:stCxn id="8" idx="2"/>
            </p:cNvCxnSpPr>
            <p:nvPr/>
          </p:nvCxnSpPr>
          <p:spPr bwMode="auto">
            <a:xfrm flipV="1">
              <a:off x="2599518" y="2438401"/>
              <a:ext cx="2063763" cy="309264"/>
            </a:xfrm>
            <a:prstGeom prst="line">
              <a:avLst/>
            </a:prstGeom>
            <a:ln>
              <a:solidFill>
                <a:schemeClr val="tx1"/>
              </a:solidFill>
              <a:prstDash val="solid"/>
              <a:headEnd type="none"/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>
              <a:stCxn id="8" idx="2"/>
            </p:cNvCxnSpPr>
            <p:nvPr/>
          </p:nvCxnSpPr>
          <p:spPr bwMode="auto">
            <a:xfrm flipH="1">
              <a:off x="1691482" y="2747665"/>
              <a:ext cx="908036" cy="681336"/>
            </a:xfrm>
            <a:prstGeom prst="line">
              <a:avLst/>
            </a:prstGeom>
            <a:ln>
              <a:solidFill>
                <a:schemeClr val="tx1"/>
              </a:solidFill>
              <a:prstDash val="solid"/>
              <a:headEnd type="none"/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>
              <a:stCxn id="8" idx="2"/>
            </p:cNvCxnSpPr>
            <p:nvPr/>
          </p:nvCxnSpPr>
          <p:spPr bwMode="auto">
            <a:xfrm>
              <a:off x="2599518" y="2747665"/>
              <a:ext cx="1758963" cy="1976735"/>
            </a:xfrm>
            <a:prstGeom prst="line">
              <a:avLst/>
            </a:prstGeom>
            <a:ln>
              <a:solidFill>
                <a:schemeClr val="tx1"/>
              </a:solidFill>
              <a:prstDash val="solid"/>
              <a:headEnd type="none"/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>
              <a:stCxn id="8" idx="2"/>
            </p:cNvCxnSpPr>
            <p:nvPr/>
          </p:nvCxnSpPr>
          <p:spPr bwMode="auto">
            <a:xfrm>
              <a:off x="2599518" y="2747665"/>
              <a:ext cx="6363" cy="1900536"/>
            </a:xfrm>
            <a:prstGeom prst="line">
              <a:avLst/>
            </a:prstGeom>
            <a:ln>
              <a:solidFill>
                <a:schemeClr val="tx1"/>
              </a:solidFill>
              <a:prstDash val="solid"/>
              <a:headEnd type="none"/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7" name="Text Box 4"/>
            <p:cNvSpPr txBox="1">
              <a:spLocks noChangeArrowheads="1"/>
            </p:cNvSpPr>
            <p:nvPr/>
          </p:nvSpPr>
          <p:spPr bwMode="auto">
            <a:xfrm>
              <a:off x="6339681" y="4419600"/>
              <a:ext cx="2616572" cy="8309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 dirty="0" smtClean="0">
                  <a:latin typeface="Times New Roman"/>
                  <a:cs typeface="Times New Roman"/>
                </a:rPr>
                <a:t>N32 state: </a:t>
              </a:r>
              <a:r>
                <a:rPr lang="en-US" dirty="0" smtClean="0">
                  <a:solidFill>
                    <a:srgbClr val="0000FF"/>
                  </a:solidFill>
                  <a:latin typeface="Times New Roman"/>
                  <a:cs typeface="Times New Roman"/>
                </a:rPr>
                <a:t>Held</a:t>
              </a:r>
              <a:r>
                <a:rPr lang="en-US" dirty="0" smtClean="0">
                  <a:latin typeface="Times New Roman"/>
                  <a:cs typeface="Times New Roman"/>
                </a:rPr>
                <a:t>.</a:t>
              </a:r>
            </a:p>
            <a:p>
              <a:r>
                <a:rPr lang="en-US" dirty="0">
                  <a:latin typeface="Times New Roman"/>
                  <a:cs typeface="Times New Roman"/>
                </a:rPr>
                <a:t>C</a:t>
              </a:r>
              <a:r>
                <a:rPr lang="en-US" dirty="0" smtClean="0">
                  <a:latin typeface="Times New Roman"/>
                  <a:cs typeface="Times New Roman"/>
                </a:rPr>
                <a:t>an now access CS</a:t>
              </a:r>
              <a:endParaRPr lang="en-US" dirty="0">
                <a:latin typeface="Times New Roman"/>
                <a:cs typeface="Times New Roman"/>
              </a:endParaRPr>
            </a:p>
          </p:txBody>
        </p:sp>
        <p:sp>
          <p:nvSpPr>
            <p:cNvPr id="16" name="Text Box 4"/>
            <p:cNvSpPr txBox="1">
              <a:spLocks noChangeArrowheads="1"/>
            </p:cNvSpPr>
            <p:nvPr/>
          </p:nvSpPr>
          <p:spPr bwMode="auto">
            <a:xfrm>
              <a:off x="777081" y="2133600"/>
              <a:ext cx="1453994" cy="8309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 dirty="0" smtClean="0">
                  <a:latin typeface="Times New Roman"/>
                  <a:cs typeface="Times New Roman"/>
                </a:rPr>
                <a:t>N12 state:</a:t>
              </a:r>
            </a:p>
            <a:p>
              <a:r>
                <a:rPr lang="en-US" dirty="0" smtClean="0">
                  <a:solidFill>
                    <a:srgbClr val="0000FF"/>
                  </a:solidFill>
                  <a:latin typeface="Times New Roman"/>
                  <a:cs typeface="Times New Roman"/>
                </a:rPr>
                <a:t>Wanted</a:t>
              </a:r>
              <a:endParaRPr lang="en-US" dirty="0">
                <a:solidFill>
                  <a:srgbClr val="0000FF"/>
                </a:solidFill>
                <a:latin typeface="Times New Roman"/>
                <a:cs typeface="Times New Roman"/>
              </a:endParaRPr>
            </a:p>
          </p:txBody>
        </p:sp>
        <p:sp>
          <p:nvSpPr>
            <p:cNvPr id="18" name="Text Box 4"/>
            <p:cNvSpPr txBox="1">
              <a:spLocks noChangeArrowheads="1"/>
            </p:cNvSpPr>
            <p:nvPr/>
          </p:nvSpPr>
          <p:spPr bwMode="auto">
            <a:xfrm>
              <a:off x="929481" y="6019800"/>
              <a:ext cx="1453994" cy="8309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 dirty="0" smtClean="0">
                  <a:latin typeface="Times New Roman"/>
                  <a:cs typeface="Times New Roman"/>
                </a:rPr>
                <a:t>N80 state:</a:t>
              </a:r>
            </a:p>
            <a:p>
              <a:r>
                <a:rPr lang="en-US" dirty="0" smtClean="0">
                  <a:solidFill>
                    <a:srgbClr val="0000FF"/>
                  </a:solidFill>
                  <a:latin typeface="Times New Roman"/>
                  <a:cs typeface="Times New Roman"/>
                </a:rPr>
                <a:t>Wanted</a:t>
              </a:r>
              <a:endParaRPr lang="en-US" dirty="0">
                <a:solidFill>
                  <a:srgbClr val="0000FF"/>
                </a:solidFill>
                <a:latin typeface="Times New Roman"/>
                <a:cs typeface="Times New Roman"/>
              </a:endParaRPr>
            </a:p>
          </p:txBody>
        </p:sp>
        <p:cxnSp>
          <p:nvCxnSpPr>
            <p:cNvPr id="30" name="Straight Connector 29"/>
            <p:cNvCxnSpPr/>
            <p:nvPr/>
          </p:nvCxnSpPr>
          <p:spPr bwMode="auto">
            <a:xfrm flipV="1">
              <a:off x="2986881" y="4953000"/>
              <a:ext cx="2133600" cy="914400"/>
            </a:xfrm>
            <a:prstGeom prst="line">
              <a:avLst/>
            </a:prstGeom>
            <a:ln>
              <a:solidFill>
                <a:schemeClr val="tx1"/>
              </a:solidFill>
              <a:prstDash val="solid"/>
              <a:headEnd type="none"/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 bwMode="auto">
            <a:xfrm flipH="1" flipV="1">
              <a:off x="1920081" y="4572000"/>
              <a:ext cx="1066800" cy="1295400"/>
            </a:xfrm>
            <a:prstGeom prst="line">
              <a:avLst/>
            </a:prstGeom>
            <a:ln>
              <a:solidFill>
                <a:schemeClr val="tx1"/>
              </a:solidFill>
              <a:prstDash val="solid"/>
              <a:headEnd type="none"/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 bwMode="auto">
            <a:xfrm flipH="1" flipV="1">
              <a:off x="2986881" y="4724400"/>
              <a:ext cx="1" cy="1143000"/>
            </a:xfrm>
            <a:prstGeom prst="line">
              <a:avLst/>
            </a:prstGeom>
            <a:ln>
              <a:solidFill>
                <a:schemeClr val="tx1"/>
              </a:solidFill>
              <a:prstDash val="solid"/>
              <a:headEnd type="none"/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 bwMode="auto">
            <a:xfrm>
              <a:off x="2986881" y="5867400"/>
              <a:ext cx="1600200" cy="228600"/>
            </a:xfrm>
            <a:prstGeom prst="line">
              <a:avLst/>
            </a:prstGeom>
            <a:ln>
              <a:solidFill>
                <a:schemeClr val="tx1"/>
              </a:solidFill>
              <a:prstDash val="solid"/>
              <a:headEnd type="none"/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 bwMode="auto">
            <a:xfrm flipV="1">
              <a:off x="2986881" y="4876800"/>
              <a:ext cx="685800" cy="990600"/>
            </a:xfrm>
            <a:prstGeom prst="line">
              <a:avLst/>
            </a:prstGeom>
            <a:ln>
              <a:solidFill>
                <a:schemeClr val="tx1"/>
              </a:solidFill>
              <a:prstDash val="solid"/>
              <a:headEnd type="none"/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2" name="Text Box 4"/>
            <p:cNvSpPr txBox="1">
              <a:spLocks noChangeArrowheads="1"/>
            </p:cNvSpPr>
            <p:nvPr/>
          </p:nvSpPr>
          <p:spPr bwMode="auto">
            <a:xfrm>
              <a:off x="2900860" y="2521803"/>
              <a:ext cx="2295821" cy="8309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/>
              <a:r>
                <a:rPr lang="en-US" dirty="0" smtClean="0">
                  <a:latin typeface="Times New Roman"/>
                  <a:cs typeface="Times New Roman"/>
                </a:rPr>
                <a:t>Request message</a:t>
              </a:r>
            </a:p>
            <a:p>
              <a:pPr algn="ctr"/>
              <a:r>
                <a:rPr lang="en-US" dirty="0" smtClean="0">
                  <a:latin typeface="Times New Roman"/>
                  <a:cs typeface="Times New Roman"/>
                </a:rPr>
                <a:t>&lt;115, 12&gt;</a:t>
              </a:r>
              <a:endParaRPr lang="en-US" dirty="0">
                <a:latin typeface="Times New Roman"/>
                <a:cs typeface="Times New Roman"/>
              </a:endParaRPr>
            </a:p>
          </p:txBody>
        </p:sp>
        <p:sp>
          <p:nvSpPr>
            <p:cNvPr id="43" name="Text Box 4"/>
            <p:cNvSpPr txBox="1">
              <a:spLocks noChangeArrowheads="1"/>
            </p:cNvSpPr>
            <p:nvPr/>
          </p:nvSpPr>
          <p:spPr bwMode="auto">
            <a:xfrm>
              <a:off x="2977060" y="5181600"/>
              <a:ext cx="2295821" cy="8309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/>
              <a:r>
                <a:rPr lang="en-US" dirty="0" smtClean="0">
                  <a:latin typeface="Times New Roman"/>
                  <a:cs typeface="Times New Roman"/>
                </a:rPr>
                <a:t>Request message</a:t>
              </a:r>
            </a:p>
            <a:p>
              <a:pPr algn="ctr"/>
              <a:r>
                <a:rPr lang="en-US" dirty="0" smtClean="0">
                  <a:latin typeface="Times New Roman"/>
                  <a:cs typeface="Times New Roman"/>
                </a:rPr>
                <a:t>&lt;110, 80&gt;</a:t>
              </a:r>
              <a:endParaRPr lang="en-US" dirty="0">
                <a:latin typeface="Times New Roman"/>
                <a:cs typeface="Times New Roman"/>
              </a:endParaRPr>
            </a:p>
          </p:txBody>
        </p:sp>
      </p:grpSp>
      <p:sp>
        <p:nvSpPr>
          <p:cNvPr id="25" name="Rectangle 1"/>
          <p:cNvSpPr>
            <a:spLocks noChangeArrowheads="1"/>
          </p:cNvSpPr>
          <p:nvPr/>
        </p:nvSpPr>
        <p:spPr bwMode="auto">
          <a:xfrm>
            <a:off x="11155363" y="5575299"/>
            <a:ext cx="1828800" cy="1739901"/>
          </a:xfrm>
          <a:prstGeom prst="rect">
            <a:avLst/>
          </a:prstGeom>
          <a:solidFill>
            <a:srgbClr val="EFEFE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898236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Example: </a:t>
            </a:r>
            <a:r>
              <a:rPr lang="en-US" dirty="0" err="1" smtClean="0"/>
              <a:t>Ricart-Agrawala</a:t>
            </a:r>
            <a:r>
              <a:rPr lang="en-US" dirty="0" smtClean="0"/>
              <a:t> Algorithm</a:t>
            </a:r>
            <a:endParaRPr lang="en-US" dirty="0"/>
          </a:p>
        </p:txBody>
      </p:sp>
      <p:grpSp>
        <p:nvGrpSpPr>
          <p:cNvPr id="43" name="Group 42"/>
          <p:cNvGrpSpPr/>
          <p:nvPr/>
        </p:nvGrpSpPr>
        <p:grpSpPr>
          <a:xfrm>
            <a:off x="777081" y="2133602"/>
            <a:ext cx="8179172" cy="4717196"/>
            <a:chOff x="777081" y="2133600"/>
            <a:chExt cx="8179172" cy="4717197"/>
          </a:xfrm>
        </p:grpSpPr>
        <p:sp>
          <p:nvSpPr>
            <p:cNvPr id="5" name="Text Box 4"/>
            <p:cNvSpPr txBox="1">
              <a:spLocks noChangeArrowheads="1"/>
            </p:cNvSpPr>
            <p:nvPr/>
          </p:nvSpPr>
          <p:spPr bwMode="auto">
            <a:xfrm>
              <a:off x="2224881" y="5562600"/>
              <a:ext cx="749274" cy="46166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>
                  <a:solidFill>
                    <a:schemeClr val="accent2"/>
                  </a:solidFill>
                  <a:latin typeface="Helvetica" charset="0"/>
                </a:rPr>
                <a:t>N80</a:t>
              </a:r>
            </a:p>
          </p:txBody>
        </p:sp>
        <p:sp>
          <p:nvSpPr>
            <p:cNvPr id="6" name="Text Box 8"/>
            <p:cNvSpPr txBox="1">
              <a:spLocks noChangeArrowheads="1"/>
            </p:cNvSpPr>
            <p:nvPr/>
          </p:nvSpPr>
          <p:spPr bwMode="auto">
            <a:xfrm>
              <a:off x="5806281" y="3962400"/>
              <a:ext cx="749274" cy="46166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>
                  <a:solidFill>
                    <a:schemeClr val="accent2"/>
                  </a:solidFill>
                  <a:latin typeface="Helvetica" charset="0"/>
                </a:rPr>
                <a:t>N32</a:t>
              </a:r>
            </a:p>
          </p:txBody>
        </p:sp>
        <p:sp>
          <p:nvSpPr>
            <p:cNvPr id="7" name="Text Box 9"/>
            <p:cNvSpPr txBox="1">
              <a:spLocks noChangeArrowheads="1"/>
            </p:cNvSpPr>
            <p:nvPr/>
          </p:nvSpPr>
          <p:spPr bwMode="auto">
            <a:xfrm>
              <a:off x="5272881" y="5791200"/>
              <a:ext cx="578103" cy="46166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>
                  <a:solidFill>
                    <a:schemeClr val="accent2"/>
                  </a:solidFill>
                  <a:latin typeface="Helvetica" charset="0"/>
                </a:rPr>
                <a:t>N5</a:t>
              </a:r>
            </a:p>
          </p:txBody>
        </p:sp>
        <p:sp>
          <p:nvSpPr>
            <p:cNvPr id="8" name="Text Box 22"/>
            <p:cNvSpPr txBox="1">
              <a:spLocks noChangeArrowheads="1"/>
            </p:cNvSpPr>
            <p:nvPr/>
          </p:nvSpPr>
          <p:spPr bwMode="auto">
            <a:xfrm>
              <a:off x="2224881" y="2286000"/>
              <a:ext cx="749274" cy="461665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>
                  <a:solidFill>
                    <a:schemeClr val="accent2"/>
                  </a:solidFill>
                  <a:latin typeface="Helvetica" charset="0"/>
                </a:rPr>
                <a:t>N12</a:t>
              </a:r>
            </a:p>
          </p:txBody>
        </p:sp>
        <p:sp>
          <p:nvSpPr>
            <p:cNvPr id="9" name="Text Box 23"/>
            <p:cNvSpPr txBox="1">
              <a:spLocks noChangeArrowheads="1"/>
            </p:cNvSpPr>
            <p:nvPr/>
          </p:nvSpPr>
          <p:spPr bwMode="auto">
            <a:xfrm>
              <a:off x="1081881" y="3733800"/>
              <a:ext cx="578103" cy="461665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>
                  <a:solidFill>
                    <a:schemeClr val="accent2"/>
                  </a:solidFill>
                  <a:latin typeface="Helvetica" charset="0"/>
                </a:rPr>
                <a:t>N6</a:t>
              </a:r>
            </a:p>
          </p:txBody>
        </p:sp>
        <p:sp>
          <p:nvSpPr>
            <p:cNvPr id="10" name="Text Box 24"/>
            <p:cNvSpPr txBox="1">
              <a:spLocks noChangeArrowheads="1"/>
            </p:cNvSpPr>
            <p:nvPr/>
          </p:nvSpPr>
          <p:spPr bwMode="auto">
            <a:xfrm>
              <a:off x="5425281" y="2209799"/>
              <a:ext cx="578103" cy="461665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>
                  <a:solidFill>
                    <a:schemeClr val="accent2"/>
                  </a:solidFill>
                  <a:latin typeface="Helvetica" charset="0"/>
                </a:rPr>
                <a:t>N3</a:t>
              </a:r>
            </a:p>
          </p:txBody>
        </p:sp>
        <p:cxnSp>
          <p:nvCxnSpPr>
            <p:cNvPr id="14" name="Straight Connector 13"/>
            <p:cNvCxnSpPr>
              <a:stCxn id="8" idx="2"/>
            </p:cNvCxnSpPr>
            <p:nvPr/>
          </p:nvCxnSpPr>
          <p:spPr bwMode="auto">
            <a:xfrm>
              <a:off x="2599518" y="2747665"/>
              <a:ext cx="2444763" cy="986136"/>
            </a:xfrm>
            <a:prstGeom prst="line">
              <a:avLst/>
            </a:prstGeom>
            <a:ln>
              <a:solidFill>
                <a:schemeClr val="tx1"/>
              </a:solidFill>
              <a:prstDash val="solid"/>
              <a:headEnd type="none"/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>
              <a:stCxn id="10" idx="1"/>
              <a:endCxn id="8" idx="3"/>
            </p:cNvCxnSpPr>
            <p:nvPr/>
          </p:nvCxnSpPr>
          <p:spPr bwMode="auto">
            <a:xfrm flipH="1">
              <a:off x="2974155" y="2440632"/>
              <a:ext cx="2451126" cy="76201"/>
            </a:xfrm>
            <a:prstGeom prst="line">
              <a:avLst/>
            </a:prstGeom>
            <a:ln>
              <a:solidFill>
                <a:srgbClr val="008000"/>
              </a:solidFill>
              <a:prstDash val="solid"/>
              <a:headEnd type="none"/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 bwMode="auto">
            <a:xfrm flipV="1">
              <a:off x="1380319" y="2743200"/>
              <a:ext cx="996962" cy="990600"/>
            </a:xfrm>
            <a:prstGeom prst="line">
              <a:avLst/>
            </a:prstGeom>
            <a:ln>
              <a:solidFill>
                <a:srgbClr val="008000"/>
              </a:solidFill>
              <a:prstDash val="solid"/>
              <a:headEnd type="none"/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>
              <a:endCxn id="8" idx="2"/>
            </p:cNvCxnSpPr>
            <p:nvPr/>
          </p:nvCxnSpPr>
          <p:spPr bwMode="auto">
            <a:xfrm flipH="1" flipV="1">
              <a:off x="2599518" y="2747665"/>
              <a:ext cx="2673364" cy="3043537"/>
            </a:xfrm>
            <a:prstGeom prst="line">
              <a:avLst/>
            </a:prstGeom>
            <a:ln>
              <a:solidFill>
                <a:srgbClr val="008000"/>
              </a:solidFill>
              <a:prstDash val="solid"/>
              <a:headEnd type="none"/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>
              <a:stCxn id="8" idx="2"/>
            </p:cNvCxnSpPr>
            <p:nvPr/>
          </p:nvCxnSpPr>
          <p:spPr bwMode="auto">
            <a:xfrm>
              <a:off x="2599518" y="2747665"/>
              <a:ext cx="6363" cy="1900536"/>
            </a:xfrm>
            <a:prstGeom prst="line">
              <a:avLst/>
            </a:prstGeom>
            <a:ln>
              <a:solidFill>
                <a:schemeClr val="tx1"/>
              </a:solidFill>
              <a:prstDash val="solid"/>
              <a:headEnd type="none"/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7" name="Text Box 4"/>
            <p:cNvSpPr txBox="1">
              <a:spLocks noChangeArrowheads="1"/>
            </p:cNvSpPr>
            <p:nvPr/>
          </p:nvSpPr>
          <p:spPr bwMode="auto">
            <a:xfrm>
              <a:off x="6339681" y="4419600"/>
              <a:ext cx="2616572" cy="8309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 dirty="0" smtClean="0">
                  <a:latin typeface="Times New Roman"/>
                  <a:cs typeface="Times New Roman"/>
                </a:rPr>
                <a:t>N32 state: </a:t>
              </a:r>
              <a:r>
                <a:rPr lang="en-US" dirty="0" smtClean="0">
                  <a:solidFill>
                    <a:srgbClr val="0000FF"/>
                  </a:solidFill>
                  <a:latin typeface="Times New Roman"/>
                  <a:cs typeface="Times New Roman"/>
                </a:rPr>
                <a:t>Held</a:t>
              </a:r>
              <a:r>
                <a:rPr lang="en-US" dirty="0" smtClean="0">
                  <a:latin typeface="Times New Roman"/>
                  <a:cs typeface="Times New Roman"/>
                </a:rPr>
                <a:t>.</a:t>
              </a:r>
            </a:p>
            <a:p>
              <a:r>
                <a:rPr lang="en-US" dirty="0">
                  <a:latin typeface="Times New Roman"/>
                  <a:cs typeface="Times New Roman"/>
                </a:rPr>
                <a:t>C</a:t>
              </a:r>
              <a:r>
                <a:rPr lang="en-US" dirty="0" smtClean="0">
                  <a:latin typeface="Times New Roman"/>
                  <a:cs typeface="Times New Roman"/>
                </a:rPr>
                <a:t>an now access CS</a:t>
              </a:r>
              <a:endParaRPr lang="en-US" dirty="0">
                <a:latin typeface="Times New Roman"/>
                <a:cs typeface="Times New Roman"/>
              </a:endParaRPr>
            </a:p>
          </p:txBody>
        </p:sp>
        <p:sp>
          <p:nvSpPr>
            <p:cNvPr id="16" name="Text Box 4"/>
            <p:cNvSpPr txBox="1">
              <a:spLocks noChangeArrowheads="1"/>
            </p:cNvSpPr>
            <p:nvPr/>
          </p:nvSpPr>
          <p:spPr bwMode="auto">
            <a:xfrm>
              <a:off x="777081" y="2133600"/>
              <a:ext cx="1453994" cy="8309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 dirty="0" smtClean="0">
                  <a:latin typeface="Times New Roman"/>
                  <a:cs typeface="Times New Roman"/>
                </a:rPr>
                <a:t>N12 state:</a:t>
              </a:r>
            </a:p>
            <a:p>
              <a:r>
                <a:rPr lang="en-US" dirty="0" smtClean="0">
                  <a:solidFill>
                    <a:srgbClr val="0000FF"/>
                  </a:solidFill>
                  <a:latin typeface="Times New Roman"/>
                  <a:cs typeface="Times New Roman"/>
                </a:rPr>
                <a:t>Wanted</a:t>
              </a:r>
              <a:endParaRPr lang="en-US" dirty="0">
                <a:solidFill>
                  <a:srgbClr val="0000FF"/>
                </a:solidFill>
                <a:latin typeface="Times New Roman"/>
                <a:cs typeface="Times New Roman"/>
              </a:endParaRPr>
            </a:p>
          </p:txBody>
        </p:sp>
        <p:sp>
          <p:nvSpPr>
            <p:cNvPr id="18" name="Text Box 4"/>
            <p:cNvSpPr txBox="1">
              <a:spLocks noChangeArrowheads="1"/>
            </p:cNvSpPr>
            <p:nvPr/>
          </p:nvSpPr>
          <p:spPr bwMode="auto">
            <a:xfrm>
              <a:off x="929481" y="6019800"/>
              <a:ext cx="1453994" cy="8309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 dirty="0" smtClean="0">
                  <a:latin typeface="Times New Roman"/>
                  <a:cs typeface="Times New Roman"/>
                </a:rPr>
                <a:t>N80 state:</a:t>
              </a:r>
            </a:p>
            <a:p>
              <a:r>
                <a:rPr lang="en-US" dirty="0" smtClean="0">
                  <a:solidFill>
                    <a:srgbClr val="0000FF"/>
                  </a:solidFill>
                  <a:latin typeface="Times New Roman"/>
                  <a:cs typeface="Times New Roman"/>
                </a:rPr>
                <a:t>Wanted</a:t>
              </a:r>
              <a:endParaRPr lang="en-US" dirty="0">
                <a:solidFill>
                  <a:srgbClr val="0000FF"/>
                </a:solidFill>
                <a:latin typeface="Times New Roman"/>
                <a:cs typeface="Times New Roman"/>
              </a:endParaRPr>
            </a:p>
          </p:txBody>
        </p:sp>
        <p:cxnSp>
          <p:nvCxnSpPr>
            <p:cNvPr id="30" name="Straight Connector 29"/>
            <p:cNvCxnSpPr/>
            <p:nvPr/>
          </p:nvCxnSpPr>
          <p:spPr bwMode="auto">
            <a:xfrm flipV="1">
              <a:off x="2986881" y="4953000"/>
              <a:ext cx="2133600" cy="914400"/>
            </a:xfrm>
            <a:prstGeom prst="line">
              <a:avLst/>
            </a:prstGeom>
            <a:ln>
              <a:solidFill>
                <a:schemeClr val="tx1"/>
              </a:solidFill>
              <a:prstDash val="solid"/>
              <a:headEnd type="none"/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>
              <a:stCxn id="9" idx="2"/>
            </p:cNvCxnSpPr>
            <p:nvPr/>
          </p:nvCxnSpPr>
          <p:spPr bwMode="auto">
            <a:xfrm>
              <a:off x="1370933" y="4195465"/>
              <a:ext cx="1082548" cy="1290935"/>
            </a:xfrm>
            <a:prstGeom prst="line">
              <a:avLst/>
            </a:prstGeom>
            <a:ln>
              <a:solidFill>
                <a:srgbClr val="008000"/>
              </a:solidFill>
              <a:prstDash val="solid"/>
              <a:headEnd type="none"/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 bwMode="auto">
            <a:xfrm flipH="1" flipV="1">
              <a:off x="2986881" y="4724400"/>
              <a:ext cx="1" cy="1143000"/>
            </a:xfrm>
            <a:prstGeom prst="line">
              <a:avLst/>
            </a:prstGeom>
            <a:ln>
              <a:solidFill>
                <a:schemeClr val="tx1"/>
              </a:solidFill>
              <a:prstDash val="solid"/>
              <a:headEnd type="none"/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>
              <a:stCxn id="7" idx="1"/>
            </p:cNvCxnSpPr>
            <p:nvPr/>
          </p:nvCxnSpPr>
          <p:spPr bwMode="auto">
            <a:xfrm flipH="1" flipV="1">
              <a:off x="2986881" y="5943600"/>
              <a:ext cx="2286000" cy="78433"/>
            </a:xfrm>
            <a:prstGeom prst="line">
              <a:avLst/>
            </a:prstGeom>
            <a:ln>
              <a:solidFill>
                <a:srgbClr val="008000"/>
              </a:solidFill>
              <a:prstDash val="solid"/>
              <a:headEnd type="none"/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>
              <a:endCxn id="5" idx="0"/>
            </p:cNvCxnSpPr>
            <p:nvPr/>
          </p:nvCxnSpPr>
          <p:spPr bwMode="auto">
            <a:xfrm flipH="1">
              <a:off x="2599518" y="2590800"/>
              <a:ext cx="2825764" cy="2971800"/>
            </a:xfrm>
            <a:prstGeom prst="line">
              <a:avLst/>
            </a:prstGeom>
            <a:ln>
              <a:solidFill>
                <a:srgbClr val="008000"/>
              </a:solidFill>
              <a:prstDash val="solid"/>
              <a:headEnd type="none"/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0" name="Text Box 4"/>
            <p:cNvSpPr txBox="1">
              <a:spLocks noChangeArrowheads="1"/>
            </p:cNvSpPr>
            <p:nvPr/>
          </p:nvSpPr>
          <p:spPr bwMode="auto">
            <a:xfrm>
              <a:off x="5120481" y="2895600"/>
              <a:ext cx="2159215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 dirty="0">
                  <a:solidFill>
                    <a:srgbClr val="008000"/>
                  </a:solidFill>
                  <a:latin typeface="Times New Roman"/>
                  <a:cs typeface="Times New Roman"/>
                </a:rPr>
                <a:t>R</a:t>
              </a:r>
              <a:r>
                <a:rPr lang="en-US" dirty="0" smtClean="0">
                  <a:solidFill>
                    <a:srgbClr val="008000"/>
                  </a:solidFill>
                  <a:latin typeface="Times New Roman"/>
                  <a:cs typeface="Times New Roman"/>
                </a:rPr>
                <a:t>eply</a:t>
              </a:r>
              <a:r>
                <a:rPr lang="en-US" dirty="0" smtClean="0">
                  <a:latin typeface="Times New Roman"/>
                  <a:cs typeface="Times New Roman"/>
                </a:rPr>
                <a:t> messages</a:t>
              </a:r>
              <a:endParaRPr lang="en-US" dirty="0">
                <a:latin typeface="Times New Roman"/>
                <a:cs typeface="Times New Roman"/>
              </a:endParaRPr>
            </a:p>
          </p:txBody>
        </p:sp>
        <p:sp>
          <p:nvSpPr>
            <p:cNvPr id="41" name="Text Box 4"/>
            <p:cNvSpPr txBox="1">
              <a:spLocks noChangeArrowheads="1"/>
            </p:cNvSpPr>
            <p:nvPr/>
          </p:nvSpPr>
          <p:spPr bwMode="auto">
            <a:xfrm>
              <a:off x="2900860" y="2521803"/>
              <a:ext cx="2295821" cy="8309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/>
              <a:r>
                <a:rPr lang="en-US" dirty="0" smtClean="0">
                  <a:latin typeface="Times New Roman"/>
                  <a:cs typeface="Times New Roman"/>
                </a:rPr>
                <a:t>Request message</a:t>
              </a:r>
            </a:p>
            <a:p>
              <a:pPr algn="ctr"/>
              <a:r>
                <a:rPr lang="en-US" dirty="0" smtClean="0">
                  <a:latin typeface="Times New Roman"/>
                  <a:cs typeface="Times New Roman"/>
                </a:rPr>
                <a:t>&lt;115, 12&gt;</a:t>
              </a:r>
              <a:endParaRPr lang="en-US" dirty="0">
                <a:latin typeface="Times New Roman"/>
                <a:cs typeface="Times New Roman"/>
              </a:endParaRPr>
            </a:p>
          </p:txBody>
        </p:sp>
        <p:sp>
          <p:nvSpPr>
            <p:cNvPr id="42" name="Text Box 4"/>
            <p:cNvSpPr txBox="1">
              <a:spLocks noChangeArrowheads="1"/>
            </p:cNvSpPr>
            <p:nvPr/>
          </p:nvSpPr>
          <p:spPr bwMode="auto">
            <a:xfrm>
              <a:off x="2977060" y="5181600"/>
              <a:ext cx="2295821" cy="8309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/>
              <a:r>
                <a:rPr lang="en-US" dirty="0" smtClean="0">
                  <a:latin typeface="Times New Roman"/>
                  <a:cs typeface="Times New Roman"/>
                </a:rPr>
                <a:t>Request message</a:t>
              </a:r>
            </a:p>
            <a:p>
              <a:pPr algn="ctr"/>
              <a:r>
                <a:rPr lang="en-US" dirty="0" smtClean="0">
                  <a:latin typeface="Times New Roman"/>
                  <a:cs typeface="Times New Roman"/>
                </a:rPr>
                <a:t>&lt;110, 80&gt;</a:t>
              </a:r>
              <a:endParaRPr lang="en-US" dirty="0">
                <a:latin typeface="Times New Roman"/>
                <a:cs typeface="Times New Roman"/>
              </a:endParaRPr>
            </a:p>
          </p:txBody>
        </p:sp>
      </p:grpSp>
      <p:sp>
        <p:nvSpPr>
          <p:cNvPr id="28" name="Rectangle 1"/>
          <p:cNvSpPr>
            <a:spLocks noChangeArrowheads="1"/>
          </p:cNvSpPr>
          <p:nvPr/>
        </p:nvSpPr>
        <p:spPr bwMode="auto">
          <a:xfrm>
            <a:off x="11155363" y="5575299"/>
            <a:ext cx="1828800" cy="1739901"/>
          </a:xfrm>
          <a:prstGeom prst="rect">
            <a:avLst/>
          </a:prstGeom>
          <a:solidFill>
            <a:srgbClr val="EFEFE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478084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Example: </a:t>
            </a:r>
            <a:r>
              <a:rPr lang="en-US" dirty="0" err="1" smtClean="0"/>
              <a:t>Ricart-Agrawala</a:t>
            </a:r>
            <a:r>
              <a:rPr lang="en-US" dirty="0" smtClean="0"/>
              <a:t> Algorithm</a:t>
            </a:r>
            <a:endParaRPr lang="en-US" dirty="0"/>
          </a:p>
        </p:txBody>
      </p:sp>
      <p:grpSp>
        <p:nvGrpSpPr>
          <p:cNvPr id="11" name="Group 10"/>
          <p:cNvGrpSpPr/>
          <p:nvPr/>
        </p:nvGrpSpPr>
        <p:grpSpPr>
          <a:xfrm>
            <a:off x="777083" y="2133602"/>
            <a:ext cx="8440311" cy="4717196"/>
            <a:chOff x="777081" y="2133600"/>
            <a:chExt cx="8440311" cy="4717197"/>
          </a:xfrm>
        </p:grpSpPr>
        <p:sp>
          <p:nvSpPr>
            <p:cNvPr id="5" name="Text Box 4"/>
            <p:cNvSpPr txBox="1">
              <a:spLocks noChangeArrowheads="1"/>
            </p:cNvSpPr>
            <p:nvPr/>
          </p:nvSpPr>
          <p:spPr bwMode="auto">
            <a:xfrm>
              <a:off x="2224881" y="5562600"/>
              <a:ext cx="749274" cy="46166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>
                  <a:solidFill>
                    <a:schemeClr val="accent2"/>
                  </a:solidFill>
                  <a:latin typeface="Helvetica" charset="0"/>
                </a:rPr>
                <a:t>N80</a:t>
              </a:r>
            </a:p>
          </p:txBody>
        </p:sp>
        <p:sp>
          <p:nvSpPr>
            <p:cNvPr id="6" name="Text Box 8"/>
            <p:cNvSpPr txBox="1">
              <a:spLocks noChangeArrowheads="1"/>
            </p:cNvSpPr>
            <p:nvPr/>
          </p:nvSpPr>
          <p:spPr bwMode="auto">
            <a:xfrm>
              <a:off x="5806281" y="3962400"/>
              <a:ext cx="749274" cy="46166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>
                  <a:solidFill>
                    <a:schemeClr val="accent2"/>
                  </a:solidFill>
                  <a:latin typeface="Helvetica" charset="0"/>
                </a:rPr>
                <a:t>N32</a:t>
              </a:r>
            </a:p>
          </p:txBody>
        </p:sp>
        <p:sp>
          <p:nvSpPr>
            <p:cNvPr id="7" name="Text Box 9"/>
            <p:cNvSpPr txBox="1">
              <a:spLocks noChangeArrowheads="1"/>
            </p:cNvSpPr>
            <p:nvPr/>
          </p:nvSpPr>
          <p:spPr bwMode="auto">
            <a:xfrm>
              <a:off x="5272881" y="5791200"/>
              <a:ext cx="578103" cy="46166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>
                  <a:solidFill>
                    <a:schemeClr val="accent2"/>
                  </a:solidFill>
                  <a:latin typeface="Helvetica" charset="0"/>
                </a:rPr>
                <a:t>N5</a:t>
              </a:r>
            </a:p>
          </p:txBody>
        </p:sp>
        <p:sp>
          <p:nvSpPr>
            <p:cNvPr id="8" name="Text Box 22"/>
            <p:cNvSpPr txBox="1">
              <a:spLocks noChangeArrowheads="1"/>
            </p:cNvSpPr>
            <p:nvPr/>
          </p:nvSpPr>
          <p:spPr bwMode="auto">
            <a:xfrm>
              <a:off x="2224881" y="2286000"/>
              <a:ext cx="749274" cy="461665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>
                  <a:solidFill>
                    <a:schemeClr val="accent2"/>
                  </a:solidFill>
                  <a:latin typeface="Helvetica" charset="0"/>
                </a:rPr>
                <a:t>N12</a:t>
              </a:r>
            </a:p>
          </p:txBody>
        </p:sp>
        <p:sp>
          <p:nvSpPr>
            <p:cNvPr id="9" name="Text Box 23"/>
            <p:cNvSpPr txBox="1">
              <a:spLocks noChangeArrowheads="1"/>
            </p:cNvSpPr>
            <p:nvPr/>
          </p:nvSpPr>
          <p:spPr bwMode="auto">
            <a:xfrm>
              <a:off x="1081881" y="3733800"/>
              <a:ext cx="578103" cy="461665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>
                  <a:solidFill>
                    <a:schemeClr val="accent2"/>
                  </a:solidFill>
                  <a:latin typeface="Helvetica" charset="0"/>
                </a:rPr>
                <a:t>N6</a:t>
              </a:r>
            </a:p>
          </p:txBody>
        </p:sp>
        <p:sp>
          <p:nvSpPr>
            <p:cNvPr id="10" name="Text Box 24"/>
            <p:cNvSpPr txBox="1">
              <a:spLocks noChangeArrowheads="1"/>
            </p:cNvSpPr>
            <p:nvPr/>
          </p:nvSpPr>
          <p:spPr bwMode="auto">
            <a:xfrm>
              <a:off x="5425281" y="2209799"/>
              <a:ext cx="578103" cy="461665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>
                  <a:solidFill>
                    <a:schemeClr val="accent2"/>
                  </a:solidFill>
                  <a:latin typeface="Helvetica" charset="0"/>
                </a:rPr>
                <a:t>N3</a:t>
              </a:r>
            </a:p>
          </p:txBody>
        </p:sp>
        <p:cxnSp>
          <p:nvCxnSpPr>
            <p:cNvPr id="14" name="Straight Connector 13"/>
            <p:cNvCxnSpPr>
              <a:stCxn id="8" idx="2"/>
            </p:cNvCxnSpPr>
            <p:nvPr/>
          </p:nvCxnSpPr>
          <p:spPr bwMode="auto">
            <a:xfrm>
              <a:off x="2599518" y="2747665"/>
              <a:ext cx="3206763" cy="1290936"/>
            </a:xfrm>
            <a:prstGeom prst="line">
              <a:avLst/>
            </a:prstGeom>
            <a:ln>
              <a:solidFill>
                <a:schemeClr val="tx1"/>
              </a:solidFill>
              <a:prstDash val="solid"/>
              <a:headEnd type="none"/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>
              <a:stCxn id="10" idx="1"/>
              <a:endCxn id="8" idx="3"/>
            </p:cNvCxnSpPr>
            <p:nvPr/>
          </p:nvCxnSpPr>
          <p:spPr bwMode="auto">
            <a:xfrm flipH="1">
              <a:off x="2974155" y="2440632"/>
              <a:ext cx="2451126" cy="76201"/>
            </a:xfrm>
            <a:prstGeom prst="line">
              <a:avLst/>
            </a:prstGeom>
            <a:ln>
              <a:solidFill>
                <a:srgbClr val="008000"/>
              </a:solidFill>
              <a:prstDash val="solid"/>
              <a:headEnd type="none"/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 bwMode="auto">
            <a:xfrm flipV="1">
              <a:off x="1380319" y="2743200"/>
              <a:ext cx="996962" cy="990600"/>
            </a:xfrm>
            <a:prstGeom prst="line">
              <a:avLst/>
            </a:prstGeom>
            <a:ln>
              <a:solidFill>
                <a:srgbClr val="008000"/>
              </a:solidFill>
              <a:prstDash val="solid"/>
              <a:headEnd type="none"/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>
              <a:endCxn id="8" idx="2"/>
            </p:cNvCxnSpPr>
            <p:nvPr/>
          </p:nvCxnSpPr>
          <p:spPr bwMode="auto">
            <a:xfrm flipH="1" flipV="1">
              <a:off x="2599518" y="2747665"/>
              <a:ext cx="2673364" cy="3043537"/>
            </a:xfrm>
            <a:prstGeom prst="line">
              <a:avLst/>
            </a:prstGeom>
            <a:ln>
              <a:solidFill>
                <a:srgbClr val="008000"/>
              </a:solidFill>
              <a:prstDash val="solid"/>
              <a:headEnd type="none"/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>
              <a:stCxn id="8" idx="2"/>
            </p:cNvCxnSpPr>
            <p:nvPr/>
          </p:nvCxnSpPr>
          <p:spPr bwMode="auto">
            <a:xfrm>
              <a:off x="2599518" y="2747665"/>
              <a:ext cx="6363" cy="1900536"/>
            </a:xfrm>
            <a:prstGeom prst="line">
              <a:avLst/>
            </a:prstGeom>
            <a:ln>
              <a:solidFill>
                <a:schemeClr val="tx1"/>
              </a:solidFill>
              <a:prstDash val="solid"/>
              <a:headEnd type="none"/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7" name="Text Box 4"/>
            <p:cNvSpPr txBox="1">
              <a:spLocks noChangeArrowheads="1"/>
            </p:cNvSpPr>
            <p:nvPr/>
          </p:nvSpPr>
          <p:spPr bwMode="auto">
            <a:xfrm>
              <a:off x="6339681" y="4419600"/>
              <a:ext cx="2877711" cy="19389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 dirty="0" smtClean="0">
                  <a:latin typeface="Times New Roman"/>
                  <a:cs typeface="Times New Roman"/>
                </a:rPr>
                <a:t>N32 state: </a:t>
              </a:r>
              <a:r>
                <a:rPr lang="en-US" dirty="0" smtClean="0">
                  <a:solidFill>
                    <a:srgbClr val="0000FF"/>
                  </a:solidFill>
                  <a:latin typeface="Times New Roman"/>
                  <a:cs typeface="Times New Roman"/>
                </a:rPr>
                <a:t>Held</a:t>
              </a:r>
              <a:r>
                <a:rPr lang="en-US" dirty="0" smtClean="0">
                  <a:latin typeface="Times New Roman"/>
                  <a:cs typeface="Times New Roman"/>
                </a:rPr>
                <a:t>.</a:t>
              </a:r>
            </a:p>
            <a:p>
              <a:r>
                <a:rPr lang="en-US" dirty="0">
                  <a:latin typeface="Times New Roman"/>
                  <a:cs typeface="Times New Roman"/>
                </a:rPr>
                <a:t>C</a:t>
              </a:r>
              <a:r>
                <a:rPr lang="en-US" dirty="0" smtClean="0">
                  <a:latin typeface="Times New Roman"/>
                  <a:cs typeface="Times New Roman"/>
                </a:rPr>
                <a:t>an now access CS</a:t>
              </a:r>
            </a:p>
            <a:p>
              <a:r>
                <a:rPr lang="en-US" dirty="0" smtClean="0">
                  <a:latin typeface="Times New Roman"/>
                  <a:cs typeface="Times New Roman"/>
                </a:rPr>
                <a:t>Queue requests:</a:t>
              </a:r>
            </a:p>
            <a:p>
              <a:r>
                <a:rPr lang="en-US" dirty="0" smtClean="0">
                  <a:latin typeface="Times New Roman"/>
                  <a:cs typeface="Times New Roman"/>
                </a:rPr>
                <a:t>&lt;115, 12&gt;, &lt;110, 80&gt;</a:t>
              </a:r>
            </a:p>
            <a:p>
              <a:endParaRPr lang="en-US" dirty="0">
                <a:latin typeface="Times New Roman"/>
                <a:cs typeface="Times New Roman"/>
              </a:endParaRPr>
            </a:p>
          </p:txBody>
        </p:sp>
        <p:sp>
          <p:nvSpPr>
            <p:cNvPr id="16" name="Text Box 4"/>
            <p:cNvSpPr txBox="1">
              <a:spLocks noChangeArrowheads="1"/>
            </p:cNvSpPr>
            <p:nvPr/>
          </p:nvSpPr>
          <p:spPr bwMode="auto">
            <a:xfrm>
              <a:off x="777081" y="2133600"/>
              <a:ext cx="1453994" cy="8309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 dirty="0" smtClean="0">
                  <a:latin typeface="Times New Roman"/>
                  <a:cs typeface="Times New Roman"/>
                </a:rPr>
                <a:t>N12 state:</a:t>
              </a:r>
            </a:p>
            <a:p>
              <a:r>
                <a:rPr lang="en-US" dirty="0" smtClean="0">
                  <a:solidFill>
                    <a:srgbClr val="0000FF"/>
                  </a:solidFill>
                  <a:latin typeface="Times New Roman"/>
                  <a:cs typeface="Times New Roman"/>
                </a:rPr>
                <a:t>Wanted</a:t>
              </a:r>
              <a:endParaRPr lang="en-US" dirty="0">
                <a:solidFill>
                  <a:srgbClr val="0000FF"/>
                </a:solidFill>
                <a:latin typeface="Times New Roman"/>
                <a:cs typeface="Times New Roman"/>
              </a:endParaRPr>
            </a:p>
          </p:txBody>
        </p:sp>
        <p:sp>
          <p:nvSpPr>
            <p:cNvPr id="18" name="Text Box 4"/>
            <p:cNvSpPr txBox="1">
              <a:spLocks noChangeArrowheads="1"/>
            </p:cNvSpPr>
            <p:nvPr/>
          </p:nvSpPr>
          <p:spPr bwMode="auto">
            <a:xfrm>
              <a:off x="929481" y="6019800"/>
              <a:ext cx="1453994" cy="8309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 dirty="0" smtClean="0">
                  <a:latin typeface="Times New Roman"/>
                  <a:cs typeface="Times New Roman"/>
                </a:rPr>
                <a:t>N80 state:</a:t>
              </a:r>
            </a:p>
            <a:p>
              <a:r>
                <a:rPr lang="en-US" dirty="0" smtClean="0">
                  <a:solidFill>
                    <a:srgbClr val="0000FF"/>
                  </a:solidFill>
                  <a:latin typeface="Times New Roman"/>
                  <a:cs typeface="Times New Roman"/>
                </a:rPr>
                <a:t>Wanted</a:t>
              </a:r>
              <a:endParaRPr lang="en-US" dirty="0">
                <a:solidFill>
                  <a:srgbClr val="0000FF"/>
                </a:solidFill>
                <a:latin typeface="Times New Roman"/>
                <a:cs typeface="Times New Roman"/>
              </a:endParaRPr>
            </a:p>
          </p:txBody>
        </p:sp>
        <p:cxnSp>
          <p:nvCxnSpPr>
            <p:cNvPr id="30" name="Straight Connector 29"/>
            <p:cNvCxnSpPr/>
            <p:nvPr/>
          </p:nvCxnSpPr>
          <p:spPr bwMode="auto">
            <a:xfrm flipV="1">
              <a:off x="2986881" y="4343400"/>
              <a:ext cx="2819400" cy="1524000"/>
            </a:xfrm>
            <a:prstGeom prst="line">
              <a:avLst/>
            </a:prstGeom>
            <a:ln>
              <a:solidFill>
                <a:schemeClr val="tx1"/>
              </a:solidFill>
              <a:prstDash val="solid"/>
              <a:headEnd type="none"/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>
              <a:stCxn id="9" idx="2"/>
            </p:cNvCxnSpPr>
            <p:nvPr/>
          </p:nvCxnSpPr>
          <p:spPr bwMode="auto">
            <a:xfrm>
              <a:off x="1370933" y="4195465"/>
              <a:ext cx="1082548" cy="1290935"/>
            </a:xfrm>
            <a:prstGeom prst="line">
              <a:avLst/>
            </a:prstGeom>
            <a:ln>
              <a:solidFill>
                <a:srgbClr val="008000"/>
              </a:solidFill>
              <a:prstDash val="solid"/>
              <a:headEnd type="none"/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 bwMode="auto">
            <a:xfrm flipH="1" flipV="1">
              <a:off x="2986881" y="4724400"/>
              <a:ext cx="1" cy="1143000"/>
            </a:xfrm>
            <a:prstGeom prst="line">
              <a:avLst/>
            </a:prstGeom>
            <a:ln>
              <a:solidFill>
                <a:schemeClr val="tx1"/>
              </a:solidFill>
              <a:prstDash val="solid"/>
              <a:headEnd type="none"/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>
              <a:stCxn id="7" idx="1"/>
            </p:cNvCxnSpPr>
            <p:nvPr/>
          </p:nvCxnSpPr>
          <p:spPr bwMode="auto">
            <a:xfrm flipH="1" flipV="1">
              <a:off x="2986881" y="5943600"/>
              <a:ext cx="2286000" cy="78433"/>
            </a:xfrm>
            <a:prstGeom prst="line">
              <a:avLst/>
            </a:prstGeom>
            <a:ln>
              <a:solidFill>
                <a:srgbClr val="008000"/>
              </a:solidFill>
              <a:prstDash val="solid"/>
              <a:headEnd type="none"/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>
              <a:endCxn id="5" idx="0"/>
            </p:cNvCxnSpPr>
            <p:nvPr/>
          </p:nvCxnSpPr>
          <p:spPr bwMode="auto">
            <a:xfrm flipH="1">
              <a:off x="2599518" y="2590800"/>
              <a:ext cx="2825764" cy="2971800"/>
            </a:xfrm>
            <a:prstGeom prst="line">
              <a:avLst/>
            </a:prstGeom>
            <a:ln>
              <a:solidFill>
                <a:srgbClr val="008000"/>
              </a:solidFill>
              <a:prstDash val="solid"/>
              <a:headEnd type="none"/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0" name="Text Box 4"/>
            <p:cNvSpPr txBox="1">
              <a:spLocks noChangeArrowheads="1"/>
            </p:cNvSpPr>
            <p:nvPr/>
          </p:nvSpPr>
          <p:spPr bwMode="auto">
            <a:xfrm>
              <a:off x="5120481" y="2895600"/>
              <a:ext cx="2159215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 dirty="0">
                  <a:solidFill>
                    <a:srgbClr val="008000"/>
                  </a:solidFill>
                  <a:latin typeface="Times New Roman"/>
                  <a:cs typeface="Times New Roman"/>
                </a:rPr>
                <a:t>R</a:t>
              </a:r>
              <a:r>
                <a:rPr lang="en-US" dirty="0" smtClean="0">
                  <a:solidFill>
                    <a:srgbClr val="008000"/>
                  </a:solidFill>
                  <a:latin typeface="Times New Roman"/>
                  <a:cs typeface="Times New Roman"/>
                </a:rPr>
                <a:t>eply</a:t>
              </a:r>
              <a:r>
                <a:rPr lang="en-US" dirty="0" smtClean="0">
                  <a:latin typeface="Times New Roman"/>
                  <a:cs typeface="Times New Roman"/>
                </a:rPr>
                <a:t> messages</a:t>
              </a:r>
              <a:endParaRPr lang="en-US" dirty="0">
                <a:latin typeface="Times New Roman"/>
                <a:cs typeface="Times New Roman"/>
              </a:endParaRPr>
            </a:p>
          </p:txBody>
        </p:sp>
        <p:sp>
          <p:nvSpPr>
            <p:cNvPr id="25" name="Text Box 4"/>
            <p:cNvSpPr txBox="1">
              <a:spLocks noChangeArrowheads="1"/>
            </p:cNvSpPr>
            <p:nvPr/>
          </p:nvSpPr>
          <p:spPr bwMode="auto">
            <a:xfrm>
              <a:off x="2900860" y="2521803"/>
              <a:ext cx="2295821" cy="8309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/>
              <a:r>
                <a:rPr lang="en-US" dirty="0" smtClean="0">
                  <a:latin typeface="Times New Roman"/>
                  <a:cs typeface="Times New Roman"/>
                </a:rPr>
                <a:t>Request message</a:t>
              </a:r>
            </a:p>
            <a:p>
              <a:pPr algn="ctr"/>
              <a:r>
                <a:rPr lang="en-US" dirty="0" smtClean="0">
                  <a:latin typeface="Times New Roman"/>
                  <a:cs typeface="Times New Roman"/>
                </a:rPr>
                <a:t>&lt;115, 12&gt;</a:t>
              </a:r>
              <a:endParaRPr lang="en-US" dirty="0">
                <a:latin typeface="Times New Roman"/>
                <a:cs typeface="Times New Roman"/>
              </a:endParaRPr>
            </a:p>
          </p:txBody>
        </p:sp>
        <p:sp>
          <p:nvSpPr>
            <p:cNvPr id="28" name="Text Box 4"/>
            <p:cNvSpPr txBox="1">
              <a:spLocks noChangeArrowheads="1"/>
            </p:cNvSpPr>
            <p:nvPr/>
          </p:nvSpPr>
          <p:spPr bwMode="auto">
            <a:xfrm>
              <a:off x="2977060" y="5181600"/>
              <a:ext cx="2295821" cy="8309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/>
              <a:r>
                <a:rPr lang="en-US" dirty="0" smtClean="0">
                  <a:latin typeface="Times New Roman"/>
                  <a:cs typeface="Times New Roman"/>
                </a:rPr>
                <a:t>Request message</a:t>
              </a:r>
            </a:p>
            <a:p>
              <a:pPr algn="ctr"/>
              <a:r>
                <a:rPr lang="en-US" dirty="0" smtClean="0">
                  <a:latin typeface="Times New Roman"/>
                  <a:cs typeface="Times New Roman"/>
                </a:rPr>
                <a:t>&lt;110, 80&gt;</a:t>
              </a:r>
              <a:endParaRPr lang="en-US" dirty="0">
                <a:latin typeface="Times New Roman"/>
                <a:cs typeface="Times New Roman"/>
              </a:endParaRPr>
            </a:p>
          </p:txBody>
        </p:sp>
      </p:grpSp>
      <p:sp>
        <p:nvSpPr>
          <p:cNvPr id="29" name="Rectangle 1"/>
          <p:cNvSpPr>
            <a:spLocks noChangeArrowheads="1"/>
          </p:cNvSpPr>
          <p:nvPr/>
        </p:nvSpPr>
        <p:spPr bwMode="auto">
          <a:xfrm>
            <a:off x="11155363" y="5575299"/>
            <a:ext cx="1828800" cy="1739901"/>
          </a:xfrm>
          <a:prstGeom prst="rect">
            <a:avLst/>
          </a:prstGeom>
          <a:solidFill>
            <a:srgbClr val="EFEFE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853312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Example: </a:t>
            </a:r>
            <a:r>
              <a:rPr lang="en-US" dirty="0" err="1" smtClean="0"/>
              <a:t>Ricart-Agrawala</a:t>
            </a:r>
            <a:r>
              <a:rPr lang="en-US" dirty="0" smtClean="0"/>
              <a:t> Algorithm</a:t>
            </a:r>
            <a:endParaRPr lang="en-US" dirty="0"/>
          </a:p>
        </p:txBody>
      </p:sp>
      <p:grpSp>
        <p:nvGrpSpPr>
          <p:cNvPr id="11" name="Group 10"/>
          <p:cNvGrpSpPr/>
          <p:nvPr/>
        </p:nvGrpSpPr>
        <p:grpSpPr>
          <a:xfrm>
            <a:off x="777083" y="2133600"/>
            <a:ext cx="8440311" cy="5455861"/>
            <a:chOff x="777081" y="2133600"/>
            <a:chExt cx="8440311" cy="5455860"/>
          </a:xfrm>
        </p:grpSpPr>
        <p:sp>
          <p:nvSpPr>
            <p:cNvPr id="5" name="Text Box 4"/>
            <p:cNvSpPr txBox="1">
              <a:spLocks noChangeArrowheads="1"/>
            </p:cNvSpPr>
            <p:nvPr/>
          </p:nvSpPr>
          <p:spPr bwMode="auto">
            <a:xfrm>
              <a:off x="2224881" y="5562600"/>
              <a:ext cx="749274" cy="46166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>
                  <a:solidFill>
                    <a:schemeClr val="accent2"/>
                  </a:solidFill>
                  <a:latin typeface="Helvetica" charset="0"/>
                </a:rPr>
                <a:t>N80</a:t>
              </a:r>
            </a:p>
          </p:txBody>
        </p:sp>
        <p:sp>
          <p:nvSpPr>
            <p:cNvPr id="6" name="Text Box 8"/>
            <p:cNvSpPr txBox="1">
              <a:spLocks noChangeArrowheads="1"/>
            </p:cNvSpPr>
            <p:nvPr/>
          </p:nvSpPr>
          <p:spPr bwMode="auto">
            <a:xfrm>
              <a:off x="5806281" y="3962400"/>
              <a:ext cx="749274" cy="46166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>
                  <a:solidFill>
                    <a:schemeClr val="accent2"/>
                  </a:solidFill>
                  <a:latin typeface="Helvetica" charset="0"/>
                </a:rPr>
                <a:t>N32</a:t>
              </a:r>
            </a:p>
          </p:txBody>
        </p:sp>
        <p:sp>
          <p:nvSpPr>
            <p:cNvPr id="7" name="Text Box 9"/>
            <p:cNvSpPr txBox="1">
              <a:spLocks noChangeArrowheads="1"/>
            </p:cNvSpPr>
            <p:nvPr/>
          </p:nvSpPr>
          <p:spPr bwMode="auto">
            <a:xfrm>
              <a:off x="5272881" y="5791200"/>
              <a:ext cx="578103" cy="46166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>
                  <a:solidFill>
                    <a:schemeClr val="accent2"/>
                  </a:solidFill>
                  <a:latin typeface="Helvetica" charset="0"/>
                </a:rPr>
                <a:t>N5</a:t>
              </a:r>
            </a:p>
          </p:txBody>
        </p:sp>
        <p:sp>
          <p:nvSpPr>
            <p:cNvPr id="8" name="Text Box 22"/>
            <p:cNvSpPr txBox="1">
              <a:spLocks noChangeArrowheads="1"/>
            </p:cNvSpPr>
            <p:nvPr/>
          </p:nvSpPr>
          <p:spPr bwMode="auto">
            <a:xfrm>
              <a:off x="2224881" y="2286000"/>
              <a:ext cx="749274" cy="461665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>
                  <a:solidFill>
                    <a:schemeClr val="accent2"/>
                  </a:solidFill>
                  <a:latin typeface="Helvetica" charset="0"/>
                </a:rPr>
                <a:t>N12</a:t>
              </a:r>
            </a:p>
          </p:txBody>
        </p:sp>
        <p:sp>
          <p:nvSpPr>
            <p:cNvPr id="9" name="Text Box 23"/>
            <p:cNvSpPr txBox="1">
              <a:spLocks noChangeArrowheads="1"/>
            </p:cNvSpPr>
            <p:nvPr/>
          </p:nvSpPr>
          <p:spPr bwMode="auto">
            <a:xfrm>
              <a:off x="1081881" y="3733800"/>
              <a:ext cx="578103" cy="461665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>
                  <a:solidFill>
                    <a:schemeClr val="accent2"/>
                  </a:solidFill>
                  <a:latin typeface="Helvetica" charset="0"/>
                </a:rPr>
                <a:t>N6</a:t>
              </a:r>
            </a:p>
          </p:txBody>
        </p:sp>
        <p:sp>
          <p:nvSpPr>
            <p:cNvPr id="10" name="Text Box 24"/>
            <p:cNvSpPr txBox="1">
              <a:spLocks noChangeArrowheads="1"/>
            </p:cNvSpPr>
            <p:nvPr/>
          </p:nvSpPr>
          <p:spPr bwMode="auto">
            <a:xfrm>
              <a:off x="5425281" y="2209801"/>
              <a:ext cx="578103" cy="461665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>
                  <a:solidFill>
                    <a:schemeClr val="accent2"/>
                  </a:solidFill>
                  <a:latin typeface="Helvetica" charset="0"/>
                </a:rPr>
                <a:t>N3</a:t>
              </a:r>
            </a:p>
          </p:txBody>
        </p:sp>
        <p:cxnSp>
          <p:nvCxnSpPr>
            <p:cNvPr id="17" name="Straight Connector 16"/>
            <p:cNvCxnSpPr>
              <a:stCxn id="10" idx="1"/>
              <a:endCxn id="8" idx="3"/>
            </p:cNvCxnSpPr>
            <p:nvPr/>
          </p:nvCxnSpPr>
          <p:spPr bwMode="auto">
            <a:xfrm flipH="1">
              <a:off x="2974155" y="2440634"/>
              <a:ext cx="2451126" cy="76199"/>
            </a:xfrm>
            <a:prstGeom prst="line">
              <a:avLst/>
            </a:prstGeom>
            <a:ln>
              <a:solidFill>
                <a:srgbClr val="008000"/>
              </a:solidFill>
              <a:prstDash val="solid"/>
              <a:headEnd type="none"/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 bwMode="auto">
            <a:xfrm flipV="1">
              <a:off x="1380319" y="2743200"/>
              <a:ext cx="996962" cy="990600"/>
            </a:xfrm>
            <a:prstGeom prst="line">
              <a:avLst/>
            </a:prstGeom>
            <a:ln>
              <a:solidFill>
                <a:srgbClr val="008000"/>
              </a:solidFill>
              <a:prstDash val="solid"/>
              <a:headEnd type="none"/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>
              <a:endCxn id="8" idx="2"/>
            </p:cNvCxnSpPr>
            <p:nvPr/>
          </p:nvCxnSpPr>
          <p:spPr bwMode="auto">
            <a:xfrm flipH="1" flipV="1">
              <a:off x="2599518" y="2747665"/>
              <a:ext cx="2673364" cy="3043537"/>
            </a:xfrm>
            <a:prstGeom prst="line">
              <a:avLst/>
            </a:prstGeom>
            <a:ln>
              <a:solidFill>
                <a:srgbClr val="008000"/>
              </a:solidFill>
              <a:prstDash val="solid"/>
              <a:headEnd type="none"/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>
              <a:stCxn id="8" idx="2"/>
              <a:endCxn id="5" idx="0"/>
            </p:cNvCxnSpPr>
            <p:nvPr/>
          </p:nvCxnSpPr>
          <p:spPr bwMode="auto">
            <a:xfrm>
              <a:off x="2599518" y="2747665"/>
              <a:ext cx="0" cy="2814935"/>
            </a:xfrm>
            <a:prstGeom prst="line">
              <a:avLst/>
            </a:prstGeom>
            <a:ln>
              <a:solidFill>
                <a:schemeClr val="tx1"/>
              </a:solidFill>
              <a:prstDash val="solid"/>
              <a:headEnd type="none"/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7" name="Text Box 4"/>
            <p:cNvSpPr txBox="1">
              <a:spLocks noChangeArrowheads="1"/>
            </p:cNvSpPr>
            <p:nvPr/>
          </p:nvSpPr>
          <p:spPr bwMode="auto">
            <a:xfrm>
              <a:off x="6339681" y="4419600"/>
              <a:ext cx="2877711" cy="19389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 dirty="0" smtClean="0">
                  <a:latin typeface="Times New Roman"/>
                  <a:cs typeface="Times New Roman"/>
                </a:rPr>
                <a:t>N32 state: </a:t>
              </a:r>
              <a:r>
                <a:rPr lang="en-US" dirty="0" smtClean="0">
                  <a:solidFill>
                    <a:srgbClr val="0000FF"/>
                  </a:solidFill>
                  <a:latin typeface="Times New Roman"/>
                  <a:cs typeface="Times New Roman"/>
                </a:rPr>
                <a:t>Held</a:t>
              </a:r>
              <a:r>
                <a:rPr lang="en-US" dirty="0" smtClean="0">
                  <a:latin typeface="Times New Roman"/>
                  <a:cs typeface="Times New Roman"/>
                </a:rPr>
                <a:t>.</a:t>
              </a:r>
            </a:p>
            <a:p>
              <a:r>
                <a:rPr lang="en-US" dirty="0">
                  <a:latin typeface="Times New Roman"/>
                  <a:cs typeface="Times New Roman"/>
                </a:rPr>
                <a:t>C</a:t>
              </a:r>
              <a:r>
                <a:rPr lang="en-US" dirty="0" smtClean="0">
                  <a:latin typeface="Times New Roman"/>
                  <a:cs typeface="Times New Roman"/>
                </a:rPr>
                <a:t>an now access CS</a:t>
              </a:r>
            </a:p>
            <a:p>
              <a:r>
                <a:rPr lang="en-US" dirty="0" smtClean="0">
                  <a:latin typeface="Times New Roman"/>
                  <a:cs typeface="Times New Roman"/>
                </a:rPr>
                <a:t>Queue requests:</a:t>
              </a:r>
            </a:p>
            <a:p>
              <a:r>
                <a:rPr lang="en-US" dirty="0" smtClean="0">
                  <a:latin typeface="Times New Roman"/>
                  <a:cs typeface="Times New Roman"/>
                </a:rPr>
                <a:t>&lt;115, 12&gt;, &lt;110, 80&gt;</a:t>
              </a:r>
            </a:p>
            <a:p>
              <a:endParaRPr lang="en-US" dirty="0">
                <a:latin typeface="Times New Roman"/>
                <a:cs typeface="Times New Roman"/>
              </a:endParaRPr>
            </a:p>
          </p:txBody>
        </p:sp>
        <p:sp>
          <p:nvSpPr>
            <p:cNvPr id="16" name="Text Box 4"/>
            <p:cNvSpPr txBox="1">
              <a:spLocks noChangeArrowheads="1"/>
            </p:cNvSpPr>
            <p:nvPr/>
          </p:nvSpPr>
          <p:spPr bwMode="auto">
            <a:xfrm>
              <a:off x="777081" y="2133600"/>
              <a:ext cx="1453994" cy="12003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 dirty="0" smtClean="0">
                  <a:latin typeface="Times New Roman"/>
                  <a:cs typeface="Times New Roman"/>
                </a:rPr>
                <a:t>N12 state:</a:t>
              </a:r>
            </a:p>
            <a:p>
              <a:r>
                <a:rPr lang="en-US" dirty="0" smtClean="0">
                  <a:solidFill>
                    <a:srgbClr val="0000FF"/>
                  </a:solidFill>
                  <a:latin typeface="Times New Roman"/>
                  <a:cs typeface="Times New Roman"/>
                </a:rPr>
                <a:t>Wanted</a:t>
              </a:r>
            </a:p>
            <a:p>
              <a:endParaRPr lang="en-US" dirty="0">
                <a:solidFill>
                  <a:srgbClr val="0000FF"/>
                </a:solidFill>
                <a:latin typeface="Times New Roman"/>
                <a:cs typeface="Times New Roman"/>
              </a:endParaRPr>
            </a:p>
          </p:txBody>
        </p:sp>
        <p:sp>
          <p:nvSpPr>
            <p:cNvPr id="18" name="Text Box 4"/>
            <p:cNvSpPr txBox="1">
              <a:spLocks noChangeArrowheads="1"/>
            </p:cNvSpPr>
            <p:nvPr/>
          </p:nvSpPr>
          <p:spPr bwMode="auto">
            <a:xfrm>
              <a:off x="929481" y="6019800"/>
              <a:ext cx="7162800" cy="15696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 dirty="0" smtClean="0">
                  <a:latin typeface="Times New Roman"/>
                  <a:cs typeface="Times New Roman"/>
                </a:rPr>
                <a:t>N80 state:</a:t>
              </a:r>
            </a:p>
            <a:p>
              <a:r>
                <a:rPr lang="en-US" dirty="0" smtClean="0">
                  <a:solidFill>
                    <a:srgbClr val="0000FF"/>
                  </a:solidFill>
                  <a:latin typeface="Times New Roman"/>
                  <a:cs typeface="Times New Roman"/>
                </a:rPr>
                <a:t>Wanted</a:t>
              </a:r>
            </a:p>
            <a:p>
              <a:r>
                <a:rPr lang="en-US" dirty="0">
                  <a:latin typeface="Times New Roman"/>
                  <a:cs typeface="Times New Roman"/>
                </a:rPr>
                <a:t>Queue requests</a:t>
              </a:r>
              <a:r>
                <a:rPr lang="en-US" dirty="0" smtClean="0">
                  <a:latin typeface="Times New Roman"/>
                  <a:cs typeface="Times New Roman"/>
                </a:rPr>
                <a:t>: &lt;115, 12&gt; (since &gt; (110, 80)) </a:t>
              </a:r>
              <a:endParaRPr lang="en-US" dirty="0">
                <a:latin typeface="Times New Roman"/>
                <a:cs typeface="Times New Roman"/>
              </a:endParaRPr>
            </a:p>
            <a:p>
              <a:endParaRPr lang="en-US" dirty="0">
                <a:solidFill>
                  <a:srgbClr val="0000FF"/>
                </a:solidFill>
                <a:latin typeface="Times New Roman"/>
                <a:cs typeface="Times New Roman"/>
              </a:endParaRPr>
            </a:p>
          </p:txBody>
        </p:sp>
        <p:cxnSp>
          <p:nvCxnSpPr>
            <p:cNvPr id="31" name="Straight Connector 30"/>
            <p:cNvCxnSpPr>
              <a:stCxn id="9" idx="2"/>
            </p:cNvCxnSpPr>
            <p:nvPr/>
          </p:nvCxnSpPr>
          <p:spPr bwMode="auto">
            <a:xfrm>
              <a:off x="1370933" y="4195465"/>
              <a:ext cx="1082548" cy="1290935"/>
            </a:xfrm>
            <a:prstGeom prst="line">
              <a:avLst/>
            </a:prstGeom>
            <a:ln>
              <a:solidFill>
                <a:srgbClr val="008000"/>
              </a:solidFill>
              <a:prstDash val="solid"/>
              <a:headEnd type="none"/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>
              <a:stCxn id="7" idx="1"/>
            </p:cNvCxnSpPr>
            <p:nvPr/>
          </p:nvCxnSpPr>
          <p:spPr bwMode="auto">
            <a:xfrm flipH="1" flipV="1">
              <a:off x="2986881" y="5943600"/>
              <a:ext cx="2286000" cy="78433"/>
            </a:xfrm>
            <a:prstGeom prst="line">
              <a:avLst/>
            </a:prstGeom>
            <a:ln>
              <a:solidFill>
                <a:srgbClr val="008000"/>
              </a:solidFill>
              <a:prstDash val="solid"/>
              <a:headEnd type="none"/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>
              <a:endCxn id="5" idx="0"/>
            </p:cNvCxnSpPr>
            <p:nvPr/>
          </p:nvCxnSpPr>
          <p:spPr bwMode="auto">
            <a:xfrm flipH="1">
              <a:off x="2599518" y="2590800"/>
              <a:ext cx="2825764" cy="2971800"/>
            </a:xfrm>
            <a:prstGeom prst="line">
              <a:avLst/>
            </a:prstGeom>
            <a:ln>
              <a:solidFill>
                <a:srgbClr val="008000"/>
              </a:solidFill>
              <a:prstDash val="solid"/>
              <a:headEnd type="none"/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0" name="Text Box 4"/>
            <p:cNvSpPr txBox="1">
              <a:spLocks noChangeArrowheads="1"/>
            </p:cNvSpPr>
            <p:nvPr/>
          </p:nvSpPr>
          <p:spPr bwMode="auto">
            <a:xfrm>
              <a:off x="5120481" y="2895600"/>
              <a:ext cx="2159215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 dirty="0">
                  <a:solidFill>
                    <a:srgbClr val="008000"/>
                  </a:solidFill>
                  <a:latin typeface="Times New Roman"/>
                  <a:cs typeface="Times New Roman"/>
                </a:rPr>
                <a:t>R</a:t>
              </a:r>
              <a:r>
                <a:rPr lang="en-US" dirty="0" smtClean="0">
                  <a:solidFill>
                    <a:srgbClr val="008000"/>
                  </a:solidFill>
                  <a:latin typeface="Times New Roman"/>
                  <a:cs typeface="Times New Roman"/>
                </a:rPr>
                <a:t>eply</a:t>
              </a:r>
              <a:r>
                <a:rPr lang="en-US" dirty="0" smtClean="0">
                  <a:latin typeface="Times New Roman"/>
                  <a:cs typeface="Times New Roman"/>
                </a:rPr>
                <a:t> messages</a:t>
              </a:r>
              <a:endParaRPr lang="en-US" dirty="0">
                <a:latin typeface="Times New Roman"/>
                <a:cs typeface="Times New Roman"/>
              </a:endParaRPr>
            </a:p>
          </p:txBody>
        </p:sp>
        <p:sp>
          <p:nvSpPr>
            <p:cNvPr id="25" name="Text Box 4"/>
            <p:cNvSpPr txBox="1">
              <a:spLocks noChangeArrowheads="1"/>
            </p:cNvSpPr>
            <p:nvPr/>
          </p:nvSpPr>
          <p:spPr bwMode="auto">
            <a:xfrm>
              <a:off x="2900860" y="2521803"/>
              <a:ext cx="2295821" cy="8309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/>
              <a:r>
                <a:rPr lang="en-US" dirty="0" smtClean="0">
                  <a:latin typeface="Times New Roman"/>
                  <a:cs typeface="Times New Roman"/>
                </a:rPr>
                <a:t>Request message</a:t>
              </a:r>
            </a:p>
            <a:p>
              <a:pPr algn="ctr"/>
              <a:r>
                <a:rPr lang="en-US" dirty="0" smtClean="0">
                  <a:latin typeface="Times New Roman"/>
                  <a:cs typeface="Times New Roman"/>
                </a:rPr>
                <a:t>&lt;115, 12&gt;</a:t>
              </a:r>
              <a:endParaRPr lang="en-US" dirty="0">
                <a:latin typeface="Times New Roman"/>
                <a:cs typeface="Times New Roman"/>
              </a:endParaRPr>
            </a:p>
          </p:txBody>
        </p:sp>
        <p:sp>
          <p:nvSpPr>
            <p:cNvPr id="28" name="Text Box 4"/>
            <p:cNvSpPr txBox="1">
              <a:spLocks noChangeArrowheads="1"/>
            </p:cNvSpPr>
            <p:nvPr/>
          </p:nvSpPr>
          <p:spPr bwMode="auto">
            <a:xfrm>
              <a:off x="2977060" y="5181600"/>
              <a:ext cx="2295821" cy="8309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/>
              <a:r>
                <a:rPr lang="en-US" dirty="0" smtClean="0">
                  <a:latin typeface="Times New Roman"/>
                  <a:cs typeface="Times New Roman"/>
                </a:rPr>
                <a:t>Request message</a:t>
              </a:r>
            </a:p>
            <a:p>
              <a:pPr algn="ctr"/>
              <a:r>
                <a:rPr lang="en-US" dirty="0" smtClean="0">
                  <a:latin typeface="Times New Roman"/>
                  <a:cs typeface="Times New Roman"/>
                </a:rPr>
                <a:t>&lt;110, 80&gt;</a:t>
              </a:r>
              <a:endParaRPr lang="en-US" dirty="0">
                <a:latin typeface="Times New Roman"/>
                <a:cs typeface="Times New Roman"/>
              </a:endParaRPr>
            </a:p>
          </p:txBody>
        </p:sp>
        <p:cxnSp>
          <p:nvCxnSpPr>
            <p:cNvPr id="29" name="Straight Connector 28"/>
            <p:cNvCxnSpPr/>
            <p:nvPr/>
          </p:nvCxnSpPr>
          <p:spPr bwMode="auto">
            <a:xfrm flipH="1" flipV="1">
              <a:off x="2986881" y="4724400"/>
              <a:ext cx="1" cy="1143000"/>
            </a:xfrm>
            <a:prstGeom prst="line">
              <a:avLst/>
            </a:prstGeom>
            <a:ln>
              <a:solidFill>
                <a:schemeClr val="tx1"/>
              </a:solidFill>
              <a:prstDash val="solid"/>
              <a:headEnd type="none"/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4" name="Rectangle 1"/>
          <p:cNvSpPr>
            <a:spLocks noChangeArrowheads="1"/>
          </p:cNvSpPr>
          <p:nvPr/>
        </p:nvSpPr>
        <p:spPr bwMode="auto">
          <a:xfrm>
            <a:off x="11155363" y="5575299"/>
            <a:ext cx="1828800" cy="1739901"/>
          </a:xfrm>
          <a:prstGeom prst="rect">
            <a:avLst/>
          </a:prstGeom>
          <a:solidFill>
            <a:srgbClr val="EFEFE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862577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Example: </a:t>
            </a:r>
            <a:r>
              <a:rPr lang="en-US" dirty="0" err="1" smtClean="0"/>
              <a:t>Ricart-Agrawala</a:t>
            </a:r>
            <a:r>
              <a:rPr lang="en-US" dirty="0" smtClean="0"/>
              <a:t> Algorithm</a:t>
            </a:r>
            <a:endParaRPr lang="en-US" dirty="0"/>
          </a:p>
        </p:txBody>
      </p:sp>
      <p:grpSp>
        <p:nvGrpSpPr>
          <p:cNvPr id="12" name="Group 11"/>
          <p:cNvGrpSpPr/>
          <p:nvPr/>
        </p:nvGrpSpPr>
        <p:grpSpPr>
          <a:xfrm>
            <a:off x="777083" y="2133600"/>
            <a:ext cx="8440311" cy="5455861"/>
            <a:chOff x="777081" y="2133600"/>
            <a:chExt cx="8440311" cy="5455860"/>
          </a:xfrm>
        </p:grpSpPr>
        <p:sp>
          <p:nvSpPr>
            <p:cNvPr id="5" name="Text Box 4"/>
            <p:cNvSpPr txBox="1">
              <a:spLocks noChangeArrowheads="1"/>
            </p:cNvSpPr>
            <p:nvPr/>
          </p:nvSpPr>
          <p:spPr bwMode="auto">
            <a:xfrm>
              <a:off x="2224881" y="5562600"/>
              <a:ext cx="749274" cy="46166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>
                  <a:solidFill>
                    <a:schemeClr val="accent2"/>
                  </a:solidFill>
                  <a:latin typeface="Helvetica" charset="0"/>
                </a:rPr>
                <a:t>N80</a:t>
              </a:r>
            </a:p>
          </p:txBody>
        </p:sp>
        <p:sp>
          <p:nvSpPr>
            <p:cNvPr id="6" name="Text Box 8"/>
            <p:cNvSpPr txBox="1">
              <a:spLocks noChangeArrowheads="1"/>
            </p:cNvSpPr>
            <p:nvPr/>
          </p:nvSpPr>
          <p:spPr bwMode="auto">
            <a:xfrm>
              <a:off x="5806281" y="3962400"/>
              <a:ext cx="749274" cy="46166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>
                  <a:solidFill>
                    <a:schemeClr val="accent2"/>
                  </a:solidFill>
                  <a:latin typeface="Helvetica" charset="0"/>
                </a:rPr>
                <a:t>N32</a:t>
              </a:r>
            </a:p>
          </p:txBody>
        </p:sp>
        <p:sp>
          <p:nvSpPr>
            <p:cNvPr id="7" name="Text Box 9"/>
            <p:cNvSpPr txBox="1">
              <a:spLocks noChangeArrowheads="1"/>
            </p:cNvSpPr>
            <p:nvPr/>
          </p:nvSpPr>
          <p:spPr bwMode="auto">
            <a:xfrm>
              <a:off x="5272881" y="5791200"/>
              <a:ext cx="578103" cy="46166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>
                  <a:solidFill>
                    <a:schemeClr val="accent2"/>
                  </a:solidFill>
                  <a:latin typeface="Helvetica" charset="0"/>
                </a:rPr>
                <a:t>N5</a:t>
              </a:r>
            </a:p>
          </p:txBody>
        </p:sp>
        <p:sp>
          <p:nvSpPr>
            <p:cNvPr id="8" name="Text Box 22"/>
            <p:cNvSpPr txBox="1">
              <a:spLocks noChangeArrowheads="1"/>
            </p:cNvSpPr>
            <p:nvPr/>
          </p:nvSpPr>
          <p:spPr bwMode="auto">
            <a:xfrm>
              <a:off x="2224881" y="2286000"/>
              <a:ext cx="749274" cy="461665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>
                  <a:solidFill>
                    <a:schemeClr val="accent2"/>
                  </a:solidFill>
                  <a:latin typeface="Helvetica" charset="0"/>
                </a:rPr>
                <a:t>N12</a:t>
              </a:r>
            </a:p>
          </p:txBody>
        </p:sp>
        <p:sp>
          <p:nvSpPr>
            <p:cNvPr id="9" name="Text Box 23"/>
            <p:cNvSpPr txBox="1">
              <a:spLocks noChangeArrowheads="1"/>
            </p:cNvSpPr>
            <p:nvPr/>
          </p:nvSpPr>
          <p:spPr bwMode="auto">
            <a:xfrm>
              <a:off x="1081881" y="3733800"/>
              <a:ext cx="578103" cy="461665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>
                  <a:solidFill>
                    <a:schemeClr val="accent2"/>
                  </a:solidFill>
                  <a:latin typeface="Helvetica" charset="0"/>
                </a:rPr>
                <a:t>N6</a:t>
              </a:r>
            </a:p>
          </p:txBody>
        </p:sp>
        <p:sp>
          <p:nvSpPr>
            <p:cNvPr id="10" name="Text Box 24"/>
            <p:cNvSpPr txBox="1">
              <a:spLocks noChangeArrowheads="1"/>
            </p:cNvSpPr>
            <p:nvPr/>
          </p:nvSpPr>
          <p:spPr bwMode="auto">
            <a:xfrm>
              <a:off x="5425281" y="2209801"/>
              <a:ext cx="578103" cy="461665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>
                  <a:solidFill>
                    <a:schemeClr val="accent2"/>
                  </a:solidFill>
                  <a:latin typeface="Helvetica" charset="0"/>
                </a:rPr>
                <a:t>N3</a:t>
              </a:r>
            </a:p>
          </p:txBody>
        </p:sp>
        <p:cxnSp>
          <p:nvCxnSpPr>
            <p:cNvPr id="17" name="Straight Connector 16"/>
            <p:cNvCxnSpPr>
              <a:stCxn id="10" idx="1"/>
              <a:endCxn id="8" idx="3"/>
            </p:cNvCxnSpPr>
            <p:nvPr/>
          </p:nvCxnSpPr>
          <p:spPr bwMode="auto">
            <a:xfrm flipH="1">
              <a:off x="2974155" y="2440634"/>
              <a:ext cx="2451126" cy="76199"/>
            </a:xfrm>
            <a:prstGeom prst="line">
              <a:avLst/>
            </a:prstGeom>
            <a:ln>
              <a:solidFill>
                <a:srgbClr val="008000"/>
              </a:solidFill>
              <a:prstDash val="solid"/>
              <a:headEnd type="none"/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 bwMode="auto">
            <a:xfrm flipV="1">
              <a:off x="1380319" y="2743200"/>
              <a:ext cx="996962" cy="990600"/>
            </a:xfrm>
            <a:prstGeom prst="line">
              <a:avLst/>
            </a:prstGeom>
            <a:ln>
              <a:solidFill>
                <a:srgbClr val="008000"/>
              </a:solidFill>
              <a:prstDash val="solid"/>
              <a:headEnd type="none"/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>
              <a:endCxn id="8" idx="2"/>
            </p:cNvCxnSpPr>
            <p:nvPr/>
          </p:nvCxnSpPr>
          <p:spPr bwMode="auto">
            <a:xfrm flipH="1" flipV="1">
              <a:off x="2599518" y="2747665"/>
              <a:ext cx="2673364" cy="3043537"/>
            </a:xfrm>
            <a:prstGeom prst="line">
              <a:avLst/>
            </a:prstGeom>
            <a:ln>
              <a:solidFill>
                <a:srgbClr val="008000"/>
              </a:solidFill>
              <a:prstDash val="solid"/>
              <a:headEnd type="none"/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7" name="Text Box 4"/>
            <p:cNvSpPr txBox="1">
              <a:spLocks noChangeArrowheads="1"/>
            </p:cNvSpPr>
            <p:nvPr/>
          </p:nvSpPr>
          <p:spPr bwMode="auto">
            <a:xfrm>
              <a:off x="6339681" y="4419600"/>
              <a:ext cx="2877711" cy="19389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 dirty="0" smtClean="0">
                  <a:latin typeface="Times New Roman"/>
                  <a:cs typeface="Times New Roman"/>
                </a:rPr>
                <a:t>N32 state: </a:t>
              </a:r>
              <a:r>
                <a:rPr lang="en-US" dirty="0" smtClean="0">
                  <a:solidFill>
                    <a:srgbClr val="0000FF"/>
                  </a:solidFill>
                  <a:latin typeface="Times New Roman"/>
                  <a:cs typeface="Times New Roman"/>
                </a:rPr>
                <a:t>Held</a:t>
              </a:r>
              <a:r>
                <a:rPr lang="en-US" dirty="0" smtClean="0">
                  <a:latin typeface="Times New Roman"/>
                  <a:cs typeface="Times New Roman"/>
                </a:rPr>
                <a:t>.</a:t>
              </a:r>
            </a:p>
            <a:p>
              <a:r>
                <a:rPr lang="en-US" dirty="0">
                  <a:latin typeface="Times New Roman"/>
                  <a:cs typeface="Times New Roman"/>
                </a:rPr>
                <a:t>C</a:t>
              </a:r>
              <a:r>
                <a:rPr lang="en-US" dirty="0" smtClean="0">
                  <a:latin typeface="Times New Roman"/>
                  <a:cs typeface="Times New Roman"/>
                </a:rPr>
                <a:t>an now access CS</a:t>
              </a:r>
            </a:p>
            <a:p>
              <a:r>
                <a:rPr lang="en-US" dirty="0" smtClean="0">
                  <a:latin typeface="Times New Roman"/>
                  <a:cs typeface="Times New Roman"/>
                </a:rPr>
                <a:t>Queue requests:</a:t>
              </a:r>
            </a:p>
            <a:p>
              <a:r>
                <a:rPr lang="en-US" dirty="0" smtClean="0">
                  <a:latin typeface="Times New Roman"/>
                  <a:cs typeface="Times New Roman"/>
                </a:rPr>
                <a:t>&lt;115, 12&gt;, &lt;110, 80&gt;</a:t>
              </a:r>
            </a:p>
            <a:p>
              <a:endParaRPr lang="en-US" dirty="0">
                <a:latin typeface="Times New Roman"/>
                <a:cs typeface="Times New Roman"/>
              </a:endParaRPr>
            </a:p>
          </p:txBody>
        </p:sp>
        <p:sp>
          <p:nvSpPr>
            <p:cNvPr id="16" name="Text Box 4"/>
            <p:cNvSpPr txBox="1">
              <a:spLocks noChangeArrowheads="1"/>
            </p:cNvSpPr>
            <p:nvPr/>
          </p:nvSpPr>
          <p:spPr bwMode="auto">
            <a:xfrm>
              <a:off x="777081" y="2133600"/>
              <a:ext cx="1453994" cy="12003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 dirty="0" smtClean="0">
                  <a:latin typeface="Times New Roman"/>
                  <a:cs typeface="Times New Roman"/>
                </a:rPr>
                <a:t>N12 state:</a:t>
              </a:r>
            </a:p>
            <a:p>
              <a:r>
                <a:rPr lang="en-US" dirty="0" smtClean="0">
                  <a:solidFill>
                    <a:srgbClr val="0000FF"/>
                  </a:solidFill>
                  <a:latin typeface="Times New Roman"/>
                  <a:cs typeface="Times New Roman"/>
                </a:rPr>
                <a:t>Wanted</a:t>
              </a:r>
            </a:p>
            <a:p>
              <a:endParaRPr lang="en-US" dirty="0">
                <a:solidFill>
                  <a:srgbClr val="0000FF"/>
                </a:solidFill>
                <a:latin typeface="Times New Roman"/>
                <a:cs typeface="Times New Roman"/>
              </a:endParaRPr>
            </a:p>
          </p:txBody>
        </p:sp>
        <p:sp>
          <p:nvSpPr>
            <p:cNvPr id="18" name="Text Box 4"/>
            <p:cNvSpPr txBox="1">
              <a:spLocks noChangeArrowheads="1"/>
            </p:cNvSpPr>
            <p:nvPr/>
          </p:nvSpPr>
          <p:spPr bwMode="auto">
            <a:xfrm>
              <a:off x="929481" y="6019800"/>
              <a:ext cx="4495800" cy="15696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 dirty="0" smtClean="0">
                  <a:latin typeface="Times New Roman"/>
                  <a:cs typeface="Times New Roman"/>
                </a:rPr>
                <a:t>N80 state:</a:t>
              </a:r>
            </a:p>
            <a:p>
              <a:r>
                <a:rPr lang="en-US" dirty="0" smtClean="0">
                  <a:solidFill>
                    <a:srgbClr val="0000FF"/>
                  </a:solidFill>
                  <a:latin typeface="Times New Roman"/>
                  <a:cs typeface="Times New Roman"/>
                </a:rPr>
                <a:t>Wanted</a:t>
              </a:r>
            </a:p>
            <a:p>
              <a:r>
                <a:rPr lang="en-US" dirty="0">
                  <a:latin typeface="Times New Roman"/>
                  <a:cs typeface="Times New Roman"/>
                </a:rPr>
                <a:t>Queue requests</a:t>
              </a:r>
              <a:r>
                <a:rPr lang="en-US" dirty="0" smtClean="0">
                  <a:latin typeface="Times New Roman"/>
                  <a:cs typeface="Times New Roman"/>
                </a:rPr>
                <a:t>: &lt;115, 12&gt;</a:t>
              </a:r>
              <a:endParaRPr lang="en-US" dirty="0">
                <a:latin typeface="Times New Roman"/>
                <a:cs typeface="Times New Roman"/>
              </a:endParaRPr>
            </a:p>
            <a:p>
              <a:endParaRPr lang="en-US" dirty="0">
                <a:solidFill>
                  <a:srgbClr val="0000FF"/>
                </a:solidFill>
                <a:latin typeface="Times New Roman"/>
                <a:cs typeface="Times New Roman"/>
              </a:endParaRPr>
            </a:p>
          </p:txBody>
        </p:sp>
        <p:cxnSp>
          <p:nvCxnSpPr>
            <p:cNvPr id="31" name="Straight Connector 30"/>
            <p:cNvCxnSpPr>
              <a:stCxn id="9" idx="2"/>
            </p:cNvCxnSpPr>
            <p:nvPr/>
          </p:nvCxnSpPr>
          <p:spPr bwMode="auto">
            <a:xfrm>
              <a:off x="1370933" y="4195465"/>
              <a:ext cx="1082548" cy="1290935"/>
            </a:xfrm>
            <a:prstGeom prst="line">
              <a:avLst/>
            </a:prstGeom>
            <a:ln>
              <a:solidFill>
                <a:srgbClr val="008000"/>
              </a:solidFill>
              <a:prstDash val="solid"/>
              <a:headEnd type="none"/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>
              <a:stCxn id="7" idx="1"/>
            </p:cNvCxnSpPr>
            <p:nvPr/>
          </p:nvCxnSpPr>
          <p:spPr bwMode="auto">
            <a:xfrm flipH="1" flipV="1">
              <a:off x="2986881" y="5943600"/>
              <a:ext cx="2286000" cy="78433"/>
            </a:xfrm>
            <a:prstGeom prst="line">
              <a:avLst/>
            </a:prstGeom>
            <a:ln>
              <a:solidFill>
                <a:srgbClr val="008000"/>
              </a:solidFill>
              <a:prstDash val="solid"/>
              <a:headEnd type="none"/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>
              <a:endCxn id="5" idx="0"/>
            </p:cNvCxnSpPr>
            <p:nvPr/>
          </p:nvCxnSpPr>
          <p:spPr bwMode="auto">
            <a:xfrm flipH="1">
              <a:off x="2599518" y="2590800"/>
              <a:ext cx="2825764" cy="2971800"/>
            </a:xfrm>
            <a:prstGeom prst="line">
              <a:avLst/>
            </a:prstGeom>
            <a:ln>
              <a:solidFill>
                <a:srgbClr val="008000"/>
              </a:solidFill>
              <a:prstDash val="solid"/>
              <a:headEnd type="none"/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0" name="Text Box 4"/>
            <p:cNvSpPr txBox="1">
              <a:spLocks noChangeArrowheads="1"/>
            </p:cNvSpPr>
            <p:nvPr/>
          </p:nvSpPr>
          <p:spPr bwMode="auto">
            <a:xfrm>
              <a:off x="1996281" y="3352800"/>
              <a:ext cx="2159215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 dirty="0">
                  <a:solidFill>
                    <a:srgbClr val="008000"/>
                  </a:solidFill>
                  <a:latin typeface="Times New Roman"/>
                  <a:cs typeface="Times New Roman"/>
                </a:rPr>
                <a:t>R</a:t>
              </a:r>
              <a:r>
                <a:rPr lang="en-US" dirty="0" smtClean="0">
                  <a:solidFill>
                    <a:srgbClr val="008000"/>
                  </a:solidFill>
                  <a:latin typeface="Times New Roman"/>
                  <a:cs typeface="Times New Roman"/>
                </a:rPr>
                <a:t>eply</a:t>
              </a:r>
              <a:r>
                <a:rPr lang="en-US" dirty="0" smtClean="0">
                  <a:latin typeface="Times New Roman"/>
                  <a:cs typeface="Times New Roman"/>
                </a:rPr>
                <a:t> messages</a:t>
              </a:r>
              <a:endParaRPr lang="en-US" dirty="0">
                <a:latin typeface="Times New Roman"/>
                <a:cs typeface="Times New Roman"/>
              </a:endParaRPr>
            </a:p>
          </p:txBody>
        </p:sp>
        <p:sp>
          <p:nvSpPr>
            <p:cNvPr id="25" name="Text Box 4"/>
            <p:cNvSpPr txBox="1">
              <a:spLocks noChangeArrowheads="1"/>
            </p:cNvSpPr>
            <p:nvPr/>
          </p:nvSpPr>
          <p:spPr bwMode="auto">
            <a:xfrm>
              <a:off x="2900860" y="2521803"/>
              <a:ext cx="2295821" cy="8309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/>
              <a:r>
                <a:rPr lang="en-US" dirty="0" smtClean="0">
                  <a:latin typeface="Times New Roman"/>
                  <a:cs typeface="Times New Roman"/>
                </a:rPr>
                <a:t>Request message</a:t>
              </a:r>
            </a:p>
            <a:p>
              <a:pPr algn="ctr"/>
              <a:r>
                <a:rPr lang="en-US" dirty="0" smtClean="0">
                  <a:latin typeface="Times New Roman"/>
                  <a:cs typeface="Times New Roman"/>
                </a:rPr>
                <a:t>&lt;115, 12&gt;</a:t>
              </a:r>
              <a:endParaRPr lang="en-US" dirty="0">
                <a:latin typeface="Times New Roman"/>
                <a:cs typeface="Times New Roman"/>
              </a:endParaRPr>
            </a:p>
          </p:txBody>
        </p:sp>
        <p:sp>
          <p:nvSpPr>
            <p:cNvPr id="28" name="Text Box 4"/>
            <p:cNvSpPr txBox="1">
              <a:spLocks noChangeArrowheads="1"/>
            </p:cNvSpPr>
            <p:nvPr/>
          </p:nvSpPr>
          <p:spPr bwMode="auto">
            <a:xfrm>
              <a:off x="2977060" y="5181600"/>
              <a:ext cx="2295821" cy="8309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/>
              <a:r>
                <a:rPr lang="en-US" dirty="0" smtClean="0">
                  <a:latin typeface="Times New Roman"/>
                  <a:cs typeface="Times New Roman"/>
                </a:rPr>
                <a:t>Request message</a:t>
              </a:r>
            </a:p>
            <a:p>
              <a:pPr algn="ctr"/>
              <a:r>
                <a:rPr lang="en-US" dirty="0" smtClean="0">
                  <a:latin typeface="Times New Roman"/>
                  <a:cs typeface="Times New Roman"/>
                </a:rPr>
                <a:t>&lt;110, 80&gt;</a:t>
              </a:r>
              <a:endParaRPr lang="en-US" dirty="0">
                <a:latin typeface="Times New Roman"/>
                <a:cs typeface="Times New Roman"/>
              </a:endParaRPr>
            </a:p>
          </p:txBody>
        </p:sp>
        <p:cxnSp>
          <p:nvCxnSpPr>
            <p:cNvPr id="29" name="Straight Connector 28"/>
            <p:cNvCxnSpPr/>
            <p:nvPr/>
          </p:nvCxnSpPr>
          <p:spPr bwMode="auto">
            <a:xfrm flipH="1" flipV="1">
              <a:off x="2986881" y="2743200"/>
              <a:ext cx="2" cy="3124200"/>
            </a:xfrm>
            <a:prstGeom prst="line">
              <a:avLst/>
            </a:prstGeom>
            <a:ln>
              <a:solidFill>
                <a:schemeClr val="tx1"/>
              </a:solidFill>
              <a:prstDash val="solid"/>
              <a:headEnd type="none"/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 bwMode="auto">
            <a:xfrm>
              <a:off x="2453481" y="2743200"/>
              <a:ext cx="0" cy="2819400"/>
            </a:xfrm>
            <a:prstGeom prst="line">
              <a:avLst/>
            </a:prstGeom>
            <a:ln>
              <a:solidFill>
                <a:srgbClr val="008000"/>
              </a:solidFill>
              <a:prstDash val="solid"/>
              <a:headEnd type="none"/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4" name="Rectangle 1"/>
          <p:cNvSpPr>
            <a:spLocks noChangeArrowheads="1"/>
          </p:cNvSpPr>
          <p:nvPr/>
        </p:nvSpPr>
        <p:spPr bwMode="auto">
          <a:xfrm>
            <a:off x="11155363" y="5575299"/>
            <a:ext cx="1828800" cy="1739901"/>
          </a:xfrm>
          <a:prstGeom prst="rect">
            <a:avLst/>
          </a:prstGeom>
          <a:solidFill>
            <a:srgbClr val="EFEFE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558730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Example: </a:t>
            </a:r>
            <a:r>
              <a:rPr lang="en-US" dirty="0" err="1" smtClean="0"/>
              <a:t>Ricart-Agrawala</a:t>
            </a:r>
            <a:r>
              <a:rPr lang="en-US" dirty="0" smtClean="0"/>
              <a:t> Algorithm</a:t>
            </a:r>
            <a:endParaRPr lang="en-US" dirty="0"/>
          </a:p>
        </p:txBody>
      </p:sp>
      <p:grpSp>
        <p:nvGrpSpPr>
          <p:cNvPr id="13" name="Group 12"/>
          <p:cNvGrpSpPr/>
          <p:nvPr/>
        </p:nvGrpSpPr>
        <p:grpSpPr>
          <a:xfrm>
            <a:off x="167483" y="2133600"/>
            <a:ext cx="9049911" cy="5455861"/>
            <a:chOff x="167481" y="2133600"/>
            <a:chExt cx="9049911" cy="5455860"/>
          </a:xfrm>
        </p:grpSpPr>
        <p:sp>
          <p:nvSpPr>
            <p:cNvPr id="5" name="Text Box 4"/>
            <p:cNvSpPr txBox="1">
              <a:spLocks noChangeArrowheads="1"/>
            </p:cNvSpPr>
            <p:nvPr/>
          </p:nvSpPr>
          <p:spPr bwMode="auto">
            <a:xfrm>
              <a:off x="2224881" y="5562600"/>
              <a:ext cx="749274" cy="46166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>
                  <a:solidFill>
                    <a:schemeClr val="accent2"/>
                  </a:solidFill>
                  <a:latin typeface="Helvetica" charset="0"/>
                </a:rPr>
                <a:t>N80</a:t>
              </a:r>
            </a:p>
          </p:txBody>
        </p:sp>
        <p:sp>
          <p:nvSpPr>
            <p:cNvPr id="6" name="Text Box 8"/>
            <p:cNvSpPr txBox="1">
              <a:spLocks noChangeArrowheads="1"/>
            </p:cNvSpPr>
            <p:nvPr/>
          </p:nvSpPr>
          <p:spPr bwMode="auto">
            <a:xfrm>
              <a:off x="5806281" y="3962400"/>
              <a:ext cx="749274" cy="46166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>
                  <a:solidFill>
                    <a:schemeClr val="accent2"/>
                  </a:solidFill>
                  <a:latin typeface="Helvetica" charset="0"/>
                </a:rPr>
                <a:t>N32</a:t>
              </a:r>
            </a:p>
          </p:txBody>
        </p:sp>
        <p:sp>
          <p:nvSpPr>
            <p:cNvPr id="7" name="Text Box 9"/>
            <p:cNvSpPr txBox="1">
              <a:spLocks noChangeArrowheads="1"/>
            </p:cNvSpPr>
            <p:nvPr/>
          </p:nvSpPr>
          <p:spPr bwMode="auto">
            <a:xfrm>
              <a:off x="5272881" y="5791200"/>
              <a:ext cx="578103" cy="46166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>
                  <a:solidFill>
                    <a:schemeClr val="accent2"/>
                  </a:solidFill>
                  <a:latin typeface="Helvetica" charset="0"/>
                </a:rPr>
                <a:t>N5</a:t>
              </a:r>
            </a:p>
          </p:txBody>
        </p:sp>
        <p:sp>
          <p:nvSpPr>
            <p:cNvPr id="8" name="Text Box 22"/>
            <p:cNvSpPr txBox="1">
              <a:spLocks noChangeArrowheads="1"/>
            </p:cNvSpPr>
            <p:nvPr/>
          </p:nvSpPr>
          <p:spPr bwMode="auto">
            <a:xfrm>
              <a:off x="2224881" y="2286000"/>
              <a:ext cx="749274" cy="461665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>
                  <a:solidFill>
                    <a:schemeClr val="accent2"/>
                  </a:solidFill>
                  <a:latin typeface="Helvetica" charset="0"/>
                </a:rPr>
                <a:t>N12</a:t>
              </a:r>
            </a:p>
          </p:txBody>
        </p:sp>
        <p:sp>
          <p:nvSpPr>
            <p:cNvPr id="9" name="Text Box 23"/>
            <p:cNvSpPr txBox="1">
              <a:spLocks noChangeArrowheads="1"/>
            </p:cNvSpPr>
            <p:nvPr/>
          </p:nvSpPr>
          <p:spPr bwMode="auto">
            <a:xfrm>
              <a:off x="1081881" y="3733800"/>
              <a:ext cx="578103" cy="461665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>
                  <a:solidFill>
                    <a:schemeClr val="accent2"/>
                  </a:solidFill>
                  <a:latin typeface="Helvetica" charset="0"/>
                </a:rPr>
                <a:t>N6</a:t>
              </a:r>
            </a:p>
          </p:txBody>
        </p:sp>
        <p:sp>
          <p:nvSpPr>
            <p:cNvPr id="10" name="Text Box 24"/>
            <p:cNvSpPr txBox="1">
              <a:spLocks noChangeArrowheads="1"/>
            </p:cNvSpPr>
            <p:nvPr/>
          </p:nvSpPr>
          <p:spPr bwMode="auto">
            <a:xfrm>
              <a:off x="5425281" y="2209801"/>
              <a:ext cx="578103" cy="461665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>
                  <a:solidFill>
                    <a:schemeClr val="accent2"/>
                  </a:solidFill>
                  <a:latin typeface="Helvetica" charset="0"/>
                </a:rPr>
                <a:t>N3</a:t>
              </a:r>
            </a:p>
          </p:txBody>
        </p:sp>
        <p:cxnSp>
          <p:nvCxnSpPr>
            <p:cNvPr id="17" name="Straight Connector 16"/>
            <p:cNvCxnSpPr>
              <a:stCxn id="10" idx="1"/>
              <a:endCxn id="8" idx="3"/>
            </p:cNvCxnSpPr>
            <p:nvPr/>
          </p:nvCxnSpPr>
          <p:spPr bwMode="auto">
            <a:xfrm flipH="1">
              <a:off x="2974155" y="2440634"/>
              <a:ext cx="2451126" cy="76199"/>
            </a:xfrm>
            <a:prstGeom prst="line">
              <a:avLst/>
            </a:prstGeom>
            <a:ln>
              <a:solidFill>
                <a:srgbClr val="008000"/>
              </a:solidFill>
              <a:prstDash val="solid"/>
              <a:headEnd type="none"/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 bwMode="auto">
            <a:xfrm flipV="1">
              <a:off x="1380319" y="2743200"/>
              <a:ext cx="996962" cy="990600"/>
            </a:xfrm>
            <a:prstGeom prst="line">
              <a:avLst/>
            </a:prstGeom>
            <a:ln>
              <a:solidFill>
                <a:srgbClr val="008000"/>
              </a:solidFill>
              <a:prstDash val="solid"/>
              <a:headEnd type="none"/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>
              <a:endCxn id="8" idx="2"/>
            </p:cNvCxnSpPr>
            <p:nvPr/>
          </p:nvCxnSpPr>
          <p:spPr bwMode="auto">
            <a:xfrm flipH="1" flipV="1">
              <a:off x="2599518" y="2747665"/>
              <a:ext cx="2673364" cy="3043537"/>
            </a:xfrm>
            <a:prstGeom prst="line">
              <a:avLst/>
            </a:prstGeom>
            <a:ln>
              <a:solidFill>
                <a:srgbClr val="008000"/>
              </a:solidFill>
              <a:prstDash val="solid"/>
              <a:headEnd type="none"/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7" name="Text Box 4"/>
            <p:cNvSpPr txBox="1">
              <a:spLocks noChangeArrowheads="1"/>
            </p:cNvSpPr>
            <p:nvPr/>
          </p:nvSpPr>
          <p:spPr bwMode="auto">
            <a:xfrm>
              <a:off x="6339681" y="4419600"/>
              <a:ext cx="2877711" cy="15696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 dirty="0" smtClean="0">
                  <a:latin typeface="Times New Roman"/>
                  <a:cs typeface="Times New Roman"/>
                </a:rPr>
                <a:t>N32 state: </a:t>
              </a:r>
              <a:r>
                <a:rPr lang="en-US" dirty="0" smtClean="0">
                  <a:solidFill>
                    <a:srgbClr val="0000FF"/>
                  </a:solidFill>
                  <a:latin typeface="Times New Roman"/>
                  <a:cs typeface="Times New Roman"/>
                </a:rPr>
                <a:t>Released</a:t>
              </a:r>
              <a:r>
                <a:rPr lang="en-US" dirty="0" smtClean="0">
                  <a:latin typeface="Times New Roman"/>
                  <a:cs typeface="Times New Roman"/>
                </a:rPr>
                <a:t>.</a:t>
              </a:r>
            </a:p>
            <a:p>
              <a:r>
                <a:rPr lang="en-US" dirty="0" smtClean="0">
                  <a:latin typeface="Times New Roman"/>
                  <a:cs typeface="Times New Roman"/>
                </a:rPr>
                <a:t>Multicast Reply to</a:t>
              </a:r>
            </a:p>
            <a:p>
              <a:r>
                <a:rPr lang="en-US" dirty="0" smtClean="0">
                  <a:latin typeface="Times New Roman"/>
                  <a:cs typeface="Times New Roman"/>
                </a:rPr>
                <a:t>&lt;115, 12&gt;, &lt;110, 80&gt;</a:t>
              </a:r>
            </a:p>
            <a:p>
              <a:endParaRPr lang="en-US" dirty="0">
                <a:latin typeface="Times New Roman"/>
                <a:cs typeface="Times New Roman"/>
              </a:endParaRPr>
            </a:p>
          </p:txBody>
        </p:sp>
        <p:sp>
          <p:nvSpPr>
            <p:cNvPr id="16" name="Text Box 4"/>
            <p:cNvSpPr txBox="1">
              <a:spLocks noChangeArrowheads="1"/>
            </p:cNvSpPr>
            <p:nvPr/>
          </p:nvSpPr>
          <p:spPr bwMode="auto">
            <a:xfrm>
              <a:off x="167481" y="2133600"/>
              <a:ext cx="3841274" cy="23083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 dirty="0" smtClean="0">
                  <a:latin typeface="Times New Roman"/>
                  <a:cs typeface="Times New Roman"/>
                </a:rPr>
                <a:t>N12 state:</a:t>
              </a:r>
            </a:p>
            <a:p>
              <a:r>
                <a:rPr lang="en-US" dirty="0" smtClean="0">
                  <a:solidFill>
                    <a:srgbClr val="0000FF"/>
                  </a:solidFill>
                  <a:latin typeface="Times New Roman"/>
                  <a:cs typeface="Times New Roman"/>
                </a:rPr>
                <a:t>Wanted</a:t>
              </a:r>
            </a:p>
            <a:p>
              <a:r>
                <a:rPr lang="en-US" dirty="0" smtClean="0">
                  <a:latin typeface="Times New Roman"/>
                  <a:cs typeface="Times New Roman"/>
                </a:rPr>
                <a:t>(waiting for </a:t>
              </a:r>
            </a:p>
            <a:p>
              <a:r>
                <a:rPr lang="en-US" dirty="0" smtClean="0">
                  <a:latin typeface="Times New Roman"/>
                  <a:cs typeface="Times New Roman"/>
                </a:rPr>
                <a:t>N80’s </a:t>
              </a:r>
            </a:p>
            <a:p>
              <a:r>
                <a:rPr lang="en-US" dirty="0" smtClean="0">
                  <a:latin typeface="Times New Roman"/>
                  <a:cs typeface="Times New Roman"/>
                </a:rPr>
                <a:t>reply)</a:t>
              </a:r>
              <a:endParaRPr lang="en-US" dirty="0" smtClean="0">
                <a:solidFill>
                  <a:srgbClr val="0000FF"/>
                </a:solidFill>
                <a:latin typeface="Times New Roman"/>
                <a:cs typeface="Times New Roman"/>
              </a:endParaRPr>
            </a:p>
            <a:p>
              <a:endParaRPr lang="en-US" dirty="0">
                <a:solidFill>
                  <a:srgbClr val="0000FF"/>
                </a:solidFill>
                <a:latin typeface="Times New Roman"/>
                <a:cs typeface="Times New Roman"/>
              </a:endParaRPr>
            </a:p>
          </p:txBody>
        </p:sp>
        <p:sp>
          <p:nvSpPr>
            <p:cNvPr id="18" name="Text Box 4"/>
            <p:cNvSpPr txBox="1">
              <a:spLocks noChangeArrowheads="1"/>
            </p:cNvSpPr>
            <p:nvPr/>
          </p:nvSpPr>
          <p:spPr bwMode="auto">
            <a:xfrm>
              <a:off x="929481" y="6019800"/>
              <a:ext cx="4495800" cy="15696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 dirty="0" smtClean="0">
                  <a:latin typeface="Times New Roman"/>
                  <a:cs typeface="Times New Roman"/>
                </a:rPr>
                <a:t>N80 state:</a:t>
              </a:r>
            </a:p>
            <a:p>
              <a:r>
                <a:rPr lang="en-US" dirty="0" smtClean="0">
                  <a:solidFill>
                    <a:srgbClr val="0000FF"/>
                  </a:solidFill>
                  <a:latin typeface="Times New Roman"/>
                  <a:cs typeface="Times New Roman"/>
                </a:rPr>
                <a:t>Held. </a:t>
              </a:r>
              <a:r>
                <a:rPr lang="en-US" dirty="0" smtClean="0">
                  <a:latin typeface="Times New Roman"/>
                  <a:cs typeface="Times New Roman"/>
                </a:rPr>
                <a:t>Can now access CS.</a:t>
              </a:r>
              <a:endParaRPr lang="en-US" dirty="0" smtClean="0">
                <a:solidFill>
                  <a:srgbClr val="0000FF"/>
                </a:solidFill>
                <a:latin typeface="Times New Roman"/>
                <a:cs typeface="Times New Roman"/>
              </a:endParaRPr>
            </a:p>
            <a:p>
              <a:r>
                <a:rPr lang="en-US" dirty="0">
                  <a:latin typeface="Times New Roman"/>
                  <a:cs typeface="Times New Roman"/>
                </a:rPr>
                <a:t>Queue requests</a:t>
              </a:r>
              <a:r>
                <a:rPr lang="en-US" dirty="0" smtClean="0">
                  <a:latin typeface="Times New Roman"/>
                  <a:cs typeface="Times New Roman"/>
                </a:rPr>
                <a:t>: &lt;115, 12&gt;</a:t>
              </a:r>
              <a:endParaRPr lang="en-US" dirty="0">
                <a:latin typeface="Times New Roman"/>
                <a:cs typeface="Times New Roman"/>
              </a:endParaRPr>
            </a:p>
            <a:p>
              <a:endParaRPr lang="en-US" dirty="0">
                <a:solidFill>
                  <a:srgbClr val="0000FF"/>
                </a:solidFill>
                <a:latin typeface="Times New Roman"/>
                <a:cs typeface="Times New Roman"/>
              </a:endParaRPr>
            </a:p>
          </p:txBody>
        </p:sp>
        <p:cxnSp>
          <p:nvCxnSpPr>
            <p:cNvPr id="31" name="Straight Connector 30"/>
            <p:cNvCxnSpPr>
              <a:stCxn id="9" idx="2"/>
            </p:cNvCxnSpPr>
            <p:nvPr/>
          </p:nvCxnSpPr>
          <p:spPr bwMode="auto">
            <a:xfrm>
              <a:off x="1370933" y="4195465"/>
              <a:ext cx="1082548" cy="1290935"/>
            </a:xfrm>
            <a:prstGeom prst="line">
              <a:avLst/>
            </a:prstGeom>
            <a:ln>
              <a:solidFill>
                <a:srgbClr val="008000"/>
              </a:solidFill>
              <a:prstDash val="solid"/>
              <a:headEnd type="none"/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>
              <a:stCxn id="7" idx="1"/>
            </p:cNvCxnSpPr>
            <p:nvPr/>
          </p:nvCxnSpPr>
          <p:spPr bwMode="auto">
            <a:xfrm flipH="1" flipV="1">
              <a:off x="2986881" y="5943600"/>
              <a:ext cx="2286000" cy="78433"/>
            </a:xfrm>
            <a:prstGeom prst="line">
              <a:avLst/>
            </a:prstGeom>
            <a:ln>
              <a:solidFill>
                <a:srgbClr val="008000"/>
              </a:solidFill>
              <a:prstDash val="solid"/>
              <a:headEnd type="none"/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>
              <a:endCxn id="5" idx="0"/>
            </p:cNvCxnSpPr>
            <p:nvPr/>
          </p:nvCxnSpPr>
          <p:spPr bwMode="auto">
            <a:xfrm flipH="1">
              <a:off x="2599518" y="2590800"/>
              <a:ext cx="2825764" cy="2971800"/>
            </a:xfrm>
            <a:prstGeom prst="line">
              <a:avLst/>
            </a:prstGeom>
            <a:ln>
              <a:solidFill>
                <a:srgbClr val="008000"/>
              </a:solidFill>
              <a:prstDash val="solid"/>
              <a:headEnd type="none"/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0" name="Text Box 4"/>
            <p:cNvSpPr txBox="1">
              <a:spLocks noChangeArrowheads="1"/>
            </p:cNvSpPr>
            <p:nvPr/>
          </p:nvSpPr>
          <p:spPr bwMode="auto">
            <a:xfrm>
              <a:off x="1996281" y="3352800"/>
              <a:ext cx="2159215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 dirty="0">
                  <a:solidFill>
                    <a:srgbClr val="008000"/>
                  </a:solidFill>
                  <a:latin typeface="Times New Roman"/>
                  <a:cs typeface="Times New Roman"/>
                </a:rPr>
                <a:t>R</a:t>
              </a:r>
              <a:r>
                <a:rPr lang="en-US" dirty="0" smtClean="0">
                  <a:solidFill>
                    <a:srgbClr val="008000"/>
                  </a:solidFill>
                  <a:latin typeface="Times New Roman"/>
                  <a:cs typeface="Times New Roman"/>
                </a:rPr>
                <a:t>eply</a:t>
              </a:r>
              <a:r>
                <a:rPr lang="en-US" dirty="0" smtClean="0">
                  <a:latin typeface="Times New Roman"/>
                  <a:cs typeface="Times New Roman"/>
                </a:rPr>
                <a:t> messages</a:t>
              </a:r>
              <a:endParaRPr lang="en-US" dirty="0">
                <a:latin typeface="Times New Roman"/>
                <a:cs typeface="Times New Roman"/>
              </a:endParaRPr>
            </a:p>
          </p:txBody>
        </p:sp>
        <p:sp>
          <p:nvSpPr>
            <p:cNvPr id="25" name="Text Box 4"/>
            <p:cNvSpPr txBox="1">
              <a:spLocks noChangeArrowheads="1"/>
            </p:cNvSpPr>
            <p:nvPr/>
          </p:nvSpPr>
          <p:spPr bwMode="auto">
            <a:xfrm>
              <a:off x="2900860" y="2521803"/>
              <a:ext cx="2295821" cy="8309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/>
              <a:r>
                <a:rPr lang="en-US" dirty="0" smtClean="0">
                  <a:latin typeface="Times New Roman"/>
                  <a:cs typeface="Times New Roman"/>
                </a:rPr>
                <a:t>Request message</a:t>
              </a:r>
            </a:p>
            <a:p>
              <a:pPr algn="ctr"/>
              <a:r>
                <a:rPr lang="en-US" dirty="0" smtClean="0">
                  <a:latin typeface="Times New Roman"/>
                  <a:cs typeface="Times New Roman"/>
                </a:rPr>
                <a:t>&lt;115, 12&gt;</a:t>
              </a:r>
              <a:endParaRPr lang="en-US" dirty="0">
                <a:latin typeface="Times New Roman"/>
                <a:cs typeface="Times New Roman"/>
              </a:endParaRPr>
            </a:p>
          </p:txBody>
        </p:sp>
        <p:sp>
          <p:nvSpPr>
            <p:cNvPr id="28" name="Text Box 4"/>
            <p:cNvSpPr txBox="1">
              <a:spLocks noChangeArrowheads="1"/>
            </p:cNvSpPr>
            <p:nvPr/>
          </p:nvSpPr>
          <p:spPr bwMode="auto">
            <a:xfrm>
              <a:off x="2977060" y="5181600"/>
              <a:ext cx="2295821" cy="8309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/>
              <a:r>
                <a:rPr lang="en-US" dirty="0" smtClean="0">
                  <a:latin typeface="Times New Roman"/>
                  <a:cs typeface="Times New Roman"/>
                </a:rPr>
                <a:t>Request message</a:t>
              </a:r>
            </a:p>
            <a:p>
              <a:pPr algn="ctr"/>
              <a:r>
                <a:rPr lang="en-US" dirty="0" smtClean="0">
                  <a:latin typeface="Times New Roman"/>
                  <a:cs typeface="Times New Roman"/>
                </a:rPr>
                <a:t>&lt;110, 80&gt;</a:t>
              </a:r>
              <a:endParaRPr lang="en-US" dirty="0">
                <a:latin typeface="Times New Roman"/>
                <a:cs typeface="Times New Roman"/>
              </a:endParaRPr>
            </a:p>
          </p:txBody>
        </p:sp>
        <p:cxnSp>
          <p:nvCxnSpPr>
            <p:cNvPr id="32" name="Straight Connector 31"/>
            <p:cNvCxnSpPr/>
            <p:nvPr/>
          </p:nvCxnSpPr>
          <p:spPr bwMode="auto">
            <a:xfrm>
              <a:off x="2453481" y="2743200"/>
              <a:ext cx="0" cy="2819400"/>
            </a:xfrm>
            <a:prstGeom prst="line">
              <a:avLst/>
            </a:prstGeom>
            <a:ln>
              <a:solidFill>
                <a:srgbClr val="008000"/>
              </a:solidFill>
              <a:prstDash val="solid"/>
              <a:headEnd type="none"/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>
              <a:stCxn id="6" idx="1"/>
            </p:cNvCxnSpPr>
            <p:nvPr/>
          </p:nvCxnSpPr>
          <p:spPr bwMode="auto">
            <a:xfrm flipH="1">
              <a:off x="2910681" y="4193233"/>
              <a:ext cx="2895600" cy="1369368"/>
            </a:xfrm>
            <a:prstGeom prst="line">
              <a:avLst/>
            </a:prstGeom>
            <a:ln>
              <a:solidFill>
                <a:srgbClr val="008000"/>
              </a:solidFill>
              <a:prstDash val="solid"/>
              <a:headEnd type="none"/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>
              <a:stCxn id="6" idx="1"/>
            </p:cNvCxnSpPr>
            <p:nvPr/>
          </p:nvCxnSpPr>
          <p:spPr bwMode="auto">
            <a:xfrm flipH="1" flipV="1">
              <a:off x="2910681" y="2743202"/>
              <a:ext cx="2895600" cy="1450031"/>
            </a:xfrm>
            <a:prstGeom prst="line">
              <a:avLst/>
            </a:prstGeom>
            <a:ln>
              <a:solidFill>
                <a:srgbClr val="008000"/>
              </a:solidFill>
              <a:prstDash val="solid"/>
              <a:headEnd type="none"/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9" name="Rectangle 1"/>
          <p:cNvSpPr>
            <a:spLocks noChangeArrowheads="1"/>
          </p:cNvSpPr>
          <p:nvPr/>
        </p:nvSpPr>
        <p:spPr bwMode="auto">
          <a:xfrm>
            <a:off x="11155363" y="5575299"/>
            <a:ext cx="1828800" cy="1739901"/>
          </a:xfrm>
          <a:prstGeom prst="rect">
            <a:avLst/>
          </a:prstGeom>
          <a:solidFill>
            <a:srgbClr val="EFEFE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00477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Analysis: </a:t>
            </a:r>
            <a:r>
              <a:rPr lang="en-US" dirty="0" err="1" smtClean="0"/>
              <a:t>Ricart-Agrawala’s</a:t>
            </a:r>
            <a:r>
              <a:rPr lang="en-US" dirty="0" smtClean="0"/>
              <a:t> Algorithm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Safety</a:t>
            </a:r>
          </a:p>
          <a:p>
            <a:pPr lvl="1"/>
            <a:r>
              <a:rPr lang="en-US" dirty="0"/>
              <a:t>Two processes P</a:t>
            </a:r>
            <a:r>
              <a:rPr lang="en-US" i="1" dirty="0"/>
              <a:t>i</a:t>
            </a:r>
            <a:r>
              <a:rPr lang="en-US" dirty="0"/>
              <a:t>  and </a:t>
            </a:r>
            <a:r>
              <a:rPr lang="en-US" dirty="0" err="1"/>
              <a:t>P</a:t>
            </a:r>
            <a:r>
              <a:rPr lang="en-US" i="1" dirty="0" err="1"/>
              <a:t>j</a:t>
            </a:r>
            <a:r>
              <a:rPr lang="en-US" dirty="0"/>
              <a:t> cannot both have access to CS</a:t>
            </a:r>
          </a:p>
          <a:p>
            <a:pPr lvl="2"/>
            <a:r>
              <a:rPr lang="en-US" sz="2200" dirty="0"/>
              <a:t>If they did, then both would have sent Reply to each other </a:t>
            </a:r>
          </a:p>
          <a:p>
            <a:pPr lvl="2"/>
            <a:r>
              <a:rPr lang="en-US" sz="2200" dirty="0"/>
              <a:t>Thus, </a:t>
            </a:r>
            <a:r>
              <a:rPr lang="en-US" sz="2200" dirty="0">
                <a:ea typeface="ＭＳ Ｐゴシック" charset="0"/>
              </a:rPr>
              <a:t>(T</a:t>
            </a:r>
            <a:r>
              <a:rPr lang="en-US" sz="2200" i="1" dirty="0">
                <a:ea typeface="ＭＳ Ｐゴシック" charset="0"/>
              </a:rPr>
              <a:t>i</a:t>
            </a:r>
            <a:r>
              <a:rPr lang="en-US" sz="2200" dirty="0">
                <a:ea typeface="ＭＳ Ｐゴシック" charset="0"/>
              </a:rPr>
              <a:t>, </a:t>
            </a:r>
            <a:r>
              <a:rPr lang="en-US" sz="2200" i="1" dirty="0" err="1">
                <a:ea typeface="ＭＳ Ｐゴシック" charset="0"/>
              </a:rPr>
              <a:t>i</a:t>
            </a:r>
            <a:r>
              <a:rPr lang="en-US" sz="2200" dirty="0">
                <a:ea typeface="ＭＳ Ｐゴシック" charset="0"/>
              </a:rPr>
              <a:t>) &lt; (</a:t>
            </a:r>
            <a:r>
              <a:rPr lang="en-US" sz="2200" dirty="0" err="1">
                <a:ea typeface="ＭＳ Ｐゴシック" charset="0"/>
              </a:rPr>
              <a:t>T</a:t>
            </a:r>
            <a:r>
              <a:rPr lang="en-US" sz="2200" i="1" dirty="0" err="1">
                <a:ea typeface="ＭＳ Ｐゴシック" charset="0"/>
              </a:rPr>
              <a:t>j</a:t>
            </a:r>
            <a:r>
              <a:rPr lang="en-US" sz="2200" dirty="0">
                <a:ea typeface="ＭＳ Ｐゴシック" charset="0"/>
              </a:rPr>
              <a:t>, </a:t>
            </a:r>
            <a:r>
              <a:rPr lang="en-US" sz="2200" i="1" dirty="0">
                <a:ea typeface="ＭＳ Ｐゴシック" charset="0"/>
              </a:rPr>
              <a:t>j</a:t>
            </a:r>
            <a:r>
              <a:rPr lang="en-US" sz="2200" dirty="0">
                <a:ea typeface="ＭＳ Ｐゴシック" charset="0"/>
              </a:rPr>
              <a:t>) and (</a:t>
            </a:r>
            <a:r>
              <a:rPr lang="en-US" sz="2200" dirty="0" err="1">
                <a:ea typeface="ＭＳ Ｐゴシック" charset="0"/>
              </a:rPr>
              <a:t>T</a:t>
            </a:r>
            <a:r>
              <a:rPr lang="en-US" sz="2200" i="1" dirty="0" err="1">
                <a:ea typeface="ＭＳ Ｐゴシック" charset="0"/>
              </a:rPr>
              <a:t>j</a:t>
            </a:r>
            <a:r>
              <a:rPr lang="en-US" sz="2200" dirty="0">
                <a:ea typeface="ＭＳ Ｐゴシック" charset="0"/>
              </a:rPr>
              <a:t>, </a:t>
            </a:r>
            <a:r>
              <a:rPr lang="en-US" sz="2200" i="1" dirty="0">
                <a:ea typeface="ＭＳ Ｐゴシック" charset="0"/>
              </a:rPr>
              <a:t>j</a:t>
            </a:r>
            <a:r>
              <a:rPr lang="en-US" sz="2200" dirty="0">
                <a:ea typeface="ＭＳ Ｐゴシック" charset="0"/>
              </a:rPr>
              <a:t>) &lt; (T</a:t>
            </a:r>
            <a:r>
              <a:rPr lang="en-US" sz="2200" i="1" dirty="0">
                <a:ea typeface="ＭＳ Ｐゴシック" charset="0"/>
              </a:rPr>
              <a:t>i</a:t>
            </a:r>
            <a:r>
              <a:rPr lang="en-US" sz="2200" dirty="0">
                <a:ea typeface="ＭＳ Ｐゴシック" charset="0"/>
              </a:rPr>
              <a:t>, </a:t>
            </a:r>
            <a:r>
              <a:rPr lang="en-US" sz="2200" i="1" dirty="0" err="1">
                <a:ea typeface="ＭＳ Ｐゴシック" charset="0"/>
              </a:rPr>
              <a:t>i</a:t>
            </a:r>
            <a:r>
              <a:rPr lang="en-US" sz="2200" dirty="0">
                <a:ea typeface="ＭＳ Ｐゴシック" charset="0"/>
              </a:rPr>
              <a:t>), which are together not possible</a:t>
            </a:r>
          </a:p>
          <a:p>
            <a:pPr lvl="2"/>
            <a:r>
              <a:rPr lang="en-US" sz="2200" dirty="0">
                <a:ea typeface="ＭＳ Ｐゴシック" charset="0"/>
              </a:rPr>
              <a:t>What if (T</a:t>
            </a:r>
            <a:r>
              <a:rPr lang="en-US" sz="2200" i="1" dirty="0">
                <a:ea typeface="ＭＳ Ｐゴシック" charset="0"/>
              </a:rPr>
              <a:t>i</a:t>
            </a:r>
            <a:r>
              <a:rPr lang="en-US" sz="2200" dirty="0">
                <a:ea typeface="ＭＳ Ｐゴシック" charset="0"/>
              </a:rPr>
              <a:t>, </a:t>
            </a:r>
            <a:r>
              <a:rPr lang="en-US" sz="2200" i="1" dirty="0" err="1">
                <a:ea typeface="ＭＳ Ｐゴシック" charset="0"/>
              </a:rPr>
              <a:t>i</a:t>
            </a:r>
            <a:r>
              <a:rPr lang="en-US" sz="2200" dirty="0">
                <a:ea typeface="ＭＳ Ｐゴシック" charset="0"/>
              </a:rPr>
              <a:t>) &lt; (</a:t>
            </a:r>
            <a:r>
              <a:rPr lang="en-US" sz="2200" dirty="0" err="1">
                <a:ea typeface="ＭＳ Ｐゴシック" charset="0"/>
              </a:rPr>
              <a:t>T</a:t>
            </a:r>
            <a:r>
              <a:rPr lang="en-US" sz="2200" i="1" dirty="0" err="1">
                <a:ea typeface="ＭＳ Ｐゴシック" charset="0"/>
              </a:rPr>
              <a:t>j</a:t>
            </a:r>
            <a:r>
              <a:rPr lang="en-US" sz="2200" dirty="0">
                <a:ea typeface="ＭＳ Ｐゴシック" charset="0"/>
              </a:rPr>
              <a:t>, </a:t>
            </a:r>
            <a:r>
              <a:rPr lang="en-US" sz="2200" i="1" dirty="0">
                <a:ea typeface="ＭＳ Ｐゴシック" charset="0"/>
              </a:rPr>
              <a:t>j</a:t>
            </a:r>
            <a:r>
              <a:rPr lang="en-US" sz="2200" dirty="0">
                <a:ea typeface="ＭＳ Ｐゴシック" charset="0"/>
              </a:rPr>
              <a:t>) and </a:t>
            </a:r>
            <a:r>
              <a:rPr lang="en-US" sz="2200" dirty="0"/>
              <a:t>P</a:t>
            </a:r>
            <a:r>
              <a:rPr lang="en-US" sz="2200" i="1" dirty="0"/>
              <a:t>i </a:t>
            </a:r>
            <a:r>
              <a:rPr lang="en-US" sz="2200" dirty="0"/>
              <a:t>replied to </a:t>
            </a:r>
            <a:r>
              <a:rPr lang="en-US" sz="2200" dirty="0" err="1"/>
              <a:t>P</a:t>
            </a:r>
            <a:r>
              <a:rPr lang="en-US" sz="2200" i="1" dirty="0" err="1"/>
              <a:t>j</a:t>
            </a:r>
            <a:r>
              <a:rPr lang="en-US" sz="2200" dirty="0" err="1"/>
              <a:t>’s</a:t>
            </a:r>
            <a:r>
              <a:rPr lang="en-US" sz="2200" dirty="0"/>
              <a:t> request before it created its own request? </a:t>
            </a:r>
          </a:p>
          <a:p>
            <a:pPr lvl="3"/>
            <a:r>
              <a:rPr lang="en-US" sz="2200" dirty="0"/>
              <a:t>Then it seems like both P</a:t>
            </a:r>
            <a:r>
              <a:rPr lang="en-US" sz="2200" i="1" dirty="0"/>
              <a:t>i</a:t>
            </a:r>
            <a:r>
              <a:rPr lang="en-US" sz="2200" dirty="0"/>
              <a:t> and </a:t>
            </a:r>
            <a:r>
              <a:rPr lang="en-US" sz="2200" dirty="0" err="1"/>
              <a:t>P</a:t>
            </a:r>
            <a:r>
              <a:rPr lang="en-US" sz="2200" i="1" dirty="0" err="1"/>
              <a:t>j</a:t>
            </a:r>
            <a:r>
              <a:rPr lang="en-US" sz="2200" dirty="0"/>
              <a:t> would approve each others’ requests</a:t>
            </a:r>
          </a:p>
          <a:p>
            <a:pPr lvl="3"/>
            <a:r>
              <a:rPr lang="en-US" sz="2200" dirty="0"/>
              <a:t>But then, causality and </a:t>
            </a:r>
            <a:r>
              <a:rPr lang="en-US" sz="2200" dirty="0" err="1"/>
              <a:t>Lamport</a:t>
            </a:r>
            <a:r>
              <a:rPr lang="en-US" sz="2200" dirty="0"/>
              <a:t> timestamps at P</a:t>
            </a:r>
            <a:r>
              <a:rPr lang="en-US" sz="2200" i="1" dirty="0"/>
              <a:t>i</a:t>
            </a:r>
            <a:r>
              <a:rPr lang="en-US" sz="2200" dirty="0"/>
              <a:t> implies that </a:t>
            </a:r>
            <a:r>
              <a:rPr lang="en-US" sz="2200" dirty="0">
                <a:ea typeface="ＭＳ Ｐゴシック" charset="0"/>
              </a:rPr>
              <a:t>T</a:t>
            </a:r>
            <a:r>
              <a:rPr lang="en-US" sz="2200" i="1" dirty="0">
                <a:ea typeface="ＭＳ Ｐゴシック" charset="0"/>
              </a:rPr>
              <a:t>i </a:t>
            </a:r>
            <a:r>
              <a:rPr lang="en-US" sz="2200" dirty="0">
                <a:ea typeface="ＭＳ Ｐゴシック" charset="0"/>
              </a:rPr>
              <a:t>&gt; </a:t>
            </a:r>
            <a:r>
              <a:rPr lang="en-US" sz="2200" dirty="0" err="1">
                <a:ea typeface="ＭＳ Ｐゴシック" charset="0"/>
              </a:rPr>
              <a:t>T</a:t>
            </a:r>
            <a:r>
              <a:rPr lang="en-US" sz="2200" i="1" dirty="0" err="1">
                <a:ea typeface="ＭＳ Ｐゴシック" charset="0"/>
              </a:rPr>
              <a:t>j</a:t>
            </a:r>
            <a:r>
              <a:rPr lang="en-US" sz="2200" i="1" dirty="0">
                <a:ea typeface="ＭＳ Ｐゴシック" charset="0"/>
              </a:rPr>
              <a:t> </a:t>
            </a:r>
            <a:r>
              <a:rPr lang="en-US" sz="2200" dirty="0">
                <a:ea typeface="ＭＳ Ｐゴシック" charset="0"/>
              </a:rPr>
              <a:t>, which is a contradiction</a:t>
            </a:r>
          </a:p>
          <a:p>
            <a:pPr lvl="3"/>
            <a:r>
              <a:rPr lang="en-US" sz="2200" dirty="0">
                <a:ea typeface="ＭＳ Ｐゴシック" charset="0"/>
              </a:rPr>
              <a:t>So this situation cannot </a:t>
            </a:r>
            <a:r>
              <a:rPr lang="en-US" sz="2200" dirty="0" smtClean="0">
                <a:ea typeface="ＭＳ Ｐゴシック" charset="0"/>
              </a:rPr>
              <a:t>arise</a:t>
            </a:r>
            <a:endParaRPr lang="en-US" sz="2200" dirty="0">
              <a:ea typeface="ＭＳ Ｐゴシック" charset="0"/>
            </a:endParaRPr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11155363" y="5575299"/>
            <a:ext cx="1828800" cy="1739901"/>
          </a:xfrm>
          <a:prstGeom prst="rect">
            <a:avLst/>
          </a:prstGeom>
          <a:solidFill>
            <a:srgbClr val="EFEFE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>
              <a:latin typeface="Arial" charset="0"/>
            </a:endParaRPr>
          </a:p>
        </p:txBody>
      </p:sp>
      <p:sp>
        <p:nvSpPr>
          <p:cNvPr id="5" name="Slide Number Placeholder 1"/>
          <p:cNvSpPr txBox="1">
            <a:spLocks/>
          </p:cNvSpPr>
          <p:nvPr/>
        </p:nvSpPr>
        <p:spPr>
          <a:xfrm>
            <a:off x="10683081" y="6858000"/>
            <a:ext cx="2133600" cy="274637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marL="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2pPr>
            <a:lvl3pPr marL="11430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3pPr>
            <a:lvl4pPr marL="16002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4pPr>
            <a:lvl5pPr marL="20574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5pPr>
            <a:lvl6pPr marL="25146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6pPr>
            <a:lvl7pPr marL="29718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7pPr>
            <a:lvl8pPr marL="34290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8pPr>
            <a:lvl9pPr marL="38862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9pPr>
          </a:lstStyle>
          <a:p>
            <a:pPr algn="ctr" eaLnBrk="1" hangingPunct="1"/>
            <a:fld id="{A5C89BAC-A48D-2D4F-801D-3CF6579B6D6A}" type="slidenum">
              <a:rPr lang="en-US" sz="1400" smtClean="0"/>
              <a:pPr algn="ctr" eaLnBrk="1" hangingPunct="1"/>
              <a:t>38</a:t>
            </a:fld>
            <a:endParaRPr lang="en-US" sz="1400"/>
          </a:p>
        </p:txBody>
      </p:sp>
    </p:spTree>
    <p:extLst>
      <p:ext uri="{BB962C8B-B14F-4D97-AF65-F5344CB8AC3E}">
        <p14:creationId xmlns:p14="http://schemas.microsoft.com/office/powerpoint/2010/main" val="30389670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Analysis: </a:t>
            </a:r>
            <a:r>
              <a:rPr lang="en-US" dirty="0" err="1" smtClean="0"/>
              <a:t>Ricart-Agrawala’s</a:t>
            </a:r>
            <a:r>
              <a:rPr lang="en-US" smtClean="0"/>
              <a:t> Algorithm (2)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>
                <a:ea typeface="ＭＳ Ｐゴシック" charset="0"/>
              </a:rPr>
              <a:t>Liveness</a:t>
            </a:r>
            <a:endParaRPr lang="en-US" dirty="0" smtClean="0">
              <a:ea typeface="ＭＳ Ｐゴシック" charset="0"/>
            </a:endParaRPr>
          </a:p>
          <a:p>
            <a:pPr lvl="1"/>
            <a:r>
              <a:rPr lang="en-US" dirty="0" smtClean="0">
                <a:ea typeface="ＭＳ Ｐゴシック" charset="0"/>
              </a:rPr>
              <a:t>Worst-case: wait for all other (</a:t>
            </a:r>
            <a:r>
              <a:rPr lang="en-US" i="1" dirty="0" smtClean="0">
                <a:ea typeface="ＭＳ Ｐゴシック" charset="0"/>
              </a:rPr>
              <a:t>N-1</a:t>
            </a:r>
            <a:r>
              <a:rPr lang="en-US" dirty="0" smtClean="0">
                <a:ea typeface="ＭＳ Ｐゴシック" charset="0"/>
              </a:rPr>
              <a:t>) processes to send Reply</a:t>
            </a:r>
          </a:p>
          <a:p>
            <a:r>
              <a:rPr lang="en-US" dirty="0" smtClean="0">
                <a:ea typeface="ＭＳ Ｐゴシック" charset="0"/>
              </a:rPr>
              <a:t>Ordering</a:t>
            </a:r>
          </a:p>
          <a:p>
            <a:pPr lvl="1"/>
            <a:r>
              <a:rPr lang="en-US" dirty="0" smtClean="0">
                <a:ea typeface="ＭＳ Ｐゴシック" charset="0"/>
              </a:rPr>
              <a:t>Requests with lower </a:t>
            </a:r>
            <a:r>
              <a:rPr lang="en-US" dirty="0" err="1" smtClean="0">
                <a:ea typeface="ＭＳ Ｐゴシック" charset="0"/>
              </a:rPr>
              <a:t>Lamport</a:t>
            </a:r>
            <a:r>
              <a:rPr lang="en-US" dirty="0" smtClean="0">
                <a:ea typeface="ＭＳ Ｐゴシック" charset="0"/>
              </a:rPr>
              <a:t> timestamps are granted earlier</a:t>
            </a:r>
            <a:endParaRPr lang="en-US" dirty="0"/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11155363" y="5575299"/>
            <a:ext cx="1828800" cy="1739901"/>
          </a:xfrm>
          <a:prstGeom prst="rect">
            <a:avLst/>
          </a:prstGeom>
          <a:solidFill>
            <a:srgbClr val="EFEFE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>
              <a:latin typeface="Arial" charset="0"/>
            </a:endParaRPr>
          </a:p>
        </p:txBody>
      </p:sp>
      <p:sp>
        <p:nvSpPr>
          <p:cNvPr id="5" name="Slide Number Placeholder 1"/>
          <p:cNvSpPr txBox="1">
            <a:spLocks/>
          </p:cNvSpPr>
          <p:nvPr/>
        </p:nvSpPr>
        <p:spPr>
          <a:xfrm>
            <a:off x="10683081" y="6858000"/>
            <a:ext cx="2133600" cy="274637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marL="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2pPr>
            <a:lvl3pPr marL="11430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3pPr>
            <a:lvl4pPr marL="16002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4pPr>
            <a:lvl5pPr marL="20574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5pPr>
            <a:lvl6pPr marL="25146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6pPr>
            <a:lvl7pPr marL="29718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7pPr>
            <a:lvl8pPr marL="34290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8pPr>
            <a:lvl9pPr marL="38862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9pPr>
          </a:lstStyle>
          <a:p>
            <a:pPr algn="ctr" eaLnBrk="1" hangingPunct="1"/>
            <a:fld id="{A5C89BAC-A48D-2D4F-801D-3CF6579B6D6A}" type="slidenum">
              <a:rPr lang="en-US" sz="1400" smtClean="0"/>
              <a:pPr algn="ctr" eaLnBrk="1" hangingPunct="1"/>
              <a:t>39</a:t>
            </a:fld>
            <a:endParaRPr lang="en-US" sz="1400"/>
          </a:p>
        </p:txBody>
      </p:sp>
    </p:spTree>
    <p:extLst>
      <p:ext uri="{BB962C8B-B14F-4D97-AF65-F5344CB8AC3E}">
        <p14:creationId xmlns:p14="http://schemas.microsoft.com/office/powerpoint/2010/main" val="21883848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More </a:t>
            </a:r>
            <a:r>
              <a:rPr lang="en-US" dirty="0"/>
              <a:t>U</a:t>
            </a:r>
            <a:r>
              <a:rPr lang="en-US" dirty="0" smtClean="0"/>
              <a:t>ses of Mutual Exclusion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>
                <a:solidFill>
                  <a:srgbClr val="FF6600"/>
                </a:solidFill>
              </a:rPr>
              <a:t>Distributed File systems</a:t>
            </a:r>
          </a:p>
          <a:p>
            <a:pPr lvl="1"/>
            <a:r>
              <a:rPr lang="en-US" dirty="0" smtClean="0"/>
              <a:t>Locking of files and directories</a:t>
            </a:r>
          </a:p>
          <a:p>
            <a:r>
              <a:rPr lang="en-US" dirty="0" smtClean="0">
                <a:solidFill>
                  <a:srgbClr val="660066"/>
                </a:solidFill>
              </a:rPr>
              <a:t>Accessing objects</a:t>
            </a:r>
            <a:r>
              <a:rPr lang="en-US" dirty="0" smtClean="0"/>
              <a:t> in a safe and consistent way</a:t>
            </a:r>
          </a:p>
          <a:p>
            <a:pPr lvl="1"/>
            <a:r>
              <a:rPr lang="en-US" dirty="0" smtClean="0"/>
              <a:t>Ensure at most one server has access to object at any point of time</a:t>
            </a:r>
          </a:p>
          <a:p>
            <a:r>
              <a:rPr lang="en-US" dirty="0" smtClean="0">
                <a:solidFill>
                  <a:srgbClr val="008000"/>
                </a:solidFill>
              </a:rPr>
              <a:t>Server coordination</a:t>
            </a:r>
          </a:p>
          <a:p>
            <a:pPr lvl="1"/>
            <a:r>
              <a:rPr lang="en-US" dirty="0" smtClean="0"/>
              <a:t>Work partitioned across servers</a:t>
            </a:r>
          </a:p>
          <a:p>
            <a:pPr lvl="1"/>
            <a:r>
              <a:rPr lang="en-US" dirty="0" smtClean="0"/>
              <a:t>Servers coordinate using locks</a:t>
            </a:r>
          </a:p>
          <a:p>
            <a:r>
              <a:rPr lang="en-US" dirty="0" smtClean="0">
                <a:solidFill>
                  <a:srgbClr val="0000FF"/>
                </a:solidFill>
              </a:rPr>
              <a:t>In industry</a:t>
            </a:r>
          </a:p>
          <a:p>
            <a:pPr lvl="1"/>
            <a:r>
              <a:rPr lang="en-US" dirty="0" smtClean="0"/>
              <a:t>Chubby is Google’s locking service</a:t>
            </a:r>
          </a:p>
          <a:p>
            <a:pPr lvl="1"/>
            <a:r>
              <a:rPr lang="en-US" dirty="0" smtClean="0"/>
              <a:t>Many cloud stacks use Apache Zookeeper for coordination among servers</a:t>
            </a:r>
          </a:p>
          <a:p>
            <a:pPr lvl="1"/>
            <a:endParaRPr lang="en-US" dirty="0" smtClean="0"/>
          </a:p>
          <a:p>
            <a:endParaRPr lang="en-US" dirty="0"/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11155363" y="5575299"/>
            <a:ext cx="1828800" cy="1739901"/>
          </a:xfrm>
          <a:prstGeom prst="rect">
            <a:avLst/>
          </a:prstGeom>
          <a:solidFill>
            <a:srgbClr val="EFEFE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>
              <a:latin typeface="Arial" charset="0"/>
            </a:endParaRPr>
          </a:p>
        </p:txBody>
      </p:sp>
      <p:sp>
        <p:nvSpPr>
          <p:cNvPr id="5" name="Slide Number Placeholder 1"/>
          <p:cNvSpPr txBox="1">
            <a:spLocks/>
          </p:cNvSpPr>
          <p:nvPr/>
        </p:nvSpPr>
        <p:spPr>
          <a:xfrm>
            <a:off x="10683081" y="6858000"/>
            <a:ext cx="2133600" cy="274637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marL="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2pPr>
            <a:lvl3pPr marL="11430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3pPr>
            <a:lvl4pPr marL="16002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4pPr>
            <a:lvl5pPr marL="20574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5pPr>
            <a:lvl6pPr marL="25146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6pPr>
            <a:lvl7pPr marL="29718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7pPr>
            <a:lvl8pPr marL="34290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8pPr>
            <a:lvl9pPr marL="38862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9pPr>
          </a:lstStyle>
          <a:p>
            <a:pPr algn="ctr" eaLnBrk="1" hangingPunct="1"/>
            <a:fld id="{A5C89BAC-A48D-2D4F-801D-3CF6579B6D6A}" type="slidenum">
              <a:rPr lang="en-US" sz="1400" smtClean="0"/>
              <a:pPr algn="ctr" eaLnBrk="1" hangingPunct="1"/>
              <a:t>4</a:t>
            </a:fld>
            <a:endParaRPr lang="en-US" sz="1400"/>
          </a:p>
        </p:txBody>
      </p:sp>
    </p:spTree>
    <p:extLst>
      <p:ext uri="{BB962C8B-B14F-4D97-AF65-F5344CB8AC3E}">
        <p14:creationId xmlns:p14="http://schemas.microsoft.com/office/powerpoint/2010/main" val="143084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Performance: </a:t>
            </a:r>
            <a:r>
              <a:rPr lang="en-US" dirty="0" err="1"/>
              <a:t>Ricart-Agrawala’s</a:t>
            </a:r>
            <a:r>
              <a:rPr lang="en-US" dirty="0"/>
              <a:t> Algorithm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Clr>
                <a:schemeClr val="tx1"/>
              </a:buClr>
              <a:buSzPct val="120000"/>
            </a:pPr>
            <a:r>
              <a:rPr lang="en-US" dirty="0">
                <a:ea typeface="ＭＳ Ｐゴシック" charset="0"/>
              </a:rPr>
              <a:t>Bandwidth: </a:t>
            </a:r>
            <a:r>
              <a:rPr lang="en-US" dirty="0" smtClean="0">
                <a:ea typeface="ＭＳ Ｐゴシック" charset="0"/>
              </a:rPr>
              <a:t>2*(</a:t>
            </a:r>
            <a:r>
              <a:rPr lang="en-US" i="1" dirty="0">
                <a:ea typeface="ＭＳ Ｐゴシック" charset="0"/>
              </a:rPr>
              <a:t>N-1</a:t>
            </a:r>
            <a:r>
              <a:rPr lang="en-US" dirty="0">
                <a:ea typeface="ＭＳ Ｐゴシック" charset="0"/>
              </a:rPr>
              <a:t>) messages per </a:t>
            </a:r>
            <a:r>
              <a:rPr lang="en-US" dirty="0" smtClean="0">
                <a:ea typeface="ＭＳ Ｐゴシック" charset="0"/>
              </a:rPr>
              <a:t>enter() operation</a:t>
            </a:r>
            <a:endParaRPr lang="en-US" dirty="0">
              <a:ea typeface="ＭＳ Ｐゴシック" charset="0"/>
            </a:endParaRPr>
          </a:p>
          <a:p>
            <a:pPr lvl="1">
              <a:buClr>
                <a:schemeClr val="tx1"/>
              </a:buClr>
              <a:buSzPct val="120000"/>
            </a:pPr>
            <a:r>
              <a:rPr lang="en-US" sz="2000" i="1" dirty="0">
                <a:ea typeface="ＭＳ Ｐゴシック" charset="0"/>
              </a:rPr>
              <a:t>N-1</a:t>
            </a:r>
            <a:r>
              <a:rPr lang="en-US" sz="2000" dirty="0">
                <a:ea typeface="ＭＳ Ｐゴシック" charset="0"/>
              </a:rPr>
              <a:t> unicasts for the multicast request + </a:t>
            </a:r>
            <a:r>
              <a:rPr lang="en-US" sz="2000" i="1" dirty="0">
                <a:ea typeface="ＭＳ Ｐゴシック" charset="0"/>
              </a:rPr>
              <a:t>N-1</a:t>
            </a:r>
            <a:r>
              <a:rPr lang="en-US" sz="2000" dirty="0">
                <a:ea typeface="ＭＳ Ｐゴシック" charset="0"/>
              </a:rPr>
              <a:t> replies</a:t>
            </a:r>
          </a:p>
          <a:p>
            <a:pPr lvl="1">
              <a:buClr>
                <a:schemeClr val="tx1"/>
              </a:buClr>
              <a:buSzPct val="120000"/>
            </a:pPr>
            <a:r>
              <a:rPr lang="en-US" sz="2000" i="1" dirty="0">
                <a:ea typeface="ＭＳ Ｐゴシック" charset="0"/>
              </a:rPr>
              <a:t>N</a:t>
            </a:r>
            <a:r>
              <a:rPr lang="en-US" sz="2000" dirty="0">
                <a:ea typeface="ＭＳ Ｐゴシック" charset="0"/>
              </a:rPr>
              <a:t> messages if the underlying network supports </a:t>
            </a:r>
            <a:r>
              <a:rPr lang="en-US" sz="2000" dirty="0" smtClean="0">
                <a:ea typeface="ＭＳ Ｐゴシック" charset="0"/>
              </a:rPr>
              <a:t>multicast (1 multicast + </a:t>
            </a:r>
            <a:r>
              <a:rPr lang="en-US" sz="2000" i="1" dirty="0" smtClean="0">
                <a:ea typeface="ＭＳ Ｐゴシック" charset="0"/>
              </a:rPr>
              <a:t>N-1</a:t>
            </a:r>
            <a:r>
              <a:rPr lang="en-US" sz="2000" dirty="0" smtClean="0">
                <a:ea typeface="ＭＳ Ｐゴシック" charset="0"/>
              </a:rPr>
              <a:t> unicast replies)</a:t>
            </a:r>
            <a:endParaRPr lang="en-US" sz="2000" dirty="0">
              <a:ea typeface="ＭＳ Ｐゴシック" charset="0"/>
            </a:endParaRPr>
          </a:p>
          <a:p>
            <a:pPr lvl="1">
              <a:buClr>
                <a:schemeClr val="tx1"/>
              </a:buClr>
              <a:buSzPct val="120000"/>
            </a:pPr>
            <a:r>
              <a:rPr lang="en-US" sz="2000" i="1" dirty="0">
                <a:ea typeface="ＭＳ Ｐゴシック" charset="0"/>
              </a:rPr>
              <a:t>N-1</a:t>
            </a:r>
            <a:r>
              <a:rPr lang="en-US" sz="2000" dirty="0">
                <a:ea typeface="ＭＳ Ｐゴシック" charset="0"/>
              </a:rPr>
              <a:t> unicast messages per exit operation </a:t>
            </a:r>
          </a:p>
          <a:p>
            <a:pPr lvl="2">
              <a:buClr>
                <a:schemeClr val="tx1"/>
              </a:buClr>
              <a:buSzPct val="120000"/>
            </a:pPr>
            <a:r>
              <a:rPr lang="en-US" sz="2000" dirty="0">
                <a:ea typeface="ＭＳ Ｐゴシック" charset="0"/>
              </a:rPr>
              <a:t>1 multicast if the underlying network supports multicast</a:t>
            </a:r>
          </a:p>
          <a:p>
            <a:pPr>
              <a:buClr>
                <a:schemeClr val="tx1"/>
              </a:buClr>
              <a:buSzPct val="120000"/>
            </a:pPr>
            <a:r>
              <a:rPr lang="en-US" dirty="0">
                <a:ea typeface="ＭＳ Ｐゴシック" charset="0"/>
              </a:rPr>
              <a:t>Client delay: one round-trip time</a:t>
            </a:r>
          </a:p>
          <a:p>
            <a:pPr>
              <a:buClr>
                <a:schemeClr val="tx1"/>
              </a:buClr>
              <a:buSzPct val="120000"/>
            </a:pPr>
            <a:r>
              <a:rPr lang="en-US" dirty="0">
                <a:ea typeface="ＭＳ Ｐゴシック" charset="0"/>
              </a:rPr>
              <a:t>Synchronization delay: one message transmission time</a:t>
            </a:r>
          </a:p>
          <a:p>
            <a:endParaRPr lang="en-US" dirty="0"/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11155363" y="5575299"/>
            <a:ext cx="1828800" cy="1739901"/>
          </a:xfrm>
          <a:prstGeom prst="rect">
            <a:avLst/>
          </a:prstGeom>
          <a:solidFill>
            <a:srgbClr val="EFEFE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>
              <a:latin typeface="Arial" charset="0"/>
            </a:endParaRPr>
          </a:p>
        </p:txBody>
      </p:sp>
      <p:sp>
        <p:nvSpPr>
          <p:cNvPr id="5" name="Slide Number Placeholder 1"/>
          <p:cNvSpPr txBox="1">
            <a:spLocks/>
          </p:cNvSpPr>
          <p:nvPr/>
        </p:nvSpPr>
        <p:spPr>
          <a:xfrm>
            <a:off x="10683081" y="6858000"/>
            <a:ext cx="2133600" cy="274637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marL="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2pPr>
            <a:lvl3pPr marL="11430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3pPr>
            <a:lvl4pPr marL="16002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4pPr>
            <a:lvl5pPr marL="20574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5pPr>
            <a:lvl6pPr marL="25146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6pPr>
            <a:lvl7pPr marL="29718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7pPr>
            <a:lvl8pPr marL="34290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8pPr>
            <a:lvl9pPr marL="38862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9pPr>
          </a:lstStyle>
          <a:p>
            <a:pPr algn="ctr" eaLnBrk="1" hangingPunct="1"/>
            <a:fld id="{A5C89BAC-A48D-2D4F-801D-3CF6579B6D6A}" type="slidenum">
              <a:rPr lang="en-US" sz="1400" smtClean="0"/>
              <a:pPr algn="ctr" eaLnBrk="1" hangingPunct="1"/>
              <a:t>40</a:t>
            </a:fld>
            <a:endParaRPr lang="en-US" sz="1400"/>
          </a:p>
        </p:txBody>
      </p:sp>
    </p:spTree>
    <p:extLst>
      <p:ext uri="{BB962C8B-B14F-4D97-AF65-F5344CB8AC3E}">
        <p14:creationId xmlns:p14="http://schemas.microsoft.com/office/powerpoint/2010/main" val="38016415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Ok, but 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Compared to Ring-Based approach, in </a:t>
            </a:r>
            <a:r>
              <a:rPr lang="en-US" dirty="0" err="1" smtClean="0"/>
              <a:t>Ricart-Agrawala</a:t>
            </a:r>
            <a:r>
              <a:rPr lang="en-US" dirty="0" smtClean="0"/>
              <a:t> approach </a:t>
            </a:r>
          </a:p>
          <a:p>
            <a:pPr lvl="1"/>
            <a:r>
              <a:rPr lang="en-US" dirty="0" smtClean="0"/>
              <a:t>Client/synchronization delay has now gone down to O(1)</a:t>
            </a:r>
          </a:p>
          <a:p>
            <a:pPr lvl="1"/>
            <a:r>
              <a:rPr lang="en-US" dirty="0" smtClean="0"/>
              <a:t>But bandwidth has gone up to O(</a:t>
            </a:r>
            <a:r>
              <a:rPr lang="en-US" i="1" dirty="0" smtClean="0"/>
              <a:t>N</a:t>
            </a:r>
            <a:r>
              <a:rPr lang="en-US" dirty="0" smtClean="0"/>
              <a:t>)</a:t>
            </a:r>
          </a:p>
          <a:p>
            <a:r>
              <a:rPr lang="en-US" dirty="0" smtClean="0"/>
              <a:t>Can we get </a:t>
            </a:r>
            <a:r>
              <a:rPr lang="en-US" i="1" dirty="0" smtClean="0"/>
              <a:t>both</a:t>
            </a:r>
            <a:r>
              <a:rPr lang="en-US" dirty="0" smtClean="0"/>
              <a:t> down?</a:t>
            </a:r>
            <a:endParaRPr lang="en-US" dirty="0"/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11155363" y="5575299"/>
            <a:ext cx="1828800" cy="1739901"/>
          </a:xfrm>
          <a:prstGeom prst="rect">
            <a:avLst/>
          </a:prstGeom>
          <a:solidFill>
            <a:srgbClr val="EFEFE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>
              <a:latin typeface="Arial" charset="0"/>
            </a:endParaRPr>
          </a:p>
        </p:txBody>
      </p:sp>
      <p:sp>
        <p:nvSpPr>
          <p:cNvPr id="5" name="Slide Number Placeholder 1"/>
          <p:cNvSpPr txBox="1">
            <a:spLocks/>
          </p:cNvSpPr>
          <p:nvPr/>
        </p:nvSpPr>
        <p:spPr>
          <a:xfrm>
            <a:off x="10683081" y="6858000"/>
            <a:ext cx="2133600" cy="274637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marL="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2pPr>
            <a:lvl3pPr marL="11430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3pPr>
            <a:lvl4pPr marL="16002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4pPr>
            <a:lvl5pPr marL="20574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5pPr>
            <a:lvl6pPr marL="25146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6pPr>
            <a:lvl7pPr marL="29718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7pPr>
            <a:lvl8pPr marL="34290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8pPr>
            <a:lvl9pPr marL="38862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9pPr>
          </a:lstStyle>
          <a:p>
            <a:pPr algn="ctr" eaLnBrk="1" hangingPunct="1"/>
            <a:fld id="{A5C89BAC-A48D-2D4F-801D-3CF6579B6D6A}" type="slidenum">
              <a:rPr lang="en-US" sz="1400" smtClean="0"/>
              <a:pPr algn="ctr" eaLnBrk="1" hangingPunct="1"/>
              <a:t>41</a:t>
            </a:fld>
            <a:endParaRPr lang="en-US" sz="1400"/>
          </a:p>
        </p:txBody>
      </p:sp>
    </p:spTree>
    <p:extLst>
      <p:ext uri="{BB962C8B-B14F-4D97-AF65-F5344CB8AC3E}">
        <p14:creationId xmlns:p14="http://schemas.microsoft.com/office/powerpoint/2010/main" val="38159902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Maekawa’s</a:t>
            </a:r>
            <a:r>
              <a:rPr lang="en-US" dirty="0" smtClean="0"/>
              <a:t> Algorithm: Key Idea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err="1" smtClean="0">
                <a:ea typeface="ＭＳ Ｐゴシック" charset="0"/>
              </a:rPr>
              <a:t>Ricart-Agrawala</a:t>
            </a:r>
            <a:r>
              <a:rPr lang="en-US" sz="2400" dirty="0" smtClean="0">
                <a:ea typeface="ＭＳ Ｐゴシック" charset="0"/>
              </a:rPr>
              <a:t> requires replies from </a:t>
            </a:r>
            <a:r>
              <a:rPr lang="en-US" sz="2400" i="1" dirty="0" smtClean="0">
                <a:ea typeface="ＭＳ Ｐゴシック" charset="0"/>
              </a:rPr>
              <a:t>all</a:t>
            </a:r>
            <a:r>
              <a:rPr lang="en-US" sz="2400" dirty="0" smtClean="0">
                <a:ea typeface="ＭＳ Ｐゴシック" charset="0"/>
              </a:rPr>
              <a:t> processes in group</a:t>
            </a:r>
          </a:p>
          <a:p>
            <a:r>
              <a:rPr lang="en-US" sz="2400" dirty="0" smtClean="0">
                <a:ea typeface="ＭＳ Ｐゴシック" charset="0"/>
              </a:rPr>
              <a:t>Instead, get replies from only </a:t>
            </a:r>
            <a:r>
              <a:rPr lang="en-US" sz="2400" i="1" dirty="0" smtClean="0">
                <a:ea typeface="ＭＳ Ｐゴシック" charset="0"/>
              </a:rPr>
              <a:t>some </a:t>
            </a:r>
            <a:r>
              <a:rPr lang="en-US" sz="2400" dirty="0" smtClean="0">
                <a:ea typeface="ＭＳ Ｐゴシック" charset="0"/>
              </a:rPr>
              <a:t>processes in group</a:t>
            </a:r>
          </a:p>
          <a:p>
            <a:r>
              <a:rPr lang="en-US" sz="2400" dirty="0" smtClean="0">
                <a:ea typeface="ＭＳ Ｐゴシック" charset="0"/>
              </a:rPr>
              <a:t>But ensure that only process one is given access to CS (Critical Section) at a time</a:t>
            </a:r>
            <a:endParaRPr lang="en-US" sz="2400" dirty="0">
              <a:ea typeface="ＭＳ Ｐゴシック" charset="0"/>
            </a:endParaRPr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11155363" y="5575299"/>
            <a:ext cx="1828800" cy="1739901"/>
          </a:xfrm>
          <a:prstGeom prst="rect">
            <a:avLst/>
          </a:prstGeom>
          <a:solidFill>
            <a:srgbClr val="EFEFE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>
              <a:latin typeface="Arial" charset="0"/>
            </a:endParaRPr>
          </a:p>
        </p:txBody>
      </p:sp>
      <p:sp>
        <p:nvSpPr>
          <p:cNvPr id="5" name="Slide Number Placeholder 1"/>
          <p:cNvSpPr txBox="1">
            <a:spLocks/>
          </p:cNvSpPr>
          <p:nvPr/>
        </p:nvSpPr>
        <p:spPr>
          <a:xfrm>
            <a:off x="10683081" y="6858000"/>
            <a:ext cx="2133600" cy="274637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marL="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2pPr>
            <a:lvl3pPr marL="11430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3pPr>
            <a:lvl4pPr marL="16002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4pPr>
            <a:lvl5pPr marL="20574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5pPr>
            <a:lvl6pPr marL="25146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6pPr>
            <a:lvl7pPr marL="29718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7pPr>
            <a:lvl8pPr marL="34290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8pPr>
            <a:lvl9pPr marL="38862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9pPr>
          </a:lstStyle>
          <a:p>
            <a:pPr algn="ctr" eaLnBrk="1" hangingPunct="1"/>
            <a:fld id="{A5C89BAC-A48D-2D4F-801D-3CF6579B6D6A}" type="slidenum">
              <a:rPr lang="en-US" sz="1400" smtClean="0"/>
              <a:pPr algn="ctr" eaLnBrk="1" hangingPunct="1"/>
              <a:t>42</a:t>
            </a:fld>
            <a:endParaRPr lang="en-US" sz="1400"/>
          </a:p>
        </p:txBody>
      </p:sp>
    </p:spTree>
    <p:extLst>
      <p:ext uri="{BB962C8B-B14F-4D97-AF65-F5344CB8AC3E}">
        <p14:creationId xmlns:p14="http://schemas.microsoft.com/office/powerpoint/2010/main" val="25461517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Maekawa’s</a:t>
            </a:r>
            <a:r>
              <a:rPr lang="en-US" dirty="0" smtClean="0"/>
              <a:t> Voting Sets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9209" y="1849120"/>
            <a:ext cx="8052673" cy="4551680"/>
          </a:xfrm>
        </p:spPr>
        <p:txBody>
          <a:bodyPr>
            <a:noAutofit/>
          </a:bodyPr>
          <a:lstStyle/>
          <a:p>
            <a:pPr>
              <a:lnSpc>
                <a:spcPct val="120000"/>
              </a:lnSpc>
              <a:buClr>
                <a:schemeClr val="tx1"/>
              </a:buClr>
              <a:buSzPct val="120000"/>
            </a:pPr>
            <a:r>
              <a:rPr lang="en-US" sz="2400" dirty="0" smtClean="0">
                <a:ea typeface="ＭＳ Ｐゴシック" charset="0"/>
              </a:rPr>
              <a:t>Each </a:t>
            </a:r>
            <a:r>
              <a:rPr lang="en-US" sz="2400" dirty="0">
                <a:ea typeface="ＭＳ Ｐゴシック" charset="0"/>
              </a:rPr>
              <a:t>process </a:t>
            </a:r>
            <a:r>
              <a:rPr lang="en-US" sz="2400" dirty="0" smtClean="0">
                <a:ea typeface="ＭＳ Ｐゴシック" charset="0"/>
              </a:rPr>
              <a:t>P</a:t>
            </a:r>
            <a:r>
              <a:rPr lang="en-US" sz="2400" i="1" dirty="0" smtClean="0">
                <a:ea typeface="ＭＳ Ｐゴシック" charset="0"/>
              </a:rPr>
              <a:t>i </a:t>
            </a:r>
            <a:r>
              <a:rPr lang="en-US" sz="2400" dirty="0" smtClean="0">
                <a:ea typeface="ＭＳ Ｐゴシック" charset="0"/>
              </a:rPr>
              <a:t>is </a:t>
            </a:r>
            <a:r>
              <a:rPr lang="en-US" sz="2400" dirty="0">
                <a:ea typeface="ＭＳ Ｐゴシック" charset="0"/>
              </a:rPr>
              <a:t>associated with a </a:t>
            </a:r>
            <a:r>
              <a:rPr lang="en-US" sz="2400" i="1" u="sng" dirty="0">
                <a:ea typeface="ＭＳ Ｐゴシック" charset="0"/>
              </a:rPr>
              <a:t>voting set</a:t>
            </a:r>
            <a:r>
              <a:rPr lang="en-US" sz="2400" dirty="0">
                <a:ea typeface="ＭＳ Ｐゴシック" charset="0"/>
              </a:rPr>
              <a:t> </a:t>
            </a:r>
            <a:r>
              <a:rPr lang="en-US" sz="2400" dirty="0" smtClean="0">
                <a:ea typeface="ＭＳ Ｐゴシック" charset="0"/>
              </a:rPr>
              <a:t>V</a:t>
            </a:r>
            <a:r>
              <a:rPr lang="en-US" sz="2400" i="1" dirty="0" smtClean="0">
                <a:ea typeface="ＭＳ Ｐゴシック" charset="0"/>
              </a:rPr>
              <a:t>i </a:t>
            </a:r>
            <a:r>
              <a:rPr lang="en-US" sz="2400" dirty="0" smtClean="0">
                <a:ea typeface="ＭＳ Ｐゴシック" charset="0"/>
              </a:rPr>
              <a:t>(</a:t>
            </a:r>
            <a:r>
              <a:rPr lang="en-US" sz="2400" dirty="0">
                <a:ea typeface="ＭＳ Ｐゴシック" charset="0"/>
              </a:rPr>
              <a:t>of processes)</a:t>
            </a:r>
          </a:p>
          <a:p>
            <a:pPr>
              <a:lnSpc>
                <a:spcPct val="120000"/>
              </a:lnSpc>
              <a:buClr>
                <a:schemeClr val="tx1"/>
              </a:buClr>
              <a:buSzPct val="120000"/>
            </a:pPr>
            <a:r>
              <a:rPr lang="en-US" sz="2400" dirty="0" smtClean="0">
                <a:ea typeface="ＭＳ Ｐゴシック" charset="0"/>
              </a:rPr>
              <a:t>Each </a:t>
            </a:r>
            <a:r>
              <a:rPr lang="en-US" sz="2400" dirty="0">
                <a:ea typeface="ＭＳ Ｐゴシック" charset="0"/>
              </a:rPr>
              <a:t>process belongs to its own voting set</a:t>
            </a:r>
          </a:p>
          <a:p>
            <a:pPr>
              <a:lnSpc>
                <a:spcPct val="120000"/>
              </a:lnSpc>
              <a:buClr>
                <a:schemeClr val="tx1"/>
              </a:buClr>
              <a:buSzPct val="120000"/>
            </a:pPr>
            <a:r>
              <a:rPr lang="en-US" sz="2400" i="1" dirty="0" smtClean="0">
                <a:ea typeface="ＭＳ Ｐゴシック" charset="0"/>
              </a:rPr>
              <a:t>The </a:t>
            </a:r>
            <a:r>
              <a:rPr lang="en-US" sz="2400" i="1" dirty="0">
                <a:ea typeface="ＭＳ Ｐゴシック" charset="0"/>
              </a:rPr>
              <a:t>intersection of any two voting sets </a:t>
            </a:r>
            <a:r>
              <a:rPr lang="en-US" sz="2400" i="1" dirty="0" smtClean="0">
                <a:ea typeface="ＭＳ Ｐゴシック" charset="0"/>
              </a:rPr>
              <a:t>must be </a:t>
            </a:r>
            <a:r>
              <a:rPr lang="en-US" sz="2400" i="1" dirty="0">
                <a:ea typeface="ＭＳ Ｐゴシック" charset="0"/>
              </a:rPr>
              <a:t>non-</a:t>
            </a:r>
            <a:r>
              <a:rPr lang="en-US" sz="2400" i="1" dirty="0" smtClean="0">
                <a:ea typeface="ＭＳ Ｐゴシック" charset="0"/>
              </a:rPr>
              <a:t>empty</a:t>
            </a:r>
          </a:p>
          <a:p>
            <a:pPr lvl="1">
              <a:lnSpc>
                <a:spcPct val="120000"/>
              </a:lnSpc>
              <a:buClr>
                <a:schemeClr val="tx1"/>
              </a:buClr>
              <a:buSzPct val="120000"/>
            </a:pPr>
            <a:r>
              <a:rPr lang="en-US" sz="2400" i="1" dirty="0" smtClean="0">
                <a:ea typeface="ＭＳ Ｐゴシック" charset="0"/>
              </a:rPr>
              <a:t>Same concept as </a:t>
            </a:r>
            <a:r>
              <a:rPr lang="en-US" sz="2400" i="1" dirty="0" smtClean="0">
                <a:solidFill>
                  <a:srgbClr val="FF6600"/>
                </a:solidFill>
                <a:ea typeface="ＭＳ Ｐゴシック" charset="0"/>
              </a:rPr>
              <a:t>Quorums</a:t>
            </a:r>
            <a:r>
              <a:rPr lang="en-US" sz="2400" i="1" dirty="0" smtClean="0">
                <a:ea typeface="ＭＳ Ｐゴシック" charset="0"/>
              </a:rPr>
              <a:t>!</a:t>
            </a:r>
            <a:endParaRPr lang="en-US" sz="2400" i="1" dirty="0">
              <a:ea typeface="ＭＳ Ｐゴシック" charset="0"/>
            </a:endParaRPr>
          </a:p>
          <a:p>
            <a:pPr>
              <a:lnSpc>
                <a:spcPct val="120000"/>
              </a:lnSpc>
              <a:buClr>
                <a:schemeClr val="tx1"/>
              </a:buClr>
              <a:buSzPct val="120000"/>
            </a:pPr>
            <a:r>
              <a:rPr lang="en-US" sz="2400" dirty="0" smtClean="0">
                <a:ea typeface="ＭＳ Ｐゴシック" charset="0"/>
              </a:rPr>
              <a:t>Each </a:t>
            </a:r>
            <a:r>
              <a:rPr lang="en-US" sz="2400" dirty="0">
                <a:ea typeface="ＭＳ Ｐゴシック" charset="0"/>
              </a:rPr>
              <a:t>voting set is of size </a:t>
            </a:r>
            <a:r>
              <a:rPr lang="en-US" sz="2400" i="1" dirty="0">
                <a:ea typeface="ＭＳ Ｐゴシック" charset="0"/>
              </a:rPr>
              <a:t>K</a:t>
            </a:r>
          </a:p>
          <a:p>
            <a:pPr>
              <a:lnSpc>
                <a:spcPct val="120000"/>
              </a:lnSpc>
              <a:buClr>
                <a:schemeClr val="tx1"/>
              </a:buClr>
              <a:buSzPct val="120000"/>
            </a:pPr>
            <a:r>
              <a:rPr lang="en-US" sz="2400" dirty="0" smtClean="0">
                <a:ea typeface="ＭＳ Ｐゴシック" charset="0"/>
              </a:rPr>
              <a:t>Each </a:t>
            </a:r>
            <a:r>
              <a:rPr lang="en-US" sz="2400" dirty="0">
                <a:ea typeface="ＭＳ Ｐゴシック" charset="0"/>
              </a:rPr>
              <a:t>process belongs to </a:t>
            </a:r>
            <a:r>
              <a:rPr lang="en-US" sz="2400" i="1" dirty="0">
                <a:ea typeface="ＭＳ Ｐゴシック" charset="0"/>
              </a:rPr>
              <a:t>M</a:t>
            </a:r>
            <a:r>
              <a:rPr lang="en-US" sz="2400" dirty="0">
                <a:ea typeface="ＭＳ Ｐゴシック" charset="0"/>
              </a:rPr>
              <a:t> other voting sets</a:t>
            </a:r>
          </a:p>
          <a:p>
            <a:pPr>
              <a:lnSpc>
                <a:spcPct val="120000"/>
              </a:lnSpc>
              <a:buClr>
                <a:schemeClr val="tx1"/>
              </a:buClr>
              <a:buSzPct val="120000"/>
            </a:pPr>
            <a:r>
              <a:rPr lang="en-US" sz="2400" dirty="0" err="1">
                <a:ea typeface="ＭＳ Ｐゴシック" charset="0"/>
              </a:rPr>
              <a:t>Maekawa</a:t>
            </a:r>
            <a:r>
              <a:rPr lang="en-US" sz="2400" dirty="0">
                <a:ea typeface="ＭＳ Ｐゴシック" charset="0"/>
              </a:rPr>
              <a:t> showed that </a:t>
            </a:r>
            <a:r>
              <a:rPr lang="en-US" sz="2400" i="1" dirty="0">
                <a:ea typeface="ＭＳ Ｐゴシック" charset="0"/>
              </a:rPr>
              <a:t>K=M=</a:t>
            </a:r>
            <a:r>
              <a:rPr lang="en-US" sz="2400" dirty="0">
                <a:ea typeface="ＭＳ Ｐゴシック" charset="0"/>
                <a:sym typeface="Symbol" charset="0"/>
              </a:rPr>
              <a:t></a:t>
            </a:r>
            <a:r>
              <a:rPr lang="en-US" sz="2400" i="1" dirty="0">
                <a:ea typeface="ＭＳ Ｐゴシック" charset="0"/>
                <a:sym typeface="Symbol" charset="0"/>
              </a:rPr>
              <a:t>N</a:t>
            </a:r>
            <a:r>
              <a:rPr lang="en-US" sz="2400" dirty="0">
                <a:ea typeface="ＭＳ Ｐゴシック" charset="0"/>
                <a:sym typeface="Symbol" charset="0"/>
              </a:rPr>
              <a:t> works best</a:t>
            </a:r>
            <a:endParaRPr lang="en-US" sz="2400" dirty="0">
              <a:ea typeface="ＭＳ Ｐゴシック" charset="0"/>
            </a:endParaRPr>
          </a:p>
          <a:p>
            <a:pPr>
              <a:lnSpc>
                <a:spcPct val="120000"/>
              </a:lnSpc>
              <a:buClr>
                <a:schemeClr val="tx1"/>
              </a:buClr>
              <a:buSzPct val="120000"/>
            </a:pPr>
            <a:r>
              <a:rPr lang="en-US" sz="2400" dirty="0">
                <a:ea typeface="ＭＳ Ｐゴシック" charset="0"/>
              </a:rPr>
              <a:t>   </a:t>
            </a:r>
            <a:r>
              <a:rPr lang="en-US" sz="2000" dirty="0">
                <a:solidFill>
                  <a:schemeClr val="hlink"/>
                </a:solidFill>
                <a:ea typeface="ＭＳ Ｐゴシック" charset="0"/>
              </a:rPr>
              <a:t>One way of doing this is to put N processes in a </a:t>
            </a:r>
            <a:r>
              <a:rPr lang="en-US" sz="2000" dirty="0">
                <a:solidFill>
                  <a:schemeClr val="hlink"/>
                </a:solidFill>
                <a:ea typeface="ＭＳ Ｐゴシック" charset="0"/>
                <a:sym typeface="Symbol" charset="0"/>
              </a:rPr>
              <a:t></a:t>
            </a:r>
            <a:r>
              <a:rPr lang="en-US" sz="2000" i="1" dirty="0">
                <a:solidFill>
                  <a:schemeClr val="hlink"/>
                </a:solidFill>
                <a:ea typeface="ＭＳ Ｐゴシック" charset="0"/>
                <a:sym typeface="Symbol" charset="0"/>
              </a:rPr>
              <a:t>N</a:t>
            </a:r>
            <a:r>
              <a:rPr lang="en-US" sz="2000" dirty="0">
                <a:solidFill>
                  <a:schemeClr val="hlink"/>
                </a:solidFill>
                <a:ea typeface="ＭＳ Ｐゴシック" charset="0"/>
                <a:sym typeface="Symbol" charset="0"/>
              </a:rPr>
              <a:t> by </a:t>
            </a:r>
            <a:r>
              <a:rPr lang="en-US" sz="2000" i="1" dirty="0">
                <a:solidFill>
                  <a:schemeClr val="hlink"/>
                </a:solidFill>
                <a:ea typeface="ＭＳ Ｐゴシック" charset="0"/>
                <a:sym typeface="Symbol" charset="0"/>
              </a:rPr>
              <a:t>N</a:t>
            </a:r>
            <a:r>
              <a:rPr lang="en-US" sz="2000" dirty="0">
                <a:solidFill>
                  <a:schemeClr val="hlink"/>
                </a:solidFill>
                <a:ea typeface="ＭＳ Ｐゴシック" charset="0"/>
                <a:sym typeface="Symbol" charset="0"/>
              </a:rPr>
              <a:t>  matrix and for each </a:t>
            </a:r>
            <a:r>
              <a:rPr lang="en-US" sz="2000" dirty="0" smtClean="0">
                <a:solidFill>
                  <a:schemeClr val="hlink"/>
                </a:solidFill>
                <a:ea typeface="ＭＳ Ｐゴシック" charset="0"/>
                <a:sym typeface="Symbol" charset="0"/>
              </a:rPr>
              <a:t>P</a:t>
            </a:r>
            <a:r>
              <a:rPr lang="en-US" sz="2000" i="1" dirty="0" smtClean="0">
                <a:solidFill>
                  <a:schemeClr val="hlink"/>
                </a:solidFill>
                <a:ea typeface="ＭＳ Ｐゴシック" charset="0"/>
                <a:sym typeface="Symbol" charset="0"/>
              </a:rPr>
              <a:t>i</a:t>
            </a:r>
            <a:r>
              <a:rPr lang="en-US" sz="2000" dirty="0" smtClean="0">
                <a:solidFill>
                  <a:schemeClr val="hlink"/>
                </a:solidFill>
                <a:ea typeface="ＭＳ Ｐゴシック" charset="0"/>
                <a:sym typeface="Symbol" charset="0"/>
              </a:rPr>
              <a:t>, its voting set V</a:t>
            </a:r>
            <a:r>
              <a:rPr lang="en-US" sz="2000" i="1" dirty="0" smtClean="0">
                <a:solidFill>
                  <a:schemeClr val="hlink"/>
                </a:solidFill>
                <a:ea typeface="ＭＳ Ｐゴシック" charset="0"/>
                <a:sym typeface="Symbol" charset="0"/>
              </a:rPr>
              <a:t>i </a:t>
            </a:r>
            <a:r>
              <a:rPr lang="en-US" sz="2000" dirty="0" smtClean="0">
                <a:solidFill>
                  <a:schemeClr val="hlink"/>
                </a:solidFill>
                <a:ea typeface="ＭＳ Ｐゴシック" charset="0"/>
                <a:sym typeface="Symbol" charset="0"/>
              </a:rPr>
              <a:t>= </a:t>
            </a:r>
            <a:r>
              <a:rPr lang="en-US" sz="2000" dirty="0">
                <a:solidFill>
                  <a:schemeClr val="hlink"/>
                </a:solidFill>
                <a:ea typeface="ＭＳ Ｐゴシック" charset="0"/>
                <a:sym typeface="Symbol" charset="0"/>
              </a:rPr>
              <a:t>row containing </a:t>
            </a:r>
            <a:r>
              <a:rPr lang="en-US" sz="2000" dirty="0" smtClean="0">
                <a:solidFill>
                  <a:schemeClr val="hlink"/>
                </a:solidFill>
                <a:ea typeface="ＭＳ Ｐゴシック" charset="0"/>
                <a:sym typeface="Symbol" charset="0"/>
              </a:rPr>
              <a:t>P</a:t>
            </a:r>
            <a:r>
              <a:rPr lang="en-US" sz="2000" i="1" dirty="0" smtClean="0">
                <a:solidFill>
                  <a:schemeClr val="hlink"/>
                </a:solidFill>
                <a:ea typeface="ＭＳ Ｐゴシック" charset="0"/>
                <a:sym typeface="Symbol" charset="0"/>
              </a:rPr>
              <a:t>i </a:t>
            </a:r>
            <a:r>
              <a:rPr lang="en-US" sz="2000" dirty="0" smtClean="0">
                <a:solidFill>
                  <a:schemeClr val="hlink"/>
                </a:solidFill>
                <a:ea typeface="ＭＳ Ｐゴシック" charset="0"/>
                <a:sym typeface="Symbol" charset="0"/>
              </a:rPr>
              <a:t>+ </a:t>
            </a:r>
            <a:r>
              <a:rPr lang="en-US" sz="2000" dirty="0">
                <a:solidFill>
                  <a:schemeClr val="hlink"/>
                </a:solidFill>
                <a:ea typeface="ＭＳ Ｐゴシック" charset="0"/>
                <a:sym typeface="Symbol" charset="0"/>
              </a:rPr>
              <a:t>column containing </a:t>
            </a:r>
            <a:r>
              <a:rPr lang="en-US" sz="2000" dirty="0" smtClean="0">
                <a:solidFill>
                  <a:schemeClr val="hlink"/>
                </a:solidFill>
                <a:ea typeface="ＭＳ Ｐゴシック" charset="0"/>
                <a:sym typeface="Symbol" charset="0"/>
              </a:rPr>
              <a:t>P</a:t>
            </a:r>
            <a:r>
              <a:rPr lang="en-US" sz="2000" i="1" dirty="0" smtClean="0">
                <a:solidFill>
                  <a:schemeClr val="hlink"/>
                </a:solidFill>
                <a:ea typeface="ＭＳ Ｐゴシック" charset="0"/>
                <a:sym typeface="Symbol" charset="0"/>
              </a:rPr>
              <a:t>i. </a:t>
            </a:r>
            <a:r>
              <a:rPr lang="en-US" sz="2000" dirty="0" smtClean="0">
                <a:solidFill>
                  <a:schemeClr val="hlink"/>
                </a:solidFill>
                <a:ea typeface="ＭＳ Ｐゴシック" charset="0"/>
                <a:sym typeface="Symbol" charset="0"/>
              </a:rPr>
              <a:t>Size </a:t>
            </a:r>
            <a:r>
              <a:rPr lang="en-US" sz="2000" dirty="0">
                <a:solidFill>
                  <a:schemeClr val="hlink"/>
                </a:solidFill>
                <a:ea typeface="ＭＳ Ｐゴシック" charset="0"/>
                <a:sym typeface="Symbol" charset="0"/>
              </a:rPr>
              <a:t>of voting set = 2*</a:t>
            </a:r>
            <a:r>
              <a:rPr lang="en-US" sz="2000" i="1" dirty="0" smtClean="0">
                <a:solidFill>
                  <a:schemeClr val="hlink"/>
                </a:solidFill>
                <a:ea typeface="ＭＳ Ｐゴシック" charset="0"/>
                <a:sym typeface="Symbol" charset="0"/>
              </a:rPr>
              <a:t>N</a:t>
            </a:r>
            <a:r>
              <a:rPr lang="en-US" sz="2000" dirty="0" smtClean="0">
                <a:solidFill>
                  <a:schemeClr val="hlink"/>
                </a:solidFill>
                <a:ea typeface="ＭＳ Ｐゴシック" charset="0"/>
                <a:sym typeface="Symbol" charset="0"/>
              </a:rPr>
              <a:t>-1</a:t>
            </a:r>
            <a:endParaRPr lang="en-US" sz="2000" dirty="0">
              <a:solidFill>
                <a:schemeClr val="hlink"/>
              </a:solidFill>
              <a:ea typeface="ＭＳ Ｐゴシック" charset="0"/>
              <a:sym typeface="Symbol" charset="0"/>
            </a:endParaRPr>
          </a:p>
          <a:p>
            <a:pPr>
              <a:lnSpc>
                <a:spcPct val="120000"/>
              </a:lnSpc>
            </a:pPr>
            <a:endParaRPr lang="en-US" sz="2400" dirty="0"/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11155363" y="5575299"/>
            <a:ext cx="1828800" cy="1739901"/>
          </a:xfrm>
          <a:prstGeom prst="rect">
            <a:avLst/>
          </a:prstGeom>
          <a:solidFill>
            <a:srgbClr val="EFEFE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>
              <a:latin typeface="Arial" charset="0"/>
            </a:endParaRPr>
          </a:p>
        </p:txBody>
      </p:sp>
      <p:sp>
        <p:nvSpPr>
          <p:cNvPr id="5" name="Slide Number Placeholder 1"/>
          <p:cNvSpPr txBox="1">
            <a:spLocks/>
          </p:cNvSpPr>
          <p:nvPr/>
        </p:nvSpPr>
        <p:spPr>
          <a:xfrm>
            <a:off x="10683081" y="6858000"/>
            <a:ext cx="2133600" cy="274637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marL="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2pPr>
            <a:lvl3pPr marL="11430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3pPr>
            <a:lvl4pPr marL="16002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4pPr>
            <a:lvl5pPr marL="20574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5pPr>
            <a:lvl6pPr marL="25146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6pPr>
            <a:lvl7pPr marL="29718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7pPr>
            <a:lvl8pPr marL="34290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8pPr>
            <a:lvl9pPr marL="38862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9pPr>
          </a:lstStyle>
          <a:p>
            <a:pPr algn="ctr" eaLnBrk="1" hangingPunct="1"/>
            <a:fld id="{A5C89BAC-A48D-2D4F-801D-3CF6579B6D6A}" type="slidenum">
              <a:rPr lang="en-US" sz="1400" smtClean="0"/>
              <a:pPr algn="ctr" eaLnBrk="1" hangingPunct="1"/>
              <a:t>43</a:t>
            </a:fld>
            <a:endParaRPr lang="en-US" sz="1400"/>
          </a:p>
        </p:txBody>
      </p:sp>
    </p:spTree>
    <p:extLst>
      <p:ext uri="{BB962C8B-B14F-4D97-AF65-F5344CB8AC3E}">
        <p14:creationId xmlns:p14="http://schemas.microsoft.com/office/powerpoint/2010/main" val="23269641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Example: Voting Sets with N=4</a:t>
            </a:r>
            <a:endParaRPr lang="en-US" dirty="0"/>
          </a:p>
        </p:txBody>
      </p:sp>
      <p:grpSp>
        <p:nvGrpSpPr>
          <p:cNvPr id="20" name="Group 19"/>
          <p:cNvGrpSpPr/>
          <p:nvPr/>
        </p:nvGrpSpPr>
        <p:grpSpPr>
          <a:xfrm>
            <a:off x="658815" y="2438402"/>
            <a:ext cx="7418387" cy="3832027"/>
            <a:chOff x="658813" y="2438400"/>
            <a:chExt cx="7418387" cy="3832027"/>
          </a:xfrm>
        </p:grpSpPr>
        <p:grpSp>
          <p:nvGrpSpPr>
            <p:cNvPr id="4" name="Group 2"/>
            <p:cNvGrpSpPr>
              <a:grpSpLocks/>
            </p:cNvGrpSpPr>
            <p:nvPr/>
          </p:nvGrpSpPr>
          <p:grpSpPr bwMode="auto">
            <a:xfrm>
              <a:off x="658813" y="2895600"/>
              <a:ext cx="5384252" cy="3374827"/>
              <a:chOff x="658813" y="1676400"/>
              <a:chExt cx="5384252" cy="3374827"/>
            </a:xfrm>
          </p:grpSpPr>
          <p:sp>
            <p:nvSpPr>
              <p:cNvPr id="5" name="Oval 11"/>
              <p:cNvSpPr>
                <a:spLocks noChangeArrowheads="1"/>
              </p:cNvSpPr>
              <p:nvPr/>
            </p:nvSpPr>
            <p:spPr bwMode="auto">
              <a:xfrm>
                <a:off x="3579813" y="2667000"/>
                <a:ext cx="2362200" cy="2209800"/>
              </a:xfrm>
              <a:prstGeom prst="ellipse">
                <a:avLst/>
              </a:prstGeom>
              <a:solidFill>
                <a:schemeClr val="bg1">
                  <a:alpha val="0"/>
                </a:schemeClr>
              </a:solidFill>
              <a:ln w="12700">
                <a:solidFill>
                  <a:srgbClr val="000000"/>
                </a:solidFill>
                <a:round/>
                <a:headEnd type="none" w="sm" len="sm"/>
                <a:tailEnd type="stealth" w="med" len="lg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" name="Oval 3"/>
              <p:cNvSpPr>
                <a:spLocks noChangeArrowheads="1"/>
              </p:cNvSpPr>
              <p:nvPr/>
            </p:nvSpPr>
            <p:spPr bwMode="auto">
              <a:xfrm>
                <a:off x="2290763" y="1703388"/>
                <a:ext cx="2362200" cy="2209800"/>
              </a:xfrm>
              <a:prstGeom prst="ellipse">
                <a:avLst/>
              </a:prstGeom>
              <a:solidFill>
                <a:schemeClr val="bg1">
                  <a:alpha val="0"/>
                </a:schemeClr>
              </a:solidFill>
              <a:ln w="12700">
                <a:solidFill>
                  <a:srgbClr val="000000"/>
                </a:solidFill>
                <a:round/>
                <a:headEnd type="none" w="sm" len="sm"/>
                <a:tailEnd type="stealth" w="med" len="lg"/>
              </a:ln>
            </p:spPr>
            <p:txBody>
              <a:bodyPr/>
              <a:lstStyle/>
              <a:p>
                <a:endParaRPr lang="en-US" b="1">
                  <a:solidFill>
                    <a:srgbClr val="0070C0"/>
                  </a:solidFill>
                </a:endParaRPr>
              </a:p>
            </p:txBody>
          </p:sp>
          <p:sp>
            <p:nvSpPr>
              <p:cNvPr id="7" name="Oval 4"/>
              <p:cNvSpPr>
                <a:spLocks noChangeArrowheads="1"/>
              </p:cNvSpPr>
              <p:nvPr/>
            </p:nvSpPr>
            <p:spPr bwMode="auto">
              <a:xfrm>
                <a:off x="3581400" y="1676400"/>
                <a:ext cx="2362200" cy="2209800"/>
              </a:xfrm>
              <a:prstGeom prst="ellipse">
                <a:avLst/>
              </a:prstGeom>
              <a:solidFill>
                <a:schemeClr val="bg1">
                  <a:alpha val="0"/>
                </a:schemeClr>
              </a:solidFill>
              <a:ln w="12700">
                <a:solidFill>
                  <a:srgbClr val="000000"/>
                </a:solidFill>
                <a:round/>
                <a:headEnd type="none" w="sm" len="sm"/>
                <a:tailEnd type="stealth" w="med" len="lg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" name="Oval 5"/>
              <p:cNvSpPr>
                <a:spLocks noChangeArrowheads="1"/>
              </p:cNvSpPr>
              <p:nvPr/>
            </p:nvSpPr>
            <p:spPr bwMode="auto">
              <a:xfrm>
                <a:off x="2306638" y="2690813"/>
                <a:ext cx="2362200" cy="2209800"/>
              </a:xfrm>
              <a:prstGeom prst="ellipse">
                <a:avLst/>
              </a:prstGeom>
              <a:solidFill>
                <a:schemeClr val="bg1">
                  <a:alpha val="0"/>
                </a:schemeClr>
              </a:solidFill>
              <a:ln w="12700">
                <a:solidFill>
                  <a:srgbClr val="000000"/>
                </a:solidFill>
                <a:round/>
                <a:headEnd type="none" w="sm" len="sm"/>
                <a:tailEnd type="stealth" w="med" len="lg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" name="TextBox 6"/>
              <p:cNvSpPr txBox="1">
                <a:spLocks noChangeArrowheads="1"/>
              </p:cNvSpPr>
              <p:nvPr/>
            </p:nvSpPr>
            <p:spPr bwMode="auto">
              <a:xfrm>
                <a:off x="3541713" y="2781300"/>
                <a:ext cx="424115" cy="3385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 marL="1143000" indent="-228600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 marL="1600200" indent="-228600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 marL="2057400" indent="-228600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r>
                  <a:rPr lang="en-US" sz="1600" b="1">
                    <a:solidFill>
                      <a:srgbClr val="0070C0"/>
                    </a:solidFill>
                  </a:rPr>
                  <a:t>p1</a:t>
                </a:r>
              </a:p>
            </p:txBody>
          </p:sp>
          <p:sp>
            <p:nvSpPr>
              <p:cNvPr id="10" name="TextBox 7"/>
              <p:cNvSpPr txBox="1">
                <a:spLocks noChangeArrowheads="1"/>
              </p:cNvSpPr>
              <p:nvPr/>
            </p:nvSpPr>
            <p:spPr bwMode="auto">
              <a:xfrm>
                <a:off x="4229100" y="2762250"/>
                <a:ext cx="424115" cy="3385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 marL="1143000" indent="-228600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 marL="1600200" indent="-228600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 marL="2057400" indent="-228600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r>
                  <a:rPr lang="en-US" sz="1600" b="1">
                    <a:solidFill>
                      <a:srgbClr val="0070C0"/>
                    </a:solidFill>
                  </a:rPr>
                  <a:t>p2</a:t>
                </a:r>
              </a:p>
            </p:txBody>
          </p:sp>
          <p:sp>
            <p:nvSpPr>
              <p:cNvPr id="11" name="TextBox 8"/>
              <p:cNvSpPr txBox="1">
                <a:spLocks noChangeArrowheads="1"/>
              </p:cNvSpPr>
              <p:nvPr/>
            </p:nvSpPr>
            <p:spPr bwMode="auto">
              <a:xfrm>
                <a:off x="3535363" y="3487738"/>
                <a:ext cx="424115" cy="3385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 marL="1143000" indent="-228600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 marL="1600200" indent="-228600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 marL="2057400" indent="-228600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r>
                  <a:rPr lang="en-US" sz="1600" b="1">
                    <a:solidFill>
                      <a:srgbClr val="0070C0"/>
                    </a:solidFill>
                  </a:rPr>
                  <a:t>p3</a:t>
                </a:r>
              </a:p>
            </p:txBody>
          </p:sp>
          <p:sp>
            <p:nvSpPr>
              <p:cNvPr id="12" name="TextBox 10"/>
              <p:cNvSpPr txBox="1">
                <a:spLocks noChangeArrowheads="1"/>
              </p:cNvSpPr>
              <p:nvPr/>
            </p:nvSpPr>
            <p:spPr bwMode="auto">
              <a:xfrm>
                <a:off x="4211638" y="3487738"/>
                <a:ext cx="424115" cy="3385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 marL="1143000" indent="-228600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 marL="1600200" indent="-228600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 marL="2057400" indent="-228600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r>
                  <a:rPr lang="en-US" sz="1600" b="1">
                    <a:solidFill>
                      <a:srgbClr val="0070C0"/>
                    </a:solidFill>
                  </a:rPr>
                  <a:t>p4</a:t>
                </a:r>
              </a:p>
            </p:txBody>
          </p:sp>
          <p:sp>
            <p:nvSpPr>
              <p:cNvPr id="13" name="TextBox 12"/>
              <p:cNvSpPr txBox="1">
                <a:spLocks noChangeArrowheads="1"/>
              </p:cNvSpPr>
              <p:nvPr/>
            </p:nvSpPr>
            <p:spPr bwMode="auto">
              <a:xfrm>
                <a:off x="658813" y="1819275"/>
                <a:ext cx="1773317" cy="3077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 marL="1143000" indent="-228600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 marL="1600200" indent="-228600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 marL="2057400" indent="-228600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r>
                  <a:rPr lang="en-US" dirty="0" smtClean="0"/>
                  <a:t>P</a:t>
                </a:r>
                <a:r>
                  <a:rPr lang="en-US" i="1" dirty="0" smtClean="0"/>
                  <a:t>1</a:t>
                </a:r>
                <a:r>
                  <a:rPr lang="en-US" dirty="0"/>
                  <a:t>’s voting set = </a:t>
                </a:r>
                <a:r>
                  <a:rPr lang="en-US" dirty="0" smtClean="0"/>
                  <a:t>V</a:t>
                </a:r>
                <a:r>
                  <a:rPr lang="en-US" i="1" dirty="0" smtClean="0"/>
                  <a:t>1</a:t>
                </a:r>
                <a:endParaRPr lang="en-US" dirty="0"/>
              </a:p>
            </p:txBody>
          </p:sp>
          <p:sp>
            <p:nvSpPr>
              <p:cNvPr id="14" name="TextBox 13"/>
              <p:cNvSpPr txBox="1">
                <a:spLocks noChangeArrowheads="1"/>
              </p:cNvSpPr>
              <p:nvPr/>
            </p:nvSpPr>
            <p:spPr bwMode="auto">
              <a:xfrm>
                <a:off x="5494338" y="1676400"/>
                <a:ext cx="434227" cy="3077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 marL="1143000" indent="-228600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 marL="1600200" indent="-228600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 marL="2057400" indent="-228600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r>
                  <a:rPr lang="en-US" dirty="0" smtClean="0"/>
                  <a:t>V</a:t>
                </a:r>
                <a:r>
                  <a:rPr lang="en-US" i="1" dirty="0" smtClean="0"/>
                  <a:t>2</a:t>
                </a:r>
                <a:endParaRPr lang="en-US" i="1" dirty="0"/>
              </a:p>
            </p:txBody>
          </p:sp>
          <p:sp>
            <p:nvSpPr>
              <p:cNvPr id="15" name="TextBox 14"/>
              <p:cNvSpPr txBox="1">
                <a:spLocks noChangeArrowheads="1"/>
              </p:cNvSpPr>
              <p:nvPr/>
            </p:nvSpPr>
            <p:spPr bwMode="auto">
              <a:xfrm>
                <a:off x="1989138" y="4743450"/>
                <a:ext cx="415498" cy="3077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 marL="1143000" indent="-228600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 marL="1600200" indent="-228600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 marL="2057400" indent="-228600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r>
                  <a:rPr lang="en-US" dirty="0" smtClean="0"/>
                  <a:t>V</a:t>
                </a:r>
                <a:r>
                  <a:rPr lang="en-US" i="1" dirty="0" smtClean="0"/>
                  <a:t>3</a:t>
                </a:r>
                <a:endParaRPr lang="en-US" dirty="0"/>
              </a:p>
            </p:txBody>
          </p:sp>
          <p:sp>
            <p:nvSpPr>
              <p:cNvPr id="16" name="TextBox 15"/>
              <p:cNvSpPr txBox="1">
                <a:spLocks noChangeArrowheads="1"/>
              </p:cNvSpPr>
              <p:nvPr/>
            </p:nvSpPr>
            <p:spPr bwMode="auto">
              <a:xfrm>
                <a:off x="5638800" y="4724400"/>
                <a:ext cx="404265" cy="3077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 marL="1143000" indent="-228600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 marL="1600200" indent="-228600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 marL="2057400" indent="-228600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r>
                  <a:rPr lang="en-US" dirty="0" smtClean="0"/>
                  <a:t>V</a:t>
                </a:r>
                <a:r>
                  <a:rPr lang="en-US" i="1" dirty="0" smtClean="0"/>
                  <a:t>4</a:t>
                </a:r>
                <a:endParaRPr lang="en-US" dirty="0"/>
              </a:p>
            </p:txBody>
          </p:sp>
        </p:grpSp>
        <p:sp>
          <p:nvSpPr>
            <p:cNvPr id="17" name="TextBox 16"/>
            <p:cNvSpPr txBox="1">
              <a:spLocks noChangeArrowheads="1"/>
            </p:cNvSpPr>
            <p:nvPr/>
          </p:nvSpPr>
          <p:spPr bwMode="auto">
            <a:xfrm>
              <a:off x="7162800" y="2590800"/>
              <a:ext cx="703463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 marL="11430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 marL="16002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 marL="20574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r>
                <a:rPr lang="en-US" b="1">
                  <a:solidFill>
                    <a:srgbClr val="0070C0"/>
                  </a:solidFill>
                </a:rPr>
                <a:t>p1  p2</a:t>
              </a:r>
            </a:p>
            <a:p>
              <a:r>
                <a:rPr lang="en-US" b="1">
                  <a:solidFill>
                    <a:srgbClr val="0070C0"/>
                  </a:solidFill>
                </a:rPr>
                <a:t>p3  p4</a:t>
              </a:r>
            </a:p>
          </p:txBody>
        </p:sp>
        <p:cxnSp>
          <p:nvCxnSpPr>
            <p:cNvPr id="18" name="Straight Connector 18"/>
            <p:cNvCxnSpPr>
              <a:cxnSpLocks noChangeShapeType="1"/>
            </p:cNvCxnSpPr>
            <p:nvPr/>
          </p:nvCxnSpPr>
          <p:spPr bwMode="auto">
            <a:xfrm>
              <a:off x="7513638" y="2438400"/>
              <a:ext cx="0" cy="91440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9" name="Straight Connector 19"/>
            <p:cNvCxnSpPr>
              <a:cxnSpLocks noChangeShapeType="1"/>
            </p:cNvCxnSpPr>
            <p:nvPr/>
          </p:nvCxnSpPr>
          <p:spPr bwMode="auto">
            <a:xfrm flipH="1">
              <a:off x="7010400" y="2830513"/>
              <a:ext cx="1066800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</p:cxnSp>
      </p:grpSp>
      <p:sp>
        <p:nvSpPr>
          <p:cNvPr id="21" name="Rectangle 1"/>
          <p:cNvSpPr>
            <a:spLocks noChangeArrowheads="1"/>
          </p:cNvSpPr>
          <p:nvPr/>
        </p:nvSpPr>
        <p:spPr bwMode="auto">
          <a:xfrm>
            <a:off x="11155363" y="5575299"/>
            <a:ext cx="1828800" cy="1739901"/>
          </a:xfrm>
          <a:prstGeom prst="rect">
            <a:avLst/>
          </a:prstGeom>
          <a:solidFill>
            <a:srgbClr val="EFEFE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>
              <a:latin typeface="Arial" charset="0"/>
            </a:endParaRPr>
          </a:p>
        </p:txBody>
      </p:sp>
      <p:sp>
        <p:nvSpPr>
          <p:cNvPr id="22" name="Slide Number Placeholder 1"/>
          <p:cNvSpPr txBox="1">
            <a:spLocks/>
          </p:cNvSpPr>
          <p:nvPr/>
        </p:nvSpPr>
        <p:spPr>
          <a:xfrm>
            <a:off x="10683081" y="6858000"/>
            <a:ext cx="2133600" cy="274637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marL="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2pPr>
            <a:lvl3pPr marL="11430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3pPr>
            <a:lvl4pPr marL="16002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4pPr>
            <a:lvl5pPr marL="20574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5pPr>
            <a:lvl6pPr marL="25146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6pPr>
            <a:lvl7pPr marL="29718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7pPr>
            <a:lvl8pPr marL="34290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8pPr>
            <a:lvl9pPr marL="38862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9pPr>
          </a:lstStyle>
          <a:p>
            <a:pPr algn="ctr" eaLnBrk="1" hangingPunct="1"/>
            <a:fld id="{A5C89BAC-A48D-2D4F-801D-3CF6579B6D6A}" type="slidenum">
              <a:rPr lang="en-US" sz="1400" smtClean="0"/>
              <a:pPr algn="ctr" eaLnBrk="1" hangingPunct="1"/>
              <a:t>44</a:t>
            </a:fld>
            <a:endParaRPr lang="en-US" sz="1400"/>
          </a:p>
        </p:txBody>
      </p:sp>
    </p:spTree>
    <p:extLst>
      <p:ext uri="{BB962C8B-B14F-4D97-AF65-F5344CB8AC3E}">
        <p14:creationId xmlns:p14="http://schemas.microsoft.com/office/powerpoint/2010/main" val="26091954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Maekawa</a:t>
            </a:r>
            <a:r>
              <a:rPr lang="en-US" dirty="0" smtClean="0"/>
              <a:t>: Key Differences From </a:t>
            </a:r>
            <a:r>
              <a:rPr lang="en-US" dirty="0" err="1" smtClean="0"/>
              <a:t>Ricart-Agrawala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9208" y="2306320"/>
            <a:ext cx="7033088" cy="4551680"/>
          </a:xfrm>
        </p:spPr>
        <p:txBody>
          <a:bodyPr>
            <a:noAutofit/>
          </a:bodyPr>
          <a:lstStyle/>
          <a:p>
            <a:r>
              <a:rPr lang="en-US" sz="2200" dirty="0" smtClean="0"/>
              <a:t>Each process requests permission from only its voting set members</a:t>
            </a:r>
          </a:p>
          <a:p>
            <a:pPr lvl="1"/>
            <a:r>
              <a:rPr lang="en-US" sz="2200" dirty="0" smtClean="0"/>
              <a:t>Not from all</a:t>
            </a:r>
          </a:p>
          <a:p>
            <a:r>
              <a:rPr lang="en-US" sz="2200" dirty="0" smtClean="0"/>
              <a:t>Each process (in a voting set) gives permission to at most one process at a time</a:t>
            </a:r>
          </a:p>
          <a:p>
            <a:pPr lvl="1"/>
            <a:r>
              <a:rPr lang="en-US" sz="2200" dirty="0" smtClean="0"/>
              <a:t>Not to all</a:t>
            </a:r>
            <a:endParaRPr lang="en-US" sz="2200" dirty="0"/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11155363" y="5575299"/>
            <a:ext cx="1828800" cy="1739901"/>
          </a:xfrm>
          <a:prstGeom prst="rect">
            <a:avLst/>
          </a:prstGeom>
          <a:solidFill>
            <a:srgbClr val="EFEFE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>
              <a:latin typeface="Arial" charset="0"/>
            </a:endParaRPr>
          </a:p>
        </p:txBody>
      </p:sp>
      <p:sp>
        <p:nvSpPr>
          <p:cNvPr id="5" name="Slide Number Placeholder 1"/>
          <p:cNvSpPr txBox="1">
            <a:spLocks/>
          </p:cNvSpPr>
          <p:nvPr/>
        </p:nvSpPr>
        <p:spPr>
          <a:xfrm>
            <a:off x="10683081" y="6858000"/>
            <a:ext cx="2133600" cy="274637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marL="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2pPr>
            <a:lvl3pPr marL="11430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3pPr>
            <a:lvl4pPr marL="16002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4pPr>
            <a:lvl5pPr marL="20574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5pPr>
            <a:lvl6pPr marL="25146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6pPr>
            <a:lvl7pPr marL="29718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7pPr>
            <a:lvl8pPr marL="34290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8pPr>
            <a:lvl9pPr marL="38862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9pPr>
          </a:lstStyle>
          <a:p>
            <a:pPr algn="ctr" eaLnBrk="1" hangingPunct="1"/>
            <a:fld id="{A5C89BAC-A48D-2D4F-801D-3CF6579B6D6A}" type="slidenum">
              <a:rPr lang="en-US" sz="1400" smtClean="0"/>
              <a:pPr algn="ctr" eaLnBrk="1" hangingPunct="1"/>
              <a:t>45</a:t>
            </a:fld>
            <a:endParaRPr lang="en-US" sz="1400"/>
          </a:p>
        </p:txBody>
      </p:sp>
    </p:spTree>
    <p:extLst>
      <p:ext uri="{BB962C8B-B14F-4D97-AF65-F5344CB8AC3E}">
        <p14:creationId xmlns:p14="http://schemas.microsoft.com/office/powerpoint/2010/main" val="34084234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9208" y="2306320"/>
            <a:ext cx="7033088" cy="4551680"/>
          </a:xfrm>
        </p:spPr>
        <p:txBody>
          <a:bodyPr>
            <a:noAutofit/>
          </a:bodyPr>
          <a:lstStyle/>
          <a:p>
            <a:r>
              <a:rPr lang="en-US" sz="2200" dirty="0"/>
              <a:t>s</a:t>
            </a:r>
            <a:r>
              <a:rPr lang="en-US" sz="2200" dirty="0" smtClean="0"/>
              <a:t>tate = </a:t>
            </a:r>
            <a:r>
              <a:rPr lang="en-US" sz="2200" u="sng" dirty="0" smtClean="0">
                <a:solidFill>
                  <a:srgbClr val="953735"/>
                </a:solidFill>
              </a:rPr>
              <a:t>Released</a:t>
            </a:r>
            <a:r>
              <a:rPr lang="en-US" sz="2200" dirty="0" smtClean="0"/>
              <a:t>, voted = false</a:t>
            </a:r>
          </a:p>
          <a:p>
            <a:r>
              <a:rPr lang="en-US" sz="2200" dirty="0" smtClean="0"/>
              <a:t>enter() at process P</a:t>
            </a:r>
            <a:r>
              <a:rPr lang="en-US" sz="2200" i="1" dirty="0" smtClean="0"/>
              <a:t>i</a:t>
            </a:r>
            <a:r>
              <a:rPr lang="en-US" sz="2200" dirty="0" smtClean="0"/>
              <a:t>:</a:t>
            </a:r>
          </a:p>
          <a:p>
            <a:pPr lvl="1"/>
            <a:r>
              <a:rPr lang="en-US" sz="2200" dirty="0"/>
              <a:t>s</a:t>
            </a:r>
            <a:r>
              <a:rPr lang="en-US" sz="2200" dirty="0" smtClean="0"/>
              <a:t>tate = </a:t>
            </a:r>
            <a:r>
              <a:rPr lang="en-US" sz="2200" u="sng" dirty="0" smtClean="0">
                <a:solidFill>
                  <a:srgbClr val="953735"/>
                </a:solidFill>
              </a:rPr>
              <a:t>Wanted</a:t>
            </a:r>
          </a:p>
          <a:p>
            <a:pPr lvl="1"/>
            <a:r>
              <a:rPr lang="en-US" sz="2200" dirty="0" smtClean="0"/>
              <a:t>Multicast </a:t>
            </a:r>
            <a:r>
              <a:rPr lang="en-US" sz="2200" dirty="0" smtClean="0">
                <a:solidFill>
                  <a:srgbClr val="0000FF"/>
                </a:solidFill>
              </a:rPr>
              <a:t>Request</a:t>
            </a:r>
            <a:r>
              <a:rPr lang="en-US" sz="2200" dirty="0" smtClean="0"/>
              <a:t> message to all processes in V</a:t>
            </a:r>
            <a:r>
              <a:rPr lang="en-US" sz="2200" i="1" dirty="0" smtClean="0"/>
              <a:t>i</a:t>
            </a:r>
          </a:p>
          <a:p>
            <a:pPr lvl="1"/>
            <a:r>
              <a:rPr lang="en-US" sz="2200" dirty="0" smtClean="0"/>
              <a:t>Wait for </a:t>
            </a:r>
            <a:r>
              <a:rPr lang="en-US" sz="2200" dirty="0" smtClean="0">
                <a:solidFill>
                  <a:srgbClr val="0000FF"/>
                </a:solidFill>
              </a:rPr>
              <a:t>Reply (vote)</a:t>
            </a:r>
            <a:r>
              <a:rPr lang="en-US" sz="2200" dirty="0" smtClean="0"/>
              <a:t> messages from all processes in V</a:t>
            </a:r>
            <a:r>
              <a:rPr lang="en-US" sz="2200" i="1" dirty="0" smtClean="0"/>
              <a:t>i </a:t>
            </a:r>
            <a:r>
              <a:rPr lang="en-US" sz="2200" dirty="0" smtClean="0"/>
              <a:t>(</a:t>
            </a:r>
            <a:r>
              <a:rPr lang="en-US" sz="2200" smtClean="0"/>
              <a:t>including vote from </a:t>
            </a:r>
            <a:r>
              <a:rPr lang="en-US" sz="2200" dirty="0" smtClean="0"/>
              <a:t>self)</a:t>
            </a:r>
          </a:p>
          <a:p>
            <a:pPr lvl="1"/>
            <a:r>
              <a:rPr lang="en-US" sz="2200" dirty="0"/>
              <a:t>s</a:t>
            </a:r>
            <a:r>
              <a:rPr lang="en-US" sz="2200" dirty="0" smtClean="0"/>
              <a:t>tate = </a:t>
            </a:r>
            <a:r>
              <a:rPr lang="en-US" sz="2200" u="sng" dirty="0" smtClean="0">
                <a:solidFill>
                  <a:srgbClr val="953735"/>
                </a:solidFill>
              </a:rPr>
              <a:t>Held</a:t>
            </a:r>
          </a:p>
          <a:p>
            <a:r>
              <a:rPr lang="en-US" sz="2200" dirty="0"/>
              <a:t>exit() at process P</a:t>
            </a:r>
            <a:r>
              <a:rPr lang="en-US" sz="2200" i="1" dirty="0"/>
              <a:t>i</a:t>
            </a:r>
            <a:r>
              <a:rPr lang="en-US" sz="2200" dirty="0"/>
              <a:t>:</a:t>
            </a:r>
          </a:p>
          <a:p>
            <a:pPr lvl="1"/>
            <a:r>
              <a:rPr lang="en-US" sz="2200" dirty="0"/>
              <a:t>s</a:t>
            </a:r>
            <a:r>
              <a:rPr lang="en-US" sz="2200" dirty="0" smtClean="0"/>
              <a:t>tate = </a:t>
            </a:r>
            <a:r>
              <a:rPr lang="en-US" sz="2200" u="sng" dirty="0" smtClean="0">
                <a:solidFill>
                  <a:srgbClr val="953735"/>
                </a:solidFill>
              </a:rPr>
              <a:t>Released</a:t>
            </a:r>
          </a:p>
          <a:p>
            <a:pPr lvl="1"/>
            <a:r>
              <a:rPr lang="en-US" sz="2200" dirty="0" smtClean="0"/>
              <a:t>Multicast </a:t>
            </a:r>
            <a:r>
              <a:rPr lang="en-US" sz="2200" dirty="0" smtClean="0">
                <a:solidFill>
                  <a:srgbClr val="0000FF"/>
                </a:solidFill>
              </a:rPr>
              <a:t>Release </a:t>
            </a:r>
            <a:r>
              <a:rPr lang="en-US" sz="2200" dirty="0" smtClean="0"/>
              <a:t>to all processes in V</a:t>
            </a:r>
            <a:r>
              <a:rPr lang="en-US" sz="2200" i="1" dirty="0" smtClean="0"/>
              <a:t>i</a:t>
            </a:r>
            <a:endParaRPr lang="en-US" sz="2200" dirty="0"/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11155363" y="5575299"/>
            <a:ext cx="1828800" cy="1739901"/>
          </a:xfrm>
          <a:prstGeom prst="rect">
            <a:avLst/>
          </a:prstGeom>
          <a:solidFill>
            <a:srgbClr val="EFEFE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>
              <a:latin typeface="Arial" charset="0"/>
            </a:endParaRPr>
          </a:p>
        </p:txBody>
      </p:sp>
      <p:sp>
        <p:nvSpPr>
          <p:cNvPr id="5" name="Slide Number Placeholder 1"/>
          <p:cNvSpPr txBox="1">
            <a:spLocks/>
          </p:cNvSpPr>
          <p:nvPr/>
        </p:nvSpPr>
        <p:spPr>
          <a:xfrm>
            <a:off x="10683081" y="6858000"/>
            <a:ext cx="2133600" cy="274637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marL="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2pPr>
            <a:lvl3pPr marL="11430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3pPr>
            <a:lvl4pPr marL="16002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4pPr>
            <a:lvl5pPr marL="20574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5pPr>
            <a:lvl6pPr marL="25146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6pPr>
            <a:lvl7pPr marL="29718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7pPr>
            <a:lvl8pPr marL="34290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8pPr>
            <a:lvl9pPr marL="38862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9pPr>
          </a:lstStyle>
          <a:p>
            <a:pPr algn="ctr" eaLnBrk="1" hangingPunct="1"/>
            <a:fld id="{A5C89BAC-A48D-2D4F-801D-3CF6579B6D6A}" type="slidenum">
              <a:rPr lang="en-US" sz="1400" smtClean="0"/>
              <a:pPr algn="ctr" eaLnBrk="1" hangingPunct="1"/>
              <a:t>46</a:t>
            </a:fld>
            <a:endParaRPr lang="en-US" sz="1400"/>
          </a:p>
        </p:txBody>
      </p:sp>
    </p:spTree>
    <p:extLst>
      <p:ext uri="{BB962C8B-B14F-4D97-AF65-F5344CB8AC3E}">
        <p14:creationId xmlns:p14="http://schemas.microsoft.com/office/powerpoint/2010/main" val="20637511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Actions (2)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When P</a:t>
            </a:r>
            <a:r>
              <a:rPr lang="en-US" i="1" dirty="0" smtClean="0"/>
              <a:t>i </a:t>
            </a:r>
            <a:r>
              <a:rPr lang="en-US" dirty="0" smtClean="0"/>
              <a:t>receives a Request from </a:t>
            </a:r>
            <a:r>
              <a:rPr lang="en-US" dirty="0" err="1" smtClean="0"/>
              <a:t>P</a:t>
            </a:r>
            <a:r>
              <a:rPr lang="en-US" i="1" dirty="0" err="1" smtClean="0"/>
              <a:t>j</a:t>
            </a:r>
            <a:r>
              <a:rPr lang="en-US" dirty="0" smtClean="0"/>
              <a:t>:</a:t>
            </a:r>
          </a:p>
          <a:p>
            <a:pPr marL="0" indent="0">
              <a:buNone/>
            </a:pPr>
            <a:r>
              <a:rPr lang="en-US" b="1" dirty="0"/>
              <a:t>i</a:t>
            </a:r>
            <a:r>
              <a:rPr lang="en-US" b="1" dirty="0" smtClean="0"/>
              <a:t>f </a:t>
            </a:r>
            <a:r>
              <a:rPr lang="en-US" dirty="0" smtClean="0"/>
              <a:t>(state == </a:t>
            </a:r>
            <a:r>
              <a:rPr lang="en-US" u="sng" dirty="0" smtClean="0">
                <a:solidFill>
                  <a:srgbClr val="953735"/>
                </a:solidFill>
              </a:rPr>
              <a:t>Held</a:t>
            </a:r>
            <a:r>
              <a:rPr lang="en-US" dirty="0" smtClean="0">
                <a:solidFill>
                  <a:srgbClr val="953735"/>
                </a:solidFill>
              </a:rPr>
              <a:t> </a:t>
            </a:r>
            <a:r>
              <a:rPr lang="en-US" dirty="0" smtClean="0"/>
              <a:t>OR voted = true)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queue Request</a:t>
            </a:r>
          </a:p>
          <a:p>
            <a:pPr marL="0" indent="0">
              <a:buNone/>
            </a:pPr>
            <a:r>
              <a:rPr lang="en-US" dirty="0"/>
              <a:t>e</a:t>
            </a:r>
            <a:r>
              <a:rPr lang="en-US" dirty="0" smtClean="0"/>
              <a:t>lse</a:t>
            </a:r>
          </a:p>
          <a:p>
            <a:pPr marL="0" indent="0">
              <a:buNone/>
            </a:pPr>
            <a:r>
              <a:rPr lang="en-US" dirty="0" smtClean="0"/>
              <a:t>	send </a:t>
            </a:r>
            <a:r>
              <a:rPr lang="en-US" dirty="0" smtClean="0">
                <a:solidFill>
                  <a:srgbClr val="0000FF"/>
                </a:solidFill>
              </a:rPr>
              <a:t>Reply</a:t>
            </a:r>
            <a:r>
              <a:rPr lang="en-US" dirty="0" smtClean="0"/>
              <a:t> to </a:t>
            </a:r>
            <a:r>
              <a:rPr lang="en-US" dirty="0" err="1" smtClean="0"/>
              <a:t>P</a:t>
            </a:r>
            <a:r>
              <a:rPr lang="en-US" i="1" dirty="0" err="1" smtClean="0"/>
              <a:t>j</a:t>
            </a:r>
            <a:r>
              <a:rPr lang="en-US" i="1" dirty="0" smtClean="0"/>
              <a:t> </a:t>
            </a:r>
            <a:r>
              <a:rPr lang="en-US" dirty="0" smtClean="0"/>
              <a:t>and set voted = true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When P</a:t>
            </a:r>
            <a:r>
              <a:rPr lang="en-US" i="1" dirty="0" smtClean="0"/>
              <a:t>i</a:t>
            </a:r>
            <a:r>
              <a:rPr lang="en-US" dirty="0" smtClean="0"/>
              <a:t> receives a Release from </a:t>
            </a:r>
            <a:r>
              <a:rPr lang="en-US" dirty="0" err="1" smtClean="0"/>
              <a:t>P</a:t>
            </a:r>
            <a:r>
              <a:rPr lang="en-US" i="1" dirty="0" err="1" smtClean="0"/>
              <a:t>j</a:t>
            </a:r>
            <a:r>
              <a:rPr lang="en-US" dirty="0" smtClean="0"/>
              <a:t>:</a:t>
            </a:r>
          </a:p>
          <a:p>
            <a:pPr marL="0" indent="0">
              <a:buNone/>
            </a:pPr>
            <a:r>
              <a:rPr lang="en-US" b="1" dirty="0"/>
              <a:t>i</a:t>
            </a:r>
            <a:r>
              <a:rPr lang="en-US" b="1" dirty="0" smtClean="0"/>
              <a:t>f</a:t>
            </a:r>
            <a:r>
              <a:rPr lang="en-US" dirty="0" smtClean="0"/>
              <a:t> (queue empty)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voted = false</a:t>
            </a:r>
          </a:p>
          <a:p>
            <a:pPr marL="0" indent="0">
              <a:buNone/>
            </a:pPr>
            <a:r>
              <a:rPr lang="en-US" dirty="0"/>
              <a:t>e</a:t>
            </a:r>
            <a:r>
              <a:rPr lang="en-US" dirty="0" smtClean="0"/>
              <a:t>lse</a:t>
            </a:r>
          </a:p>
          <a:p>
            <a:pPr marL="0" indent="0">
              <a:buNone/>
            </a:pPr>
            <a:r>
              <a:rPr lang="en-US" dirty="0" smtClean="0"/>
              <a:t>	</a:t>
            </a:r>
            <a:r>
              <a:rPr lang="en-US" dirty="0" err="1" smtClean="0"/>
              <a:t>dequeue</a:t>
            </a:r>
            <a:r>
              <a:rPr lang="en-US" dirty="0" smtClean="0"/>
              <a:t> head of queue, say </a:t>
            </a:r>
            <a:r>
              <a:rPr lang="en-US" dirty="0" err="1" smtClean="0"/>
              <a:t>P</a:t>
            </a:r>
            <a:r>
              <a:rPr lang="en-US" i="1" dirty="0" err="1" smtClean="0"/>
              <a:t>k</a:t>
            </a:r>
            <a:endParaRPr lang="en-US" i="1" dirty="0" smtClean="0"/>
          </a:p>
          <a:p>
            <a:pPr marL="0" indent="0">
              <a:buNone/>
            </a:pPr>
            <a:r>
              <a:rPr lang="en-US" i="1" dirty="0"/>
              <a:t>	</a:t>
            </a:r>
            <a:r>
              <a:rPr lang="en-US" dirty="0" smtClean="0"/>
              <a:t>Send </a:t>
            </a:r>
            <a:r>
              <a:rPr lang="en-US" dirty="0" smtClean="0">
                <a:solidFill>
                  <a:srgbClr val="0000FF"/>
                </a:solidFill>
              </a:rPr>
              <a:t>Reply </a:t>
            </a:r>
            <a:r>
              <a:rPr lang="en-US" i="1" dirty="0" smtClean="0"/>
              <a:t>only</a:t>
            </a:r>
            <a:r>
              <a:rPr lang="en-US" dirty="0" smtClean="0"/>
              <a:t> to </a:t>
            </a:r>
            <a:r>
              <a:rPr lang="en-US" dirty="0" err="1" smtClean="0"/>
              <a:t>P</a:t>
            </a:r>
            <a:r>
              <a:rPr lang="en-US" i="1" dirty="0" err="1" smtClean="0"/>
              <a:t>k</a:t>
            </a:r>
            <a:endParaRPr lang="en-US" i="1" dirty="0" smtClean="0"/>
          </a:p>
          <a:p>
            <a:pPr marL="0" indent="0">
              <a:buNone/>
            </a:pPr>
            <a:r>
              <a:rPr lang="en-US" dirty="0" smtClean="0"/>
              <a:t>	voted = true</a:t>
            </a:r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11155363" y="5575299"/>
            <a:ext cx="1828800" cy="1739901"/>
          </a:xfrm>
          <a:prstGeom prst="rect">
            <a:avLst/>
          </a:prstGeom>
          <a:solidFill>
            <a:srgbClr val="EFEFE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>
              <a:latin typeface="Arial" charset="0"/>
            </a:endParaRPr>
          </a:p>
        </p:txBody>
      </p:sp>
      <p:sp>
        <p:nvSpPr>
          <p:cNvPr id="5" name="Slide Number Placeholder 1"/>
          <p:cNvSpPr txBox="1">
            <a:spLocks/>
          </p:cNvSpPr>
          <p:nvPr/>
        </p:nvSpPr>
        <p:spPr>
          <a:xfrm>
            <a:off x="10683081" y="6858000"/>
            <a:ext cx="2133600" cy="274637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marL="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2pPr>
            <a:lvl3pPr marL="11430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3pPr>
            <a:lvl4pPr marL="16002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4pPr>
            <a:lvl5pPr marL="20574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5pPr>
            <a:lvl6pPr marL="25146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6pPr>
            <a:lvl7pPr marL="29718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7pPr>
            <a:lvl8pPr marL="34290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8pPr>
            <a:lvl9pPr marL="38862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9pPr>
          </a:lstStyle>
          <a:p>
            <a:pPr algn="ctr" eaLnBrk="1" hangingPunct="1"/>
            <a:fld id="{A5C89BAC-A48D-2D4F-801D-3CF6579B6D6A}" type="slidenum">
              <a:rPr lang="en-US" sz="1400" smtClean="0"/>
              <a:pPr algn="ctr" eaLnBrk="1" hangingPunct="1"/>
              <a:t>47</a:t>
            </a:fld>
            <a:endParaRPr lang="en-US" sz="1400"/>
          </a:p>
        </p:txBody>
      </p:sp>
    </p:spTree>
    <p:extLst>
      <p:ext uri="{BB962C8B-B14F-4D97-AF65-F5344CB8AC3E}">
        <p14:creationId xmlns:p14="http://schemas.microsoft.com/office/powerpoint/2010/main" val="31339895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Safety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When a process P</a:t>
            </a:r>
            <a:r>
              <a:rPr lang="en-US" i="1" dirty="0" smtClean="0"/>
              <a:t>i </a:t>
            </a:r>
            <a:r>
              <a:rPr lang="en-US" dirty="0" smtClean="0"/>
              <a:t>receives replies from all its voting set V</a:t>
            </a:r>
            <a:r>
              <a:rPr lang="en-US" i="1" dirty="0" smtClean="0"/>
              <a:t>i </a:t>
            </a:r>
            <a:r>
              <a:rPr lang="en-US" dirty="0" smtClean="0"/>
              <a:t>members, no other process </a:t>
            </a:r>
            <a:r>
              <a:rPr lang="en-US" dirty="0" err="1" smtClean="0"/>
              <a:t>P</a:t>
            </a:r>
            <a:r>
              <a:rPr lang="en-US" i="1" dirty="0" err="1" smtClean="0"/>
              <a:t>j</a:t>
            </a:r>
            <a:r>
              <a:rPr lang="en-US" dirty="0" smtClean="0"/>
              <a:t> could have received replies from all its voting set members </a:t>
            </a:r>
            <a:r>
              <a:rPr lang="en-US" dirty="0" err="1" smtClean="0"/>
              <a:t>V</a:t>
            </a:r>
            <a:r>
              <a:rPr lang="en-US" i="1" dirty="0" err="1" smtClean="0"/>
              <a:t>j</a:t>
            </a:r>
            <a:endParaRPr lang="en-US" i="1" dirty="0" smtClean="0"/>
          </a:p>
          <a:p>
            <a:pPr lvl="1"/>
            <a:r>
              <a:rPr lang="en-US" dirty="0" smtClean="0"/>
              <a:t>V</a:t>
            </a:r>
            <a:r>
              <a:rPr lang="en-US" i="1" dirty="0" smtClean="0"/>
              <a:t>i </a:t>
            </a:r>
            <a:r>
              <a:rPr lang="en-US" dirty="0" smtClean="0"/>
              <a:t>and </a:t>
            </a:r>
            <a:r>
              <a:rPr lang="en-US" dirty="0" err="1" smtClean="0"/>
              <a:t>V</a:t>
            </a:r>
            <a:r>
              <a:rPr lang="en-US" i="1" dirty="0" err="1" smtClean="0"/>
              <a:t>j</a:t>
            </a:r>
            <a:r>
              <a:rPr lang="en-US" i="1" dirty="0" smtClean="0"/>
              <a:t> </a:t>
            </a:r>
            <a:r>
              <a:rPr lang="en-US" dirty="0" smtClean="0"/>
              <a:t>intersect in at least one process say </a:t>
            </a:r>
            <a:r>
              <a:rPr lang="en-US" dirty="0" err="1" smtClean="0"/>
              <a:t>P</a:t>
            </a:r>
            <a:r>
              <a:rPr lang="en-US" i="1" dirty="0" err="1" smtClean="0"/>
              <a:t>k</a:t>
            </a:r>
            <a:endParaRPr lang="en-US" dirty="0" smtClean="0"/>
          </a:p>
          <a:p>
            <a:pPr lvl="1"/>
            <a:r>
              <a:rPr lang="en-US" dirty="0" smtClean="0"/>
              <a:t>But </a:t>
            </a:r>
            <a:r>
              <a:rPr lang="en-US" dirty="0" err="1" smtClean="0"/>
              <a:t>P</a:t>
            </a:r>
            <a:r>
              <a:rPr lang="en-US" i="1" dirty="0" err="1" smtClean="0"/>
              <a:t>k</a:t>
            </a:r>
            <a:r>
              <a:rPr lang="en-US" i="1" dirty="0" smtClean="0"/>
              <a:t> </a:t>
            </a:r>
            <a:r>
              <a:rPr lang="en-US" dirty="0" smtClean="0"/>
              <a:t>sends only one Reply (vote) at a time, so it could not have voted for both P</a:t>
            </a:r>
            <a:r>
              <a:rPr lang="en-US" i="1" dirty="0" smtClean="0"/>
              <a:t>i</a:t>
            </a:r>
            <a:r>
              <a:rPr lang="en-US" dirty="0" smtClean="0"/>
              <a:t> and </a:t>
            </a:r>
            <a:r>
              <a:rPr lang="en-US" dirty="0" err="1" smtClean="0"/>
              <a:t>P</a:t>
            </a:r>
            <a:r>
              <a:rPr lang="en-US" i="1" dirty="0" err="1" smtClean="0"/>
              <a:t>j</a:t>
            </a:r>
            <a:endParaRPr lang="en-US" i="1" dirty="0" smtClean="0"/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11155363" y="5575299"/>
            <a:ext cx="1828800" cy="1739901"/>
          </a:xfrm>
          <a:prstGeom prst="rect">
            <a:avLst/>
          </a:prstGeom>
          <a:solidFill>
            <a:srgbClr val="EFEFE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>
              <a:latin typeface="Arial" charset="0"/>
            </a:endParaRPr>
          </a:p>
        </p:txBody>
      </p:sp>
      <p:sp>
        <p:nvSpPr>
          <p:cNvPr id="5" name="Slide Number Placeholder 1"/>
          <p:cNvSpPr txBox="1">
            <a:spLocks/>
          </p:cNvSpPr>
          <p:nvPr/>
        </p:nvSpPr>
        <p:spPr>
          <a:xfrm>
            <a:off x="10683081" y="6858000"/>
            <a:ext cx="2133600" cy="274637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marL="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2pPr>
            <a:lvl3pPr marL="11430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3pPr>
            <a:lvl4pPr marL="16002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4pPr>
            <a:lvl5pPr marL="20574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5pPr>
            <a:lvl6pPr marL="25146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6pPr>
            <a:lvl7pPr marL="29718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7pPr>
            <a:lvl8pPr marL="34290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8pPr>
            <a:lvl9pPr marL="38862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9pPr>
          </a:lstStyle>
          <a:p>
            <a:pPr algn="ctr" eaLnBrk="1" hangingPunct="1"/>
            <a:fld id="{A5C89BAC-A48D-2D4F-801D-3CF6579B6D6A}" type="slidenum">
              <a:rPr lang="en-US" sz="1400" smtClean="0"/>
              <a:pPr algn="ctr" eaLnBrk="1" hangingPunct="1"/>
              <a:t>48</a:t>
            </a:fld>
            <a:endParaRPr lang="en-US" sz="1400"/>
          </a:p>
        </p:txBody>
      </p:sp>
    </p:spTree>
    <p:extLst>
      <p:ext uri="{BB962C8B-B14F-4D97-AF65-F5344CB8AC3E}">
        <p14:creationId xmlns:p14="http://schemas.microsoft.com/office/powerpoint/2010/main" val="10296574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Liveness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endParaRPr lang="en-US" dirty="0" smtClean="0"/>
          </a:p>
          <a:p>
            <a:r>
              <a:rPr lang="en-US" dirty="0" smtClean="0"/>
              <a:t>A process needs to wait for at most (</a:t>
            </a:r>
            <a:r>
              <a:rPr lang="en-US" i="1" dirty="0" smtClean="0"/>
              <a:t>N-1</a:t>
            </a:r>
            <a:r>
              <a:rPr lang="en-US" dirty="0" smtClean="0"/>
              <a:t>) other processes to finish CS</a:t>
            </a:r>
          </a:p>
          <a:p>
            <a:r>
              <a:rPr lang="en-US" dirty="0" smtClean="0"/>
              <a:t>But does not guarantee </a:t>
            </a:r>
            <a:r>
              <a:rPr lang="en-US" dirty="0" err="1" smtClean="0"/>
              <a:t>liveness</a:t>
            </a:r>
            <a:endParaRPr lang="en-US" dirty="0" smtClean="0"/>
          </a:p>
          <a:p>
            <a:r>
              <a:rPr lang="en-US" dirty="0" smtClean="0"/>
              <a:t>Since can have a </a:t>
            </a:r>
            <a:r>
              <a:rPr lang="en-US" i="1" dirty="0" smtClean="0"/>
              <a:t>deadlock</a:t>
            </a:r>
          </a:p>
          <a:p>
            <a:r>
              <a:rPr lang="en-US" dirty="0" smtClean="0"/>
              <a:t>Example: all 4 processes need access</a:t>
            </a:r>
          </a:p>
          <a:p>
            <a:pPr lvl="1"/>
            <a:r>
              <a:rPr lang="en-US" dirty="0" smtClean="0"/>
              <a:t>P1 is waiting for P3</a:t>
            </a:r>
          </a:p>
          <a:p>
            <a:pPr lvl="1"/>
            <a:r>
              <a:rPr lang="en-US" dirty="0" smtClean="0"/>
              <a:t>P3 is waiting for P4</a:t>
            </a:r>
          </a:p>
          <a:p>
            <a:pPr lvl="1"/>
            <a:r>
              <a:rPr lang="en-US" dirty="0" smtClean="0"/>
              <a:t>P4 is waiting for P2</a:t>
            </a:r>
          </a:p>
          <a:p>
            <a:pPr lvl="1"/>
            <a:r>
              <a:rPr lang="en-US" dirty="0" smtClean="0"/>
              <a:t>P2 is waiting for P1</a:t>
            </a:r>
          </a:p>
          <a:p>
            <a:pPr lvl="1"/>
            <a:r>
              <a:rPr lang="en-US" dirty="0" smtClean="0"/>
              <a:t>No progress in the system!</a:t>
            </a:r>
          </a:p>
          <a:p>
            <a:r>
              <a:rPr lang="en-US" dirty="0" smtClean="0"/>
              <a:t>There are deadlock-free versions</a:t>
            </a:r>
            <a:endParaRPr lang="en-US" dirty="0"/>
          </a:p>
        </p:txBody>
      </p:sp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6899029" y="1882974"/>
            <a:ext cx="5384252" cy="3374827"/>
            <a:chOff x="658813" y="1676400"/>
            <a:chExt cx="5384252" cy="3374827"/>
          </a:xfrm>
        </p:grpSpPr>
        <p:sp>
          <p:nvSpPr>
            <p:cNvPr id="5" name="Oval 11"/>
            <p:cNvSpPr>
              <a:spLocks noChangeArrowheads="1"/>
            </p:cNvSpPr>
            <p:nvPr/>
          </p:nvSpPr>
          <p:spPr bwMode="auto">
            <a:xfrm>
              <a:off x="3579813" y="2667000"/>
              <a:ext cx="2362200" cy="2209800"/>
            </a:xfrm>
            <a:prstGeom prst="ellipse">
              <a:avLst/>
            </a:prstGeom>
            <a:solidFill>
              <a:schemeClr val="bg1">
                <a:alpha val="0"/>
              </a:schemeClr>
            </a:solidFill>
            <a:ln w="12700">
              <a:solidFill>
                <a:srgbClr val="000000"/>
              </a:solidFill>
              <a:round/>
              <a:headEnd type="none" w="sm" len="sm"/>
              <a:tailEnd type="stealth" w="med" len="lg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" name="Oval 3"/>
            <p:cNvSpPr>
              <a:spLocks noChangeArrowheads="1"/>
            </p:cNvSpPr>
            <p:nvPr/>
          </p:nvSpPr>
          <p:spPr bwMode="auto">
            <a:xfrm>
              <a:off x="2290763" y="1703388"/>
              <a:ext cx="2362200" cy="2209800"/>
            </a:xfrm>
            <a:prstGeom prst="ellipse">
              <a:avLst/>
            </a:prstGeom>
            <a:solidFill>
              <a:schemeClr val="bg1">
                <a:alpha val="0"/>
              </a:schemeClr>
            </a:solidFill>
            <a:ln w="12700">
              <a:solidFill>
                <a:srgbClr val="000000"/>
              </a:solidFill>
              <a:round/>
              <a:headEnd type="none" w="sm" len="sm"/>
              <a:tailEnd type="stealth" w="med" len="lg"/>
            </a:ln>
          </p:spPr>
          <p:txBody>
            <a:bodyPr/>
            <a:lstStyle/>
            <a:p>
              <a:endParaRPr lang="en-US" b="1">
                <a:solidFill>
                  <a:srgbClr val="0070C0"/>
                </a:solidFill>
              </a:endParaRPr>
            </a:p>
          </p:txBody>
        </p:sp>
        <p:sp>
          <p:nvSpPr>
            <p:cNvPr id="7" name="Oval 4"/>
            <p:cNvSpPr>
              <a:spLocks noChangeArrowheads="1"/>
            </p:cNvSpPr>
            <p:nvPr/>
          </p:nvSpPr>
          <p:spPr bwMode="auto">
            <a:xfrm>
              <a:off x="3581400" y="1676400"/>
              <a:ext cx="2362200" cy="2209800"/>
            </a:xfrm>
            <a:prstGeom prst="ellipse">
              <a:avLst/>
            </a:prstGeom>
            <a:solidFill>
              <a:schemeClr val="bg1">
                <a:alpha val="0"/>
              </a:schemeClr>
            </a:solidFill>
            <a:ln w="12700">
              <a:solidFill>
                <a:srgbClr val="000000"/>
              </a:solidFill>
              <a:round/>
              <a:headEnd type="none" w="sm" len="sm"/>
              <a:tailEnd type="stealth" w="med" len="lg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" name="Oval 5"/>
            <p:cNvSpPr>
              <a:spLocks noChangeArrowheads="1"/>
            </p:cNvSpPr>
            <p:nvPr/>
          </p:nvSpPr>
          <p:spPr bwMode="auto">
            <a:xfrm>
              <a:off x="2306638" y="2690813"/>
              <a:ext cx="2362200" cy="2209800"/>
            </a:xfrm>
            <a:prstGeom prst="ellipse">
              <a:avLst/>
            </a:prstGeom>
            <a:solidFill>
              <a:schemeClr val="bg1">
                <a:alpha val="0"/>
              </a:schemeClr>
            </a:solidFill>
            <a:ln w="12700">
              <a:solidFill>
                <a:srgbClr val="000000"/>
              </a:solidFill>
              <a:round/>
              <a:headEnd type="none" w="sm" len="sm"/>
              <a:tailEnd type="stealth" w="med" len="lg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" name="TextBox 6"/>
            <p:cNvSpPr txBox="1">
              <a:spLocks noChangeArrowheads="1"/>
            </p:cNvSpPr>
            <p:nvPr/>
          </p:nvSpPr>
          <p:spPr bwMode="auto">
            <a:xfrm>
              <a:off x="3541713" y="2781300"/>
              <a:ext cx="424115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 marL="11430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 marL="16002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 marL="20574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r>
                <a:rPr lang="en-US" sz="1600" b="1">
                  <a:solidFill>
                    <a:srgbClr val="0070C0"/>
                  </a:solidFill>
                </a:rPr>
                <a:t>p1</a:t>
              </a:r>
            </a:p>
          </p:txBody>
        </p:sp>
        <p:sp>
          <p:nvSpPr>
            <p:cNvPr id="10" name="TextBox 7"/>
            <p:cNvSpPr txBox="1">
              <a:spLocks noChangeArrowheads="1"/>
            </p:cNvSpPr>
            <p:nvPr/>
          </p:nvSpPr>
          <p:spPr bwMode="auto">
            <a:xfrm>
              <a:off x="4229100" y="2762250"/>
              <a:ext cx="424115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 marL="11430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 marL="16002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 marL="20574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r>
                <a:rPr lang="en-US" sz="1600" b="1">
                  <a:solidFill>
                    <a:srgbClr val="0070C0"/>
                  </a:solidFill>
                </a:rPr>
                <a:t>p2</a:t>
              </a:r>
            </a:p>
          </p:txBody>
        </p:sp>
        <p:sp>
          <p:nvSpPr>
            <p:cNvPr id="11" name="TextBox 8"/>
            <p:cNvSpPr txBox="1">
              <a:spLocks noChangeArrowheads="1"/>
            </p:cNvSpPr>
            <p:nvPr/>
          </p:nvSpPr>
          <p:spPr bwMode="auto">
            <a:xfrm>
              <a:off x="3535363" y="3487738"/>
              <a:ext cx="424115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 marL="11430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 marL="16002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 marL="20574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r>
                <a:rPr lang="en-US" sz="1600" b="1">
                  <a:solidFill>
                    <a:srgbClr val="0070C0"/>
                  </a:solidFill>
                </a:rPr>
                <a:t>p3</a:t>
              </a:r>
            </a:p>
          </p:txBody>
        </p:sp>
        <p:sp>
          <p:nvSpPr>
            <p:cNvPr id="12" name="TextBox 10"/>
            <p:cNvSpPr txBox="1">
              <a:spLocks noChangeArrowheads="1"/>
            </p:cNvSpPr>
            <p:nvPr/>
          </p:nvSpPr>
          <p:spPr bwMode="auto">
            <a:xfrm>
              <a:off x="4211638" y="3487738"/>
              <a:ext cx="424115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 marL="11430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 marL="16002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 marL="20574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r>
                <a:rPr lang="en-US" sz="1600" b="1">
                  <a:solidFill>
                    <a:srgbClr val="0070C0"/>
                  </a:solidFill>
                </a:rPr>
                <a:t>p4</a:t>
              </a:r>
            </a:p>
          </p:txBody>
        </p:sp>
        <p:sp>
          <p:nvSpPr>
            <p:cNvPr id="13" name="TextBox 12"/>
            <p:cNvSpPr txBox="1">
              <a:spLocks noChangeArrowheads="1"/>
            </p:cNvSpPr>
            <p:nvPr/>
          </p:nvSpPr>
          <p:spPr bwMode="auto">
            <a:xfrm>
              <a:off x="658813" y="1819275"/>
              <a:ext cx="1773317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 marL="11430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 marL="16002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 marL="20574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r>
                <a:rPr lang="en-US" dirty="0" smtClean="0"/>
                <a:t>P</a:t>
              </a:r>
              <a:r>
                <a:rPr lang="en-US" i="1" dirty="0" smtClean="0"/>
                <a:t>1</a:t>
              </a:r>
              <a:r>
                <a:rPr lang="en-US" dirty="0"/>
                <a:t>’s voting set = </a:t>
              </a:r>
              <a:r>
                <a:rPr lang="en-US" dirty="0" smtClean="0"/>
                <a:t>V</a:t>
              </a:r>
              <a:r>
                <a:rPr lang="en-US" i="1" dirty="0" smtClean="0"/>
                <a:t>1</a:t>
              </a:r>
              <a:endParaRPr lang="en-US" dirty="0"/>
            </a:p>
          </p:txBody>
        </p:sp>
        <p:sp>
          <p:nvSpPr>
            <p:cNvPr id="14" name="TextBox 13"/>
            <p:cNvSpPr txBox="1">
              <a:spLocks noChangeArrowheads="1"/>
            </p:cNvSpPr>
            <p:nvPr/>
          </p:nvSpPr>
          <p:spPr bwMode="auto">
            <a:xfrm>
              <a:off x="5494338" y="1676400"/>
              <a:ext cx="434227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 marL="11430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 marL="16002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 marL="20574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r>
                <a:rPr lang="en-US" dirty="0" smtClean="0"/>
                <a:t>V</a:t>
              </a:r>
              <a:r>
                <a:rPr lang="en-US" i="1" dirty="0" smtClean="0"/>
                <a:t>2</a:t>
              </a:r>
              <a:endParaRPr lang="en-US" i="1" dirty="0"/>
            </a:p>
          </p:txBody>
        </p:sp>
        <p:sp>
          <p:nvSpPr>
            <p:cNvPr id="15" name="TextBox 14"/>
            <p:cNvSpPr txBox="1">
              <a:spLocks noChangeArrowheads="1"/>
            </p:cNvSpPr>
            <p:nvPr/>
          </p:nvSpPr>
          <p:spPr bwMode="auto">
            <a:xfrm>
              <a:off x="1989138" y="4743450"/>
              <a:ext cx="415498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 marL="11430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 marL="16002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 marL="20574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r>
                <a:rPr lang="en-US" dirty="0" smtClean="0"/>
                <a:t>V</a:t>
              </a:r>
              <a:r>
                <a:rPr lang="en-US" i="1" dirty="0" smtClean="0"/>
                <a:t>3</a:t>
              </a:r>
              <a:endParaRPr lang="en-US" dirty="0"/>
            </a:p>
          </p:txBody>
        </p:sp>
        <p:sp>
          <p:nvSpPr>
            <p:cNvPr id="16" name="TextBox 15"/>
            <p:cNvSpPr txBox="1">
              <a:spLocks noChangeArrowheads="1"/>
            </p:cNvSpPr>
            <p:nvPr/>
          </p:nvSpPr>
          <p:spPr bwMode="auto">
            <a:xfrm>
              <a:off x="5638800" y="4724400"/>
              <a:ext cx="404265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 marL="11430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 marL="16002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 marL="20574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r>
                <a:rPr lang="en-US" dirty="0" smtClean="0"/>
                <a:t>V</a:t>
              </a:r>
              <a:r>
                <a:rPr lang="en-US" i="1" dirty="0" smtClean="0"/>
                <a:t>4</a:t>
              </a:r>
              <a:endParaRPr lang="en-US" dirty="0"/>
            </a:p>
          </p:txBody>
        </p:sp>
      </p:grpSp>
      <p:sp>
        <p:nvSpPr>
          <p:cNvPr id="17" name="Rectangle 1"/>
          <p:cNvSpPr>
            <a:spLocks noChangeArrowheads="1"/>
          </p:cNvSpPr>
          <p:nvPr/>
        </p:nvSpPr>
        <p:spPr bwMode="auto">
          <a:xfrm>
            <a:off x="11155363" y="5575299"/>
            <a:ext cx="1828800" cy="1739901"/>
          </a:xfrm>
          <a:prstGeom prst="rect">
            <a:avLst/>
          </a:prstGeom>
          <a:solidFill>
            <a:srgbClr val="EFEFE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>
              <a:latin typeface="Arial" charset="0"/>
            </a:endParaRPr>
          </a:p>
        </p:txBody>
      </p:sp>
      <p:sp>
        <p:nvSpPr>
          <p:cNvPr id="18" name="Slide Number Placeholder 1"/>
          <p:cNvSpPr txBox="1">
            <a:spLocks/>
          </p:cNvSpPr>
          <p:nvPr/>
        </p:nvSpPr>
        <p:spPr>
          <a:xfrm>
            <a:off x="10683081" y="6858000"/>
            <a:ext cx="2133600" cy="274637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marL="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2pPr>
            <a:lvl3pPr marL="11430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3pPr>
            <a:lvl4pPr marL="16002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4pPr>
            <a:lvl5pPr marL="20574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5pPr>
            <a:lvl6pPr marL="25146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6pPr>
            <a:lvl7pPr marL="29718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7pPr>
            <a:lvl8pPr marL="34290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8pPr>
            <a:lvl9pPr marL="38862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9pPr>
          </a:lstStyle>
          <a:p>
            <a:pPr algn="ctr" eaLnBrk="1" hangingPunct="1"/>
            <a:fld id="{A5C89BAC-A48D-2D4F-801D-3CF6579B6D6A}" type="slidenum">
              <a:rPr lang="en-US" sz="1400" smtClean="0"/>
              <a:pPr algn="ctr" eaLnBrk="1" hangingPunct="1"/>
              <a:t>49</a:t>
            </a:fld>
            <a:endParaRPr lang="en-US" sz="1400"/>
          </a:p>
        </p:txBody>
      </p:sp>
    </p:spTree>
    <p:extLst>
      <p:ext uri="{BB962C8B-B14F-4D97-AF65-F5344CB8AC3E}">
        <p14:creationId xmlns:p14="http://schemas.microsoft.com/office/powerpoint/2010/main" val="3475615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Problem Statement for Mutual Exclusion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Clr>
                <a:schemeClr val="hlink"/>
              </a:buClr>
              <a:buSzPct val="120000"/>
              <a:buFont typeface="Arial"/>
              <a:buChar char="•"/>
            </a:pPr>
            <a:r>
              <a:rPr lang="en-US" b="1" i="1" dirty="0">
                <a:solidFill>
                  <a:srgbClr val="037C03"/>
                </a:solidFill>
                <a:ea typeface="ＭＳ Ｐゴシック" charset="0"/>
              </a:rPr>
              <a:t>Critical </a:t>
            </a:r>
            <a:r>
              <a:rPr lang="en-US" b="1" i="1" dirty="0" smtClean="0">
                <a:solidFill>
                  <a:srgbClr val="037C03"/>
                </a:solidFill>
                <a:ea typeface="ＭＳ Ｐゴシック" charset="0"/>
              </a:rPr>
              <a:t>Section</a:t>
            </a:r>
            <a:r>
              <a:rPr lang="en-US" i="1" dirty="0" smtClean="0">
                <a:ea typeface="ＭＳ Ｐゴシック" charset="0"/>
              </a:rPr>
              <a:t> </a:t>
            </a:r>
            <a:r>
              <a:rPr lang="en-US" dirty="0" smtClean="0">
                <a:ea typeface="ＭＳ Ｐゴシック" charset="0"/>
              </a:rPr>
              <a:t>Problem</a:t>
            </a:r>
            <a:r>
              <a:rPr lang="en-US" dirty="0">
                <a:ea typeface="ＭＳ Ｐゴシック" charset="0"/>
              </a:rPr>
              <a:t>: Piece of code (at all </a:t>
            </a:r>
            <a:r>
              <a:rPr lang="en-US" dirty="0" smtClean="0">
                <a:ea typeface="ＭＳ Ｐゴシック" charset="0"/>
              </a:rPr>
              <a:t>processes) </a:t>
            </a:r>
            <a:r>
              <a:rPr lang="en-US" dirty="0">
                <a:ea typeface="ＭＳ Ｐゴシック" charset="0"/>
              </a:rPr>
              <a:t>for which we need to ensure there is </a:t>
            </a:r>
            <a:r>
              <a:rPr lang="en-US" u="sng" dirty="0">
                <a:ea typeface="ＭＳ Ｐゴシック" charset="0"/>
              </a:rPr>
              <a:t>at most one </a:t>
            </a:r>
            <a:r>
              <a:rPr lang="en-US" u="sng" dirty="0" smtClean="0">
                <a:ea typeface="ＭＳ Ｐゴシック" charset="0"/>
              </a:rPr>
              <a:t>process</a:t>
            </a:r>
            <a:r>
              <a:rPr lang="en-US" dirty="0" smtClean="0">
                <a:ea typeface="ＭＳ Ｐゴシック" charset="0"/>
              </a:rPr>
              <a:t> executing </a:t>
            </a:r>
            <a:r>
              <a:rPr lang="en-US" dirty="0">
                <a:ea typeface="ＭＳ Ｐゴシック" charset="0"/>
              </a:rPr>
              <a:t>it at any point of </a:t>
            </a:r>
            <a:r>
              <a:rPr lang="en-US" dirty="0" smtClean="0">
                <a:ea typeface="ＭＳ Ｐゴシック" charset="0"/>
              </a:rPr>
              <a:t>time.</a:t>
            </a:r>
          </a:p>
          <a:p>
            <a:pPr>
              <a:buClr>
                <a:schemeClr val="hlink"/>
              </a:buClr>
              <a:buSzPct val="120000"/>
              <a:buFont typeface="Arial"/>
              <a:buChar char="•"/>
            </a:pPr>
            <a:r>
              <a:rPr lang="en-US" dirty="0" smtClean="0">
                <a:ea typeface="ＭＳ Ｐゴシック" charset="0"/>
              </a:rPr>
              <a:t>Each process can call three functions</a:t>
            </a:r>
          </a:p>
          <a:p>
            <a:pPr lvl="1">
              <a:buClr>
                <a:schemeClr val="tx1"/>
              </a:buClr>
              <a:buSzPct val="120000"/>
              <a:buFont typeface="Arial"/>
              <a:buChar char="•"/>
            </a:pPr>
            <a:r>
              <a:rPr lang="en-US" sz="2000" dirty="0">
                <a:ea typeface="ＭＳ Ｐゴシック" charset="0"/>
              </a:rPr>
              <a:t> </a:t>
            </a:r>
            <a:r>
              <a:rPr lang="en-US" dirty="0">
                <a:solidFill>
                  <a:schemeClr val="accent2"/>
                </a:solidFill>
                <a:ea typeface="ＭＳ Ｐゴシック" charset="0"/>
              </a:rPr>
              <a:t>enter() </a:t>
            </a:r>
            <a:r>
              <a:rPr lang="en-US" dirty="0" smtClean="0">
                <a:ea typeface="ＭＳ Ｐゴシック" charset="0"/>
              </a:rPr>
              <a:t>to enter the </a:t>
            </a:r>
            <a:r>
              <a:rPr lang="en-US" dirty="0">
                <a:ea typeface="ＭＳ Ｐゴシック" charset="0"/>
              </a:rPr>
              <a:t>critical </a:t>
            </a:r>
            <a:r>
              <a:rPr lang="en-US" dirty="0" smtClean="0">
                <a:ea typeface="ＭＳ Ｐゴシック" charset="0"/>
              </a:rPr>
              <a:t>section (CS)</a:t>
            </a:r>
            <a:endParaRPr lang="en-US" dirty="0">
              <a:ea typeface="ＭＳ Ｐゴシック" charset="0"/>
            </a:endParaRPr>
          </a:p>
          <a:p>
            <a:pPr lvl="1">
              <a:buClr>
                <a:schemeClr val="tx1"/>
              </a:buClr>
              <a:buSzPct val="120000"/>
              <a:buFont typeface="Arial"/>
              <a:buChar char="•"/>
            </a:pPr>
            <a:r>
              <a:rPr lang="en-US" sz="2000" dirty="0">
                <a:ea typeface="ＭＳ Ｐゴシック" charset="0"/>
              </a:rPr>
              <a:t> </a:t>
            </a:r>
            <a:r>
              <a:rPr lang="en-US" dirty="0" err="1">
                <a:solidFill>
                  <a:schemeClr val="hlink"/>
                </a:solidFill>
                <a:ea typeface="ＭＳ Ｐゴシック" charset="0"/>
              </a:rPr>
              <a:t>AccessResource</a:t>
            </a:r>
            <a:r>
              <a:rPr lang="en-US" dirty="0">
                <a:solidFill>
                  <a:schemeClr val="hlink"/>
                </a:solidFill>
                <a:ea typeface="ＭＳ Ｐゴシック" charset="0"/>
              </a:rPr>
              <a:t>()</a:t>
            </a:r>
            <a:r>
              <a:rPr lang="en-US" dirty="0">
                <a:ea typeface="ＭＳ Ｐゴシック" charset="0"/>
              </a:rPr>
              <a:t> </a:t>
            </a:r>
            <a:r>
              <a:rPr lang="en-US" dirty="0" smtClean="0">
                <a:ea typeface="ＭＳ Ｐゴシック" charset="0"/>
              </a:rPr>
              <a:t>to run the </a:t>
            </a:r>
            <a:r>
              <a:rPr lang="en-US" dirty="0">
                <a:ea typeface="ＭＳ Ｐゴシック" charset="0"/>
              </a:rPr>
              <a:t>critical </a:t>
            </a:r>
            <a:r>
              <a:rPr lang="en-US" dirty="0" smtClean="0">
                <a:ea typeface="ＭＳ Ｐゴシック" charset="0"/>
              </a:rPr>
              <a:t>section code</a:t>
            </a:r>
            <a:endParaRPr lang="en-US" dirty="0">
              <a:ea typeface="ＭＳ Ｐゴシック" charset="0"/>
            </a:endParaRPr>
          </a:p>
          <a:p>
            <a:pPr lvl="1">
              <a:buClr>
                <a:schemeClr val="tx1"/>
              </a:buClr>
              <a:buSzPct val="120000"/>
              <a:buFont typeface="Arial"/>
              <a:buChar char="•"/>
            </a:pPr>
            <a:r>
              <a:rPr lang="en-US" sz="2000" dirty="0">
                <a:ea typeface="ＭＳ Ｐゴシック" charset="0"/>
              </a:rPr>
              <a:t> </a:t>
            </a:r>
            <a:r>
              <a:rPr lang="en-US" dirty="0">
                <a:solidFill>
                  <a:schemeClr val="accent2"/>
                </a:solidFill>
                <a:ea typeface="ＭＳ Ｐゴシック" charset="0"/>
              </a:rPr>
              <a:t>exit() </a:t>
            </a:r>
            <a:r>
              <a:rPr lang="en-US" dirty="0" smtClean="0">
                <a:ea typeface="ＭＳ Ｐゴシック" charset="0"/>
              </a:rPr>
              <a:t>to exit the </a:t>
            </a:r>
            <a:r>
              <a:rPr lang="en-US" dirty="0">
                <a:ea typeface="ＭＳ Ｐゴシック" charset="0"/>
              </a:rPr>
              <a:t>critical section</a:t>
            </a:r>
            <a:r>
              <a:rPr lang="en-US" sz="2000" dirty="0">
                <a:ea typeface="ＭＳ Ｐゴシック" charset="0"/>
              </a:rPr>
              <a:t> </a:t>
            </a:r>
            <a:endParaRPr lang="en-US" dirty="0">
              <a:ea typeface="ＭＳ Ｐゴシック" charset="0"/>
            </a:endParaRPr>
          </a:p>
          <a:p>
            <a:pPr marL="81183" indent="0">
              <a:buClr>
                <a:srgbClr val="037C03"/>
              </a:buClr>
              <a:buSzPct val="120000"/>
              <a:buNone/>
            </a:pPr>
            <a:r>
              <a:rPr lang="en-US" sz="2000" dirty="0" smtClean="0">
                <a:ea typeface="ＭＳ Ｐゴシック" charset="0"/>
              </a:rPr>
              <a:t> </a:t>
            </a:r>
            <a:endParaRPr lang="en-US" dirty="0"/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11155363" y="5575299"/>
            <a:ext cx="1828800" cy="1739901"/>
          </a:xfrm>
          <a:prstGeom prst="rect">
            <a:avLst/>
          </a:prstGeom>
          <a:solidFill>
            <a:srgbClr val="EFEFE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>
              <a:latin typeface="Arial" charset="0"/>
            </a:endParaRPr>
          </a:p>
        </p:txBody>
      </p:sp>
      <p:sp>
        <p:nvSpPr>
          <p:cNvPr id="5" name="Slide Number Placeholder 1"/>
          <p:cNvSpPr txBox="1">
            <a:spLocks/>
          </p:cNvSpPr>
          <p:nvPr/>
        </p:nvSpPr>
        <p:spPr>
          <a:xfrm>
            <a:off x="10683081" y="6858000"/>
            <a:ext cx="2133600" cy="274637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marL="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2pPr>
            <a:lvl3pPr marL="11430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3pPr>
            <a:lvl4pPr marL="16002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4pPr>
            <a:lvl5pPr marL="20574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5pPr>
            <a:lvl6pPr marL="25146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6pPr>
            <a:lvl7pPr marL="29718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7pPr>
            <a:lvl8pPr marL="34290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8pPr>
            <a:lvl9pPr marL="38862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9pPr>
          </a:lstStyle>
          <a:p>
            <a:pPr algn="ctr" eaLnBrk="1" hangingPunct="1"/>
            <a:fld id="{A5C89BAC-A48D-2D4F-801D-3CF6579B6D6A}" type="slidenum">
              <a:rPr lang="en-US" sz="1400" smtClean="0"/>
              <a:pPr algn="ctr" eaLnBrk="1" hangingPunct="1"/>
              <a:t>5</a:t>
            </a:fld>
            <a:endParaRPr lang="en-US" sz="1400"/>
          </a:p>
        </p:txBody>
      </p:sp>
    </p:spTree>
    <p:extLst>
      <p:ext uri="{BB962C8B-B14F-4D97-AF65-F5344CB8AC3E}">
        <p14:creationId xmlns:p14="http://schemas.microsoft.com/office/powerpoint/2010/main" val="24210485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Performance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ea typeface="ＭＳ Ｐゴシック" charset="0"/>
                <a:sym typeface="Symbol" charset="0"/>
              </a:rPr>
              <a:t>Bandwidth</a:t>
            </a:r>
          </a:p>
          <a:p>
            <a:pPr lvl="1"/>
            <a:r>
              <a:rPr lang="en-US" dirty="0" smtClean="0">
                <a:ea typeface="ＭＳ Ｐゴシック" charset="0"/>
                <a:sym typeface="Symbol" charset="0"/>
              </a:rPr>
              <a:t>2</a:t>
            </a:r>
            <a:r>
              <a:rPr lang="en-US" dirty="0">
                <a:ea typeface="ＭＳ Ｐゴシック" charset="0"/>
                <a:sym typeface="Symbol" charset="0"/>
              </a:rPr>
              <a:t></a:t>
            </a:r>
            <a:r>
              <a:rPr lang="en-US" i="1" dirty="0">
                <a:ea typeface="ＭＳ Ｐゴシック" charset="0"/>
                <a:sym typeface="Symbol" charset="0"/>
              </a:rPr>
              <a:t>N</a:t>
            </a:r>
            <a:r>
              <a:rPr lang="en-US" dirty="0">
                <a:ea typeface="ＭＳ Ｐゴシック" charset="0"/>
                <a:sym typeface="Symbol" charset="0"/>
              </a:rPr>
              <a:t> messages per </a:t>
            </a:r>
            <a:r>
              <a:rPr lang="en-US" dirty="0" smtClean="0">
                <a:ea typeface="ＭＳ Ｐゴシック" charset="0"/>
                <a:sym typeface="Symbol" charset="0"/>
              </a:rPr>
              <a:t>enter() </a:t>
            </a:r>
          </a:p>
          <a:p>
            <a:pPr lvl="1"/>
            <a:r>
              <a:rPr lang="en-US" dirty="0" smtClean="0">
                <a:ea typeface="ＭＳ Ｐゴシック" charset="0"/>
                <a:sym typeface="Symbol" charset="0"/>
              </a:rPr>
              <a:t></a:t>
            </a:r>
            <a:r>
              <a:rPr lang="en-US" i="1" dirty="0">
                <a:ea typeface="ＭＳ Ｐゴシック" charset="0"/>
                <a:sym typeface="Symbol" charset="0"/>
              </a:rPr>
              <a:t>N</a:t>
            </a:r>
            <a:r>
              <a:rPr lang="en-US" dirty="0">
                <a:ea typeface="ＭＳ Ｐゴシック" charset="0"/>
                <a:sym typeface="Symbol" charset="0"/>
              </a:rPr>
              <a:t> messages per </a:t>
            </a:r>
            <a:r>
              <a:rPr lang="en-US" dirty="0" smtClean="0">
                <a:ea typeface="ＭＳ Ｐゴシック" charset="0"/>
                <a:sym typeface="Symbol" charset="0"/>
              </a:rPr>
              <a:t>exit()</a:t>
            </a:r>
            <a:endParaRPr lang="en-US" dirty="0">
              <a:ea typeface="ＭＳ Ｐゴシック" charset="0"/>
              <a:sym typeface="Symbol" charset="0"/>
            </a:endParaRPr>
          </a:p>
          <a:p>
            <a:pPr lvl="1"/>
            <a:r>
              <a:rPr lang="en-US" dirty="0">
                <a:ea typeface="ＭＳ Ｐゴシック" charset="0"/>
                <a:sym typeface="Symbol" charset="0"/>
              </a:rPr>
              <a:t>Better than </a:t>
            </a:r>
            <a:r>
              <a:rPr lang="en-US" dirty="0" err="1">
                <a:ea typeface="ＭＳ Ｐゴシック" charset="0"/>
                <a:sym typeface="Symbol" charset="0"/>
              </a:rPr>
              <a:t>Ricart</a:t>
            </a:r>
            <a:r>
              <a:rPr lang="en-US" dirty="0">
                <a:ea typeface="ＭＳ Ｐゴシック" charset="0"/>
                <a:sym typeface="Symbol" charset="0"/>
              </a:rPr>
              <a:t> and </a:t>
            </a:r>
            <a:r>
              <a:rPr lang="en-US" dirty="0" err="1">
                <a:ea typeface="ＭＳ Ｐゴシック" charset="0"/>
                <a:sym typeface="Symbol" charset="0"/>
              </a:rPr>
              <a:t>Agrawala</a:t>
            </a:r>
            <a:r>
              <a:rPr lang="ja-JP" altLang="en-US" dirty="0">
                <a:ea typeface="ＭＳ Ｐゴシック" charset="0"/>
                <a:sym typeface="Symbol" charset="0"/>
              </a:rPr>
              <a:t>’</a:t>
            </a:r>
            <a:r>
              <a:rPr lang="en-US" altLang="ja-JP" dirty="0">
                <a:ea typeface="ＭＳ Ｐゴシック" charset="0"/>
                <a:sym typeface="Symbol" charset="0"/>
              </a:rPr>
              <a:t>s (</a:t>
            </a:r>
            <a:r>
              <a:rPr lang="en-US" altLang="ja-JP" dirty="0" smtClean="0">
                <a:ea typeface="ＭＳ Ｐゴシック" charset="0"/>
                <a:sym typeface="Symbol" charset="0"/>
              </a:rPr>
              <a:t>2*(</a:t>
            </a:r>
            <a:r>
              <a:rPr lang="en-US" altLang="ja-JP" i="1" dirty="0">
                <a:ea typeface="ＭＳ Ｐゴシック" charset="0"/>
                <a:sym typeface="Symbol" charset="0"/>
              </a:rPr>
              <a:t>N-1</a:t>
            </a:r>
            <a:r>
              <a:rPr lang="en-US" altLang="ja-JP" dirty="0">
                <a:ea typeface="ＭＳ Ｐゴシック" charset="0"/>
                <a:sym typeface="Symbol" charset="0"/>
              </a:rPr>
              <a:t>) and </a:t>
            </a:r>
            <a:r>
              <a:rPr lang="en-US" altLang="ja-JP" i="1" dirty="0">
                <a:ea typeface="ＭＳ Ｐゴシック" charset="0"/>
                <a:sym typeface="Symbol" charset="0"/>
              </a:rPr>
              <a:t>N-1</a:t>
            </a:r>
            <a:r>
              <a:rPr lang="en-US" altLang="ja-JP" dirty="0">
                <a:ea typeface="ＭＳ Ｐゴシック" charset="0"/>
                <a:sym typeface="Symbol" charset="0"/>
              </a:rPr>
              <a:t> messages</a:t>
            </a:r>
            <a:r>
              <a:rPr lang="en-US" altLang="ja-JP" dirty="0" smtClean="0">
                <a:ea typeface="ＭＳ Ｐゴシック" charset="0"/>
                <a:sym typeface="Symbol" charset="0"/>
              </a:rPr>
              <a:t>)</a:t>
            </a:r>
          </a:p>
          <a:p>
            <a:pPr lvl="1"/>
            <a:r>
              <a:rPr lang="en-US" dirty="0">
                <a:ea typeface="ＭＳ Ｐゴシック" charset="0"/>
                <a:sym typeface="Symbol" charset="0"/>
              </a:rPr>
              <a:t></a:t>
            </a:r>
            <a:r>
              <a:rPr lang="en-US" i="1" dirty="0" smtClean="0">
                <a:ea typeface="ＭＳ Ｐゴシック" charset="0"/>
                <a:sym typeface="Symbol" charset="0"/>
              </a:rPr>
              <a:t>N </a:t>
            </a:r>
            <a:r>
              <a:rPr lang="en-US" dirty="0" smtClean="0">
                <a:ea typeface="ＭＳ Ｐゴシック" charset="0"/>
                <a:sym typeface="Symbol" charset="0"/>
              </a:rPr>
              <a:t>quite small. </a:t>
            </a:r>
            <a:r>
              <a:rPr lang="en-US" i="1" dirty="0" smtClean="0">
                <a:ea typeface="ＭＳ Ｐゴシック" charset="0"/>
                <a:sym typeface="Symbol" charset="0"/>
              </a:rPr>
              <a:t>N</a:t>
            </a:r>
            <a:r>
              <a:rPr lang="en-US" dirty="0" smtClean="0">
                <a:ea typeface="ＭＳ Ｐゴシック" charset="0"/>
                <a:sym typeface="Symbol" charset="0"/>
              </a:rPr>
              <a:t> ~ 1 million =&gt; </a:t>
            </a:r>
            <a:r>
              <a:rPr lang="en-US" i="1" dirty="0" smtClean="0">
                <a:ea typeface="ＭＳ Ｐゴシック" charset="0"/>
                <a:sym typeface="Symbol" charset="0"/>
              </a:rPr>
              <a:t>N = </a:t>
            </a:r>
            <a:r>
              <a:rPr lang="en-US" dirty="0" smtClean="0">
                <a:ea typeface="ＭＳ Ｐゴシック" charset="0"/>
                <a:sym typeface="Symbol" charset="0"/>
              </a:rPr>
              <a:t>1K</a:t>
            </a:r>
            <a:endParaRPr lang="en-US" altLang="ja-JP" dirty="0">
              <a:ea typeface="ＭＳ Ｐゴシック" charset="0"/>
              <a:sym typeface="Symbol" charset="0"/>
            </a:endParaRPr>
          </a:p>
          <a:p>
            <a:r>
              <a:rPr lang="en-US" dirty="0">
                <a:ea typeface="ＭＳ Ｐゴシック" charset="0"/>
                <a:sym typeface="Symbol" charset="0"/>
              </a:rPr>
              <a:t>Client delay: One round trip time</a:t>
            </a:r>
          </a:p>
          <a:p>
            <a:r>
              <a:rPr lang="en-US" dirty="0">
                <a:ea typeface="ＭＳ Ｐゴシック" charset="0"/>
                <a:sym typeface="Symbol" charset="0"/>
              </a:rPr>
              <a:t>Synchronization delay: 2 message transmission times</a:t>
            </a:r>
          </a:p>
          <a:p>
            <a:endParaRPr lang="en-US" dirty="0">
              <a:ea typeface="ＭＳ Ｐゴシック" charset="0"/>
              <a:sym typeface="Symbol" charset="0"/>
            </a:endParaRPr>
          </a:p>
          <a:p>
            <a:endParaRPr lang="en-US" dirty="0"/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11155363" y="5575299"/>
            <a:ext cx="1828800" cy="1739901"/>
          </a:xfrm>
          <a:prstGeom prst="rect">
            <a:avLst/>
          </a:prstGeom>
          <a:solidFill>
            <a:srgbClr val="EFEFE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>
              <a:latin typeface="Arial" charset="0"/>
            </a:endParaRPr>
          </a:p>
        </p:txBody>
      </p:sp>
      <p:sp>
        <p:nvSpPr>
          <p:cNvPr id="5" name="Slide Number Placeholder 1"/>
          <p:cNvSpPr txBox="1">
            <a:spLocks/>
          </p:cNvSpPr>
          <p:nvPr/>
        </p:nvSpPr>
        <p:spPr>
          <a:xfrm>
            <a:off x="10683081" y="6858000"/>
            <a:ext cx="2133600" cy="274637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marL="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2pPr>
            <a:lvl3pPr marL="11430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3pPr>
            <a:lvl4pPr marL="16002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4pPr>
            <a:lvl5pPr marL="20574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5pPr>
            <a:lvl6pPr marL="25146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6pPr>
            <a:lvl7pPr marL="29718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7pPr>
            <a:lvl8pPr marL="34290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8pPr>
            <a:lvl9pPr marL="38862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9pPr>
          </a:lstStyle>
          <a:p>
            <a:pPr algn="ctr" eaLnBrk="1" hangingPunct="1"/>
            <a:fld id="{A5C89BAC-A48D-2D4F-801D-3CF6579B6D6A}" type="slidenum">
              <a:rPr lang="en-US" sz="1400" smtClean="0"/>
              <a:pPr algn="ctr" eaLnBrk="1" hangingPunct="1"/>
              <a:t>50</a:t>
            </a:fld>
            <a:endParaRPr lang="en-US" sz="1400"/>
          </a:p>
        </p:txBody>
      </p:sp>
    </p:spTree>
    <p:extLst>
      <p:ext uri="{BB962C8B-B14F-4D97-AF65-F5344CB8AC3E}">
        <p14:creationId xmlns:p14="http://schemas.microsoft.com/office/powerpoint/2010/main" val="24592255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</a:t>
            </a:r>
            <a:r>
              <a:rPr lang="en-US" dirty="0">
                <a:ea typeface="ＭＳ Ｐゴシック" charset="0"/>
                <a:sym typeface="Symbol" charset="0"/>
              </a:rPr>
              <a:t></a:t>
            </a:r>
            <a:r>
              <a:rPr lang="en-US" i="1" dirty="0">
                <a:ea typeface="ＭＳ Ｐゴシック" charset="0"/>
                <a:sym typeface="Symbol" charset="0"/>
              </a:rPr>
              <a:t>N</a:t>
            </a:r>
            <a:r>
              <a:rPr lang="en-US" dirty="0">
                <a:ea typeface="ＭＳ Ｐゴシック" charset="0"/>
                <a:sym typeface="Symbol" charset="0"/>
              </a:rPr>
              <a:t> </a:t>
            </a:r>
            <a:r>
              <a:rPr lang="en-US" dirty="0" smtClean="0">
                <a:ea typeface="ＭＳ Ｐゴシック" charset="0"/>
                <a:sym typeface="Symbol" charset="0"/>
              </a:rPr>
              <a:t>?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9208" y="1696720"/>
            <a:ext cx="7033088" cy="4551680"/>
          </a:xfrm>
        </p:spPr>
        <p:txBody>
          <a:bodyPr>
            <a:noAutofit/>
          </a:bodyPr>
          <a:lstStyle/>
          <a:p>
            <a:pPr>
              <a:lnSpc>
                <a:spcPct val="120000"/>
              </a:lnSpc>
              <a:buClr>
                <a:schemeClr val="tx1"/>
              </a:buClr>
              <a:buSzPct val="120000"/>
            </a:pPr>
            <a:r>
              <a:rPr lang="en-US" sz="1800" dirty="0">
                <a:ea typeface="ＭＳ Ｐゴシック" charset="0"/>
              </a:rPr>
              <a:t>Each voting set is of size </a:t>
            </a:r>
            <a:r>
              <a:rPr lang="en-US" sz="1800" i="1" dirty="0">
                <a:ea typeface="ＭＳ Ｐゴシック" charset="0"/>
              </a:rPr>
              <a:t>K</a:t>
            </a:r>
          </a:p>
          <a:p>
            <a:pPr>
              <a:lnSpc>
                <a:spcPct val="120000"/>
              </a:lnSpc>
              <a:buClr>
                <a:schemeClr val="tx1"/>
              </a:buClr>
              <a:buSzPct val="120000"/>
            </a:pPr>
            <a:r>
              <a:rPr lang="en-US" sz="1800" dirty="0" smtClean="0">
                <a:ea typeface="ＭＳ Ｐゴシック" charset="0"/>
              </a:rPr>
              <a:t>Each </a:t>
            </a:r>
            <a:r>
              <a:rPr lang="en-US" sz="1800" dirty="0">
                <a:ea typeface="ＭＳ Ｐゴシック" charset="0"/>
              </a:rPr>
              <a:t>process belongs to </a:t>
            </a:r>
            <a:r>
              <a:rPr lang="en-US" sz="1800" i="1" dirty="0">
                <a:ea typeface="ＭＳ Ｐゴシック" charset="0"/>
              </a:rPr>
              <a:t>M</a:t>
            </a:r>
            <a:r>
              <a:rPr lang="en-US" sz="1800" dirty="0">
                <a:ea typeface="ＭＳ Ｐゴシック" charset="0"/>
              </a:rPr>
              <a:t> other voting </a:t>
            </a:r>
            <a:r>
              <a:rPr lang="en-US" sz="1800" dirty="0" smtClean="0">
                <a:ea typeface="ＭＳ Ｐゴシック" charset="0"/>
              </a:rPr>
              <a:t>sets</a:t>
            </a:r>
          </a:p>
          <a:p>
            <a:pPr>
              <a:lnSpc>
                <a:spcPct val="120000"/>
              </a:lnSpc>
              <a:buClr>
                <a:schemeClr val="tx1"/>
              </a:buClr>
              <a:buSzPct val="120000"/>
            </a:pPr>
            <a:r>
              <a:rPr lang="en-US" sz="1800" dirty="0" smtClean="0">
                <a:ea typeface="ＭＳ Ｐゴシック" charset="0"/>
              </a:rPr>
              <a:t>Total number of voting set members (processes may be repeated) = </a:t>
            </a:r>
            <a:r>
              <a:rPr lang="en-US" sz="1800" i="1" dirty="0" smtClean="0">
                <a:ea typeface="ＭＳ Ｐゴシック" charset="0"/>
              </a:rPr>
              <a:t>K*N</a:t>
            </a:r>
          </a:p>
          <a:p>
            <a:pPr>
              <a:lnSpc>
                <a:spcPct val="120000"/>
              </a:lnSpc>
              <a:buClr>
                <a:schemeClr val="tx1"/>
              </a:buClr>
              <a:buSzPct val="120000"/>
            </a:pPr>
            <a:r>
              <a:rPr lang="en-US" sz="1800" dirty="0" smtClean="0">
                <a:ea typeface="ＭＳ Ｐゴシック" charset="0"/>
              </a:rPr>
              <a:t>But since each process is in </a:t>
            </a:r>
            <a:r>
              <a:rPr lang="en-US" sz="1800" i="1" dirty="0" smtClean="0">
                <a:ea typeface="ＭＳ Ｐゴシック" charset="0"/>
              </a:rPr>
              <a:t>M</a:t>
            </a:r>
            <a:r>
              <a:rPr lang="en-US" sz="1800" dirty="0" smtClean="0">
                <a:ea typeface="ＭＳ Ｐゴシック" charset="0"/>
              </a:rPr>
              <a:t> voting sets</a:t>
            </a:r>
          </a:p>
          <a:p>
            <a:pPr lvl="1">
              <a:lnSpc>
                <a:spcPct val="120000"/>
              </a:lnSpc>
              <a:buClr>
                <a:schemeClr val="tx1"/>
              </a:buClr>
              <a:buSzPct val="120000"/>
            </a:pPr>
            <a:r>
              <a:rPr lang="en-US" sz="1800" i="1" dirty="0" smtClean="0">
                <a:ea typeface="ＭＳ Ｐゴシック" charset="0"/>
              </a:rPr>
              <a:t>K*N/M = N</a:t>
            </a:r>
            <a:r>
              <a:rPr lang="en-US" sz="1800" dirty="0" smtClean="0">
                <a:ea typeface="ＭＳ Ｐゴシック" charset="0"/>
              </a:rPr>
              <a:t> =&gt; </a:t>
            </a:r>
            <a:r>
              <a:rPr lang="en-US" sz="1800" i="1" dirty="0" smtClean="0">
                <a:ea typeface="ＭＳ Ｐゴシック" charset="0"/>
              </a:rPr>
              <a:t>K = M   </a:t>
            </a:r>
            <a:r>
              <a:rPr lang="en-US" sz="1800" dirty="0" smtClean="0">
                <a:ea typeface="ＭＳ Ｐゴシック" charset="0"/>
              </a:rPr>
              <a:t>(1)</a:t>
            </a:r>
          </a:p>
          <a:p>
            <a:pPr>
              <a:lnSpc>
                <a:spcPct val="120000"/>
              </a:lnSpc>
              <a:buClr>
                <a:schemeClr val="tx1"/>
              </a:buClr>
              <a:buSzPct val="120000"/>
            </a:pPr>
            <a:r>
              <a:rPr lang="en-US" sz="1800" dirty="0" smtClean="0">
                <a:ea typeface="ＭＳ Ｐゴシック" charset="0"/>
              </a:rPr>
              <a:t>Consider a process P</a:t>
            </a:r>
            <a:r>
              <a:rPr lang="en-US" sz="1800" i="1" dirty="0" smtClean="0">
                <a:ea typeface="ＭＳ Ｐゴシック" charset="0"/>
              </a:rPr>
              <a:t>i</a:t>
            </a:r>
            <a:endParaRPr lang="en-US" sz="1800" dirty="0" smtClean="0">
              <a:ea typeface="ＭＳ Ｐゴシック" charset="0"/>
            </a:endParaRPr>
          </a:p>
          <a:p>
            <a:pPr lvl="1">
              <a:lnSpc>
                <a:spcPct val="120000"/>
              </a:lnSpc>
              <a:buClr>
                <a:schemeClr val="tx1"/>
              </a:buClr>
              <a:buSzPct val="120000"/>
            </a:pPr>
            <a:r>
              <a:rPr lang="en-US" sz="1800" dirty="0">
                <a:ea typeface="ＭＳ Ｐゴシック" charset="0"/>
              </a:rPr>
              <a:t>T</a:t>
            </a:r>
            <a:r>
              <a:rPr lang="en-US" sz="1800" dirty="0" smtClean="0">
                <a:ea typeface="ＭＳ Ｐゴシック" charset="0"/>
              </a:rPr>
              <a:t>otal number of voting sets = members present in P</a:t>
            </a:r>
            <a:r>
              <a:rPr lang="en-US" sz="1800" i="1" dirty="0" smtClean="0">
                <a:ea typeface="ＭＳ Ｐゴシック" charset="0"/>
              </a:rPr>
              <a:t>i</a:t>
            </a:r>
            <a:r>
              <a:rPr lang="en-US" sz="1800" dirty="0" smtClean="0">
                <a:ea typeface="ＭＳ Ｐゴシック" charset="0"/>
              </a:rPr>
              <a:t>’s voting set and all their voting sets = </a:t>
            </a:r>
            <a:r>
              <a:rPr lang="en-US" sz="1800" i="1" dirty="0" smtClean="0">
                <a:ea typeface="ＭＳ Ｐゴシック" charset="0"/>
              </a:rPr>
              <a:t>(M-1)*K + 1</a:t>
            </a:r>
          </a:p>
          <a:p>
            <a:pPr lvl="1">
              <a:lnSpc>
                <a:spcPct val="120000"/>
              </a:lnSpc>
              <a:buClr>
                <a:schemeClr val="tx1"/>
              </a:buClr>
              <a:buSzPct val="120000"/>
            </a:pPr>
            <a:r>
              <a:rPr lang="en-US" sz="1800" dirty="0" smtClean="0">
                <a:ea typeface="ＭＳ Ｐゴシック" charset="0"/>
              </a:rPr>
              <a:t>All processes in group must </a:t>
            </a:r>
            <a:r>
              <a:rPr lang="en-US" sz="1800" smtClean="0">
                <a:ea typeface="ＭＳ Ｐゴシック" charset="0"/>
              </a:rPr>
              <a:t>be in above</a:t>
            </a:r>
            <a:endParaRPr lang="en-US" sz="1800" dirty="0" smtClean="0">
              <a:ea typeface="ＭＳ Ｐゴシック" charset="0"/>
            </a:endParaRPr>
          </a:p>
          <a:p>
            <a:pPr lvl="1">
              <a:lnSpc>
                <a:spcPct val="120000"/>
              </a:lnSpc>
              <a:buClr>
                <a:schemeClr val="tx1"/>
              </a:buClr>
              <a:buSzPct val="120000"/>
            </a:pPr>
            <a:r>
              <a:rPr lang="en-US" sz="1800" dirty="0" smtClean="0">
                <a:ea typeface="ＭＳ Ｐゴシック" charset="0"/>
              </a:rPr>
              <a:t>To minimize the overhead at each process (</a:t>
            </a:r>
            <a:r>
              <a:rPr lang="en-US" sz="1800" i="1" dirty="0" smtClean="0">
                <a:ea typeface="ＭＳ Ｐゴシック" charset="0"/>
              </a:rPr>
              <a:t>K</a:t>
            </a:r>
            <a:r>
              <a:rPr lang="en-US" sz="1800" dirty="0" smtClean="0">
                <a:ea typeface="ＭＳ Ｐゴシック" charset="0"/>
              </a:rPr>
              <a:t>), need each of the above members to be unique, i.e.,</a:t>
            </a:r>
          </a:p>
          <a:p>
            <a:pPr lvl="2">
              <a:lnSpc>
                <a:spcPct val="120000"/>
              </a:lnSpc>
              <a:buClr>
                <a:schemeClr val="tx1"/>
              </a:buClr>
              <a:buSzPct val="120000"/>
            </a:pPr>
            <a:r>
              <a:rPr lang="en-US" sz="1800" i="1" dirty="0" smtClean="0">
                <a:ea typeface="ＭＳ Ｐゴシック" charset="0"/>
              </a:rPr>
              <a:t>N =</a:t>
            </a:r>
            <a:r>
              <a:rPr lang="en-US" sz="1800" dirty="0" smtClean="0">
                <a:ea typeface="ＭＳ Ｐゴシック" charset="0"/>
              </a:rPr>
              <a:t> </a:t>
            </a:r>
            <a:r>
              <a:rPr lang="en-US" sz="1800" i="1" dirty="0">
                <a:ea typeface="ＭＳ Ｐゴシック" charset="0"/>
              </a:rPr>
              <a:t>(M-1)*K + </a:t>
            </a:r>
            <a:r>
              <a:rPr lang="en-US" sz="1800" i="1" dirty="0" smtClean="0">
                <a:ea typeface="ＭＳ Ｐゴシック" charset="0"/>
              </a:rPr>
              <a:t>1</a:t>
            </a:r>
          </a:p>
          <a:p>
            <a:pPr lvl="2">
              <a:lnSpc>
                <a:spcPct val="120000"/>
              </a:lnSpc>
              <a:buClr>
                <a:schemeClr val="tx1"/>
              </a:buClr>
              <a:buSzPct val="120000"/>
            </a:pPr>
            <a:r>
              <a:rPr lang="en-US" sz="1800" i="1" dirty="0">
                <a:ea typeface="ＭＳ Ｐゴシック" charset="0"/>
              </a:rPr>
              <a:t>N =</a:t>
            </a:r>
            <a:r>
              <a:rPr lang="en-US" sz="1800" dirty="0">
                <a:ea typeface="ＭＳ Ｐゴシック" charset="0"/>
              </a:rPr>
              <a:t> </a:t>
            </a:r>
            <a:r>
              <a:rPr lang="en-US" sz="1800" i="1" dirty="0" smtClean="0">
                <a:ea typeface="ＭＳ Ｐゴシック" charset="0"/>
              </a:rPr>
              <a:t>(K-</a:t>
            </a:r>
            <a:r>
              <a:rPr lang="en-US" sz="1800" i="1" dirty="0">
                <a:ea typeface="ＭＳ Ｐゴシック" charset="0"/>
              </a:rPr>
              <a:t>1)*K + </a:t>
            </a:r>
            <a:r>
              <a:rPr lang="en-US" sz="1800" i="1" dirty="0" smtClean="0">
                <a:ea typeface="ＭＳ Ｐゴシック" charset="0"/>
              </a:rPr>
              <a:t>1  </a:t>
            </a:r>
            <a:r>
              <a:rPr lang="en-US" sz="1800" dirty="0" smtClean="0">
                <a:ea typeface="ＭＳ Ｐゴシック" charset="0"/>
              </a:rPr>
              <a:t>(due to (1))</a:t>
            </a:r>
          </a:p>
          <a:p>
            <a:pPr lvl="2">
              <a:lnSpc>
                <a:spcPct val="120000"/>
              </a:lnSpc>
              <a:buClr>
                <a:schemeClr val="tx1"/>
              </a:buClr>
              <a:buSzPct val="120000"/>
            </a:pPr>
            <a:r>
              <a:rPr lang="en-US" sz="1800" i="1" dirty="0" smtClean="0">
                <a:ea typeface="ＭＳ Ｐゴシック" charset="0"/>
              </a:rPr>
              <a:t>K ~ </a:t>
            </a:r>
            <a:r>
              <a:rPr lang="en-US" sz="1800" dirty="0">
                <a:ea typeface="ＭＳ Ｐゴシック" charset="0"/>
                <a:sym typeface="Symbol" charset="0"/>
              </a:rPr>
              <a:t></a:t>
            </a:r>
            <a:r>
              <a:rPr lang="en-US" sz="1800" i="1" dirty="0">
                <a:ea typeface="ＭＳ Ｐゴシック" charset="0"/>
                <a:sym typeface="Symbol" charset="0"/>
              </a:rPr>
              <a:t>N</a:t>
            </a:r>
            <a:r>
              <a:rPr lang="en-US" sz="1800" dirty="0">
                <a:ea typeface="ＭＳ Ｐゴシック" charset="0"/>
                <a:sym typeface="Symbol" charset="0"/>
              </a:rPr>
              <a:t> </a:t>
            </a:r>
            <a:endParaRPr lang="en-US" sz="1800" i="1" dirty="0">
              <a:ea typeface="ＭＳ Ｐゴシック" charset="0"/>
            </a:endParaRPr>
          </a:p>
          <a:p>
            <a:pPr lvl="2">
              <a:lnSpc>
                <a:spcPct val="120000"/>
              </a:lnSpc>
              <a:buClr>
                <a:schemeClr val="tx1"/>
              </a:buClr>
              <a:buSzPct val="120000"/>
            </a:pPr>
            <a:endParaRPr lang="en-US" sz="1800" i="1" dirty="0">
              <a:ea typeface="ＭＳ Ｐゴシック" charset="0"/>
            </a:endParaRPr>
          </a:p>
          <a:p>
            <a:pPr lvl="2">
              <a:lnSpc>
                <a:spcPct val="120000"/>
              </a:lnSpc>
              <a:buClr>
                <a:schemeClr val="tx1"/>
              </a:buClr>
              <a:buSzPct val="120000"/>
            </a:pPr>
            <a:endParaRPr lang="en-US" sz="1800" dirty="0" smtClean="0">
              <a:ea typeface="ＭＳ Ｐゴシック" charset="0"/>
            </a:endParaRPr>
          </a:p>
          <a:p>
            <a:pPr>
              <a:lnSpc>
                <a:spcPct val="120000"/>
              </a:lnSpc>
              <a:buClr>
                <a:schemeClr val="tx1"/>
              </a:buClr>
              <a:buSzPct val="120000"/>
            </a:pPr>
            <a:endParaRPr lang="en-US" sz="1800" dirty="0" smtClean="0">
              <a:ea typeface="ＭＳ Ｐゴシック" charset="0"/>
            </a:endParaRPr>
          </a:p>
          <a:p>
            <a:pPr>
              <a:lnSpc>
                <a:spcPct val="120000"/>
              </a:lnSpc>
              <a:buClr>
                <a:schemeClr val="tx1"/>
              </a:buClr>
              <a:buSzPct val="120000"/>
            </a:pPr>
            <a:endParaRPr lang="en-US" sz="1800" dirty="0"/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11155363" y="5575299"/>
            <a:ext cx="1828800" cy="1739901"/>
          </a:xfrm>
          <a:prstGeom prst="rect">
            <a:avLst/>
          </a:prstGeom>
          <a:solidFill>
            <a:srgbClr val="EFEFE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>
              <a:latin typeface="Arial" charset="0"/>
            </a:endParaRPr>
          </a:p>
        </p:txBody>
      </p:sp>
      <p:sp>
        <p:nvSpPr>
          <p:cNvPr id="5" name="Slide Number Placeholder 1"/>
          <p:cNvSpPr txBox="1">
            <a:spLocks/>
          </p:cNvSpPr>
          <p:nvPr/>
        </p:nvSpPr>
        <p:spPr>
          <a:xfrm>
            <a:off x="10683081" y="6858000"/>
            <a:ext cx="2133600" cy="274637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marL="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2pPr>
            <a:lvl3pPr marL="11430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3pPr>
            <a:lvl4pPr marL="16002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4pPr>
            <a:lvl5pPr marL="20574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5pPr>
            <a:lvl6pPr marL="25146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6pPr>
            <a:lvl7pPr marL="29718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7pPr>
            <a:lvl8pPr marL="34290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8pPr>
            <a:lvl9pPr marL="38862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9pPr>
          </a:lstStyle>
          <a:p>
            <a:pPr algn="ctr" eaLnBrk="1" hangingPunct="1"/>
            <a:fld id="{A5C89BAC-A48D-2D4F-801D-3CF6579B6D6A}" type="slidenum">
              <a:rPr lang="en-US" sz="1400" smtClean="0"/>
              <a:pPr algn="ctr" eaLnBrk="1" hangingPunct="1"/>
              <a:t>51</a:t>
            </a:fld>
            <a:endParaRPr lang="en-US" sz="1400"/>
          </a:p>
        </p:txBody>
      </p:sp>
    </p:spTree>
    <p:extLst>
      <p:ext uri="{BB962C8B-B14F-4D97-AF65-F5344CB8AC3E}">
        <p14:creationId xmlns:p14="http://schemas.microsoft.com/office/powerpoint/2010/main" val="39664446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Failures?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There are fault-tolerant versions of the algorithms we’ve discussed</a:t>
            </a:r>
          </a:p>
          <a:p>
            <a:pPr lvl="1"/>
            <a:r>
              <a:rPr lang="en-US" dirty="0" smtClean="0"/>
              <a:t>E.g., </a:t>
            </a:r>
            <a:r>
              <a:rPr lang="en-US" dirty="0" err="1" smtClean="0"/>
              <a:t>Maekawa</a:t>
            </a:r>
            <a:endParaRPr lang="en-US" dirty="0" smtClean="0"/>
          </a:p>
          <a:p>
            <a:endParaRPr lang="en-US" dirty="0"/>
          </a:p>
          <a:p>
            <a:r>
              <a:rPr lang="en-US" dirty="0" smtClean="0"/>
              <a:t>One other way to handle failures: Use </a:t>
            </a:r>
            <a:r>
              <a:rPr lang="en-US" dirty="0" err="1" smtClean="0"/>
              <a:t>Paxos</a:t>
            </a:r>
            <a:r>
              <a:rPr lang="en-US" dirty="0" smtClean="0"/>
              <a:t>-like approaches!</a:t>
            </a:r>
            <a:endParaRPr lang="en-US" dirty="0"/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11155363" y="5575299"/>
            <a:ext cx="1828800" cy="1739901"/>
          </a:xfrm>
          <a:prstGeom prst="rect">
            <a:avLst/>
          </a:prstGeom>
          <a:solidFill>
            <a:srgbClr val="EFEFE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>
              <a:latin typeface="Arial" charset="0"/>
            </a:endParaRPr>
          </a:p>
        </p:txBody>
      </p:sp>
      <p:sp>
        <p:nvSpPr>
          <p:cNvPr id="5" name="Slide Number Placeholder 1"/>
          <p:cNvSpPr txBox="1">
            <a:spLocks/>
          </p:cNvSpPr>
          <p:nvPr/>
        </p:nvSpPr>
        <p:spPr>
          <a:xfrm>
            <a:off x="10683081" y="6858000"/>
            <a:ext cx="2133600" cy="274637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marL="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2pPr>
            <a:lvl3pPr marL="11430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3pPr>
            <a:lvl4pPr marL="16002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4pPr>
            <a:lvl5pPr marL="20574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5pPr>
            <a:lvl6pPr marL="25146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6pPr>
            <a:lvl7pPr marL="29718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7pPr>
            <a:lvl8pPr marL="34290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8pPr>
            <a:lvl9pPr marL="38862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9pPr>
          </a:lstStyle>
          <a:p>
            <a:pPr algn="ctr" eaLnBrk="1" hangingPunct="1"/>
            <a:fld id="{A5C89BAC-A48D-2D4F-801D-3CF6579B6D6A}" type="slidenum">
              <a:rPr lang="en-US" sz="1400" smtClean="0"/>
              <a:pPr algn="ctr" eaLnBrk="1" hangingPunct="1"/>
              <a:t>52</a:t>
            </a:fld>
            <a:endParaRPr lang="en-US" sz="1400"/>
          </a:p>
        </p:txBody>
      </p:sp>
    </p:spTree>
    <p:extLst>
      <p:ext uri="{BB962C8B-B14F-4D97-AF65-F5344CB8AC3E}">
        <p14:creationId xmlns:p14="http://schemas.microsoft.com/office/powerpoint/2010/main" val="16182778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Chubby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Google’s system for locking</a:t>
            </a:r>
          </a:p>
          <a:p>
            <a:r>
              <a:rPr lang="en-US" dirty="0" smtClean="0"/>
              <a:t>Used underneath Google’s systems like </a:t>
            </a:r>
            <a:r>
              <a:rPr lang="en-US" dirty="0" err="1" smtClean="0"/>
              <a:t>BigTable</a:t>
            </a:r>
            <a:r>
              <a:rPr lang="en-US" dirty="0" smtClean="0"/>
              <a:t>, Megastore, etc.</a:t>
            </a:r>
          </a:p>
          <a:p>
            <a:r>
              <a:rPr lang="en-US" dirty="0" smtClean="0"/>
              <a:t>Not open-sourced but published</a:t>
            </a:r>
          </a:p>
          <a:p>
            <a:r>
              <a:rPr lang="en-US" dirty="0" smtClean="0"/>
              <a:t>Chubby provides </a:t>
            </a:r>
            <a:r>
              <a:rPr lang="en-US" i="1" dirty="0" smtClean="0"/>
              <a:t>Advisory </a:t>
            </a:r>
            <a:r>
              <a:rPr lang="en-US" dirty="0" smtClean="0"/>
              <a:t>locks only</a:t>
            </a:r>
          </a:p>
          <a:p>
            <a:pPr lvl="1"/>
            <a:r>
              <a:rPr lang="en-US" dirty="0" smtClean="0"/>
              <a:t>Doesn’t guarantee mutual exclusion unless every client checks lock before accessing resource</a:t>
            </a:r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457202" y="5943600"/>
            <a:ext cx="8701881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r>
              <a:rPr lang="en-US" sz="2400" i="1" dirty="0">
                <a:latin typeface="Times New Roman"/>
                <a:cs typeface="Times New Roman"/>
              </a:rPr>
              <a:t>Reference: http://</a:t>
            </a:r>
            <a:r>
              <a:rPr lang="en-US" sz="2400" i="1" dirty="0" err="1">
                <a:latin typeface="Times New Roman"/>
                <a:cs typeface="Times New Roman"/>
              </a:rPr>
              <a:t>research.google.com</a:t>
            </a:r>
            <a:r>
              <a:rPr lang="en-US" sz="2400" i="1" dirty="0">
                <a:latin typeface="Times New Roman"/>
                <a:cs typeface="Times New Roman"/>
              </a:rPr>
              <a:t>/archive/</a:t>
            </a:r>
            <a:r>
              <a:rPr lang="en-US" sz="2400" i="1" dirty="0" err="1">
                <a:latin typeface="Times New Roman"/>
                <a:cs typeface="Times New Roman"/>
              </a:rPr>
              <a:t>chubby.html</a:t>
            </a:r>
            <a:endParaRPr lang="en-US" sz="2400" i="1" dirty="0">
              <a:latin typeface="Times New Roman"/>
              <a:cs typeface="Times New Roman"/>
            </a:endParaRPr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11155363" y="5575299"/>
            <a:ext cx="1828800" cy="1739901"/>
          </a:xfrm>
          <a:prstGeom prst="rect">
            <a:avLst/>
          </a:prstGeom>
          <a:solidFill>
            <a:srgbClr val="EFEFE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>
              <a:latin typeface="Arial" charset="0"/>
            </a:endParaRPr>
          </a:p>
        </p:txBody>
      </p:sp>
      <p:sp>
        <p:nvSpPr>
          <p:cNvPr id="6" name="Slide Number Placeholder 1"/>
          <p:cNvSpPr txBox="1">
            <a:spLocks/>
          </p:cNvSpPr>
          <p:nvPr/>
        </p:nvSpPr>
        <p:spPr>
          <a:xfrm>
            <a:off x="10683081" y="6858000"/>
            <a:ext cx="2133600" cy="274637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marL="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2pPr>
            <a:lvl3pPr marL="11430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3pPr>
            <a:lvl4pPr marL="16002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4pPr>
            <a:lvl5pPr marL="20574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5pPr>
            <a:lvl6pPr marL="25146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6pPr>
            <a:lvl7pPr marL="29718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7pPr>
            <a:lvl8pPr marL="34290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8pPr>
            <a:lvl9pPr marL="38862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9pPr>
          </a:lstStyle>
          <a:p>
            <a:pPr algn="ctr" eaLnBrk="1" hangingPunct="1"/>
            <a:fld id="{A5C89BAC-A48D-2D4F-801D-3CF6579B6D6A}" type="slidenum">
              <a:rPr lang="en-US" sz="1400" smtClean="0"/>
              <a:pPr algn="ctr" eaLnBrk="1" hangingPunct="1"/>
              <a:t>53</a:t>
            </a:fld>
            <a:endParaRPr lang="en-US" sz="1400"/>
          </a:p>
        </p:txBody>
      </p:sp>
    </p:spTree>
    <p:extLst>
      <p:ext uri="{BB962C8B-B14F-4D97-AF65-F5344CB8AC3E}">
        <p14:creationId xmlns:p14="http://schemas.microsoft.com/office/powerpoint/2010/main" val="5916322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Chubby (2)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Can use not only for locking but also writing small configuration files</a:t>
            </a:r>
          </a:p>
          <a:p>
            <a:r>
              <a:rPr lang="en-US" dirty="0"/>
              <a:t>Relies on </a:t>
            </a:r>
            <a:r>
              <a:rPr lang="en-US" dirty="0" err="1" smtClean="0"/>
              <a:t>Paxos</a:t>
            </a:r>
            <a:r>
              <a:rPr lang="en-US" dirty="0" smtClean="0"/>
              <a:t>-like (consensus) protocol</a:t>
            </a:r>
          </a:p>
          <a:p>
            <a:r>
              <a:rPr lang="en-US" dirty="0"/>
              <a:t>Group of servers with one elected as Master </a:t>
            </a:r>
            <a:endParaRPr lang="en-US" dirty="0" smtClean="0"/>
          </a:p>
          <a:p>
            <a:pPr lvl="1"/>
            <a:r>
              <a:rPr lang="en-US" dirty="0" smtClean="0"/>
              <a:t>All servers replicate same information</a:t>
            </a:r>
          </a:p>
          <a:p>
            <a:r>
              <a:rPr lang="en-US" dirty="0" smtClean="0"/>
              <a:t>Clients send read requests to Master, which serves it locally</a:t>
            </a:r>
          </a:p>
          <a:p>
            <a:r>
              <a:rPr lang="en-US" dirty="0" smtClean="0"/>
              <a:t>Clients send write requests to Master, which sends it to all servers, gets majority (quorum) among servers, and then responds to client</a:t>
            </a:r>
          </a:p>
          <a:p>
            <a:r>
              <a:rPr lang="en-US" dirty="0" smtClean="0"/>
              <a:t>On master failure, run election protocol</a:t>
            </a:r>
          </a:p>
          <a:p>
            <a:r>
              <a:rPr lang="en-US" dirty="0" smtClean="0"/>
              <a:t>On replica failure, just replace it and have it catch up</a:t>
            </a:r>
            <a:endParaRPr lang="en-US" dirty="0"/>
          </a:p>
        </p:txBody>
      </p:sp>
      <p:grpSp>
        <p:nvGrpSpPr>
          <p:cNvPr id="4" name="Group 14"/>
          <p:cNvGrpSpPr>
            <a:grpSpLocks/>
          </p:cNvGrpSpPr>
          <p:nvPr/>
        </p:nvGrpSpPr>
        <p:grpSpPr bwMode="auto">
          <a:xfrm>
            <a:off x="7711283" y="2057400"/>
            <a:ext cx="2873121" cy="4495801"/>
            <a:chOff x="5715000" y="1981200"/>
            <a:chExt cx="2872422" cy="4495800"/>
          </a:xfrm>
        </p:grpSpPr>
        <p:sp>
          <p:nvSpPr>
            <p:cNvPr id="5" name="Rectangle 4"/>
            <p:cNvSpPr/>
            <p:nvPr/>
          </p:nvSpPr>
          <p:spPr>
            <a:xfrm>
              <a:off x="5715000" y="1981200"/>
              <a:ext cx="1675992" cy="4495800"/>
            </a:xfrm>
            <a:prstGeom prst="rect">
              <a:avLst/>
            </a:prstGeom>
            <a:noFill/>
            <a:ln>
              <a:solidFill>
                <a:srgbClr val="00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6" name="TextBox 6"/>
            <p:cNvSpPr txBox="1">
              <a:spLocks noChangeArrowheads="1"/>
            </p:cNvSpPr>
            <p:nvPr/>
          </p:nvSpPr>
          <p:spPr bwMode="auto">
            <a:xfrm>
              <a:off x="5943600" y="2438400"/>
              <a:ext cx="1261577" cy="46166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/>
                <a:t>Server A</a:t>
              </a:r>
            </a:p>
          </p:txBody>
        </p:sp>
        <p:sp>
          <p:nvSpPr>
            <p:cNvPr id="7" name="TextBox 7"/>
            <p:cNvSpPr txBox="1">
              <a:spLocks noChangeArrowheads="1"/>
            </p:cNvSpPr>
            <p:nvPr/>
          </p:nvSpPr>
          <p:spPr bwMode="auto">
            <a:xfrm>
              <a:off x="5943600" y="3276600"/>
              <a:ext cx="1269840" cy="46166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/>
                <a:t>Server B</a:t>
              </a:r>
            </a:p>
          </p:txBody>
        </p:sp>
        <p:sp>
          <p:nvSpPr>
            <p:cNvPr id="8" name="TextBox 9"/>
            <p:cNvSpPr txBox="1">
              <a:spLocks noChangeArrowheads="1"/>
            </p:cNvSpPr>
            <p:nvPr/>
          </p:nvSpPr>
          <p:spPr bwMode="auto">
            <a:xfrm>
              <a:off x="5943600" y="4114800"/>
              <a:ext cx="1269840" cy="46166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/>
                <a:t>Server C</a:t>
              </a:r>
            </a:p>
          </p:txBody>
        </p:sp>
        <p:sp>
          <p:nvSpPr>
            <p:cNvPr id="9" name="TextBox 10"/>
            <p:cNvSpPr txBox="1">
              <a:spLocks noChangeArrowheads="1"/>
            </p:cNvSpPr>
            <p:nvPr/>
          </p:nvSpPr>
          <p:spPr bwMode="auto">
            <a:xfrm>
              <a:off x="5943600" y="4953000"/>
              <a:ext cx="1286818" cy="46166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/>
                <a:t>Server D</a:t>
              </a:r>
            </a:p>
          </p:txBody>
        </p:sp>
        <p:sp>
          <p:nvSpPr>
            <p:cNvPr id="10" name="TextBox 11"/>
            <p:cNvSpPr txBox="1">
              <a:spLocks noChangeArrowheads="1"/>
            </p:cNvSpPr>
            <p:nvPr/>
          </p:nvSpPr>
          <p:spPr bwMode="auto">
            <a:xfrm>
              <a:off x="5943600" y="5791200"/>
              <a:ext cx="1252562" cy="46166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/>
                <a:t>Server E</a:t>
              </a:r>
            </a:p>
          </p:txBody>
        </p:sp>
        <p:sp>
          <p:nvSpPr>
            <p:cNvPr id="11" name="TextBox 12"/>
            <p:cNvSpPr txBox="1">
              <a:spLocks noChangeArrowheads="1"/>
            </p:cNvSpPr>
            <p:nvPr/>
          </p:nvSpPr>
          <p:spPr bwMode="auto">
            <a:xfrm>
              <a:off x="7543800" y="4953000"/>
              <a:ext cx="1043622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/>
                <a:t>Master</a:t>
              </a:r>
            </a:p>
          </p:txBody>
        </p:sp>
        <p:cxnSp>
          <p:nvCxnSpPr>
            <p:cNvPr id="12" name="Straight Connector 11"/>
            <p:cNvCxnSpPr>
              <a:stCxn id="11" idx="1"/>
              <a:endCxn id="9" idx="3"/>
            </p:cNvCxnSpPr>
            <p:nvPr/>
          </p:nvCxnSpPr>
          <p:spPr>
            <a:xfrm flipH="1">
              <a:off x="7230418" y="5183833"/>
              <a:ext cx="313382" cy="0"/>
            </a:xfrm>
            <a:prstGeom prst="line">
              <a:avLst/>
            </a:prstGeom>
            <a:ln>
              <a:solidFill>
                <a:srgbClr val="0000FF"/>
              </a:solidFill>
              <a:prstDash val="dash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3" name="Rectangle 1"/>
          <p:cNvSpPr>
            <a:spLocks noChangeArrowheads="1"/>
          </p:cNvSpPr>
          <p:nvPr/>
        </p:nvSpPr>
        <p:spPr bwMode="auto">
          <a:xfrm>
            <a:off x="11155363" y="5575299"/>
            <a:ext cx="1828800" cy="1739901"/>
          </a:xfrm>
          <a:prstGeom prst="rect">
            <a:avLst/>
          </a:prstGeom>
          <a:solidFill>
            <a:srgbClr val="EFEFE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>
              <a:latin typeface="Arial" charset="0"/>
            </a:endParaRPr>
          </a:p>
        </p:txBody>
      </p:sp>
      <p:sp>
        <p:nvSpPr>
          <p:cNvPr id="14" name="Slide Number Placeholder 1"/>
          <p:cNvSpPr txBox="1">
            <a:spLocks/>
          </p:cNvSpPr>
          <p:nvPr/>
        </p:nvSpPr>
        <p:spPr>
          <a:xfrm>
            <a:off x="10683081" y="6858000"/>
            <a:ext cx="2133600" cy="274637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marL="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2pPr>
            <a:lvl3pPr marL="11430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3pPr>
            <a:lvl4pPr marL="16002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4pPr>
            <a:lvl5pPr marL="20574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5pPr>
            <a:lvl6pPr marL="25146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6pPr>
            <a:lvl7pPr marL="29718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7pPr>
            <a:lvl8pPr marL="34290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8pPr>
            <a:lvl9pPr marL="38862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9pPr>
          </a:lstStyle>
          <a:p>
            <a:pPr algn="ctr" eaLnBrk="1" hangingPunct="1"/>
            <a:fld id="{A5C89BAC-A48D-2D4F-801D-3CF6579B6D6A}" type="slidenum">
              <a:rPr lang="en-US" sz="1400" smtClean="0"/>
              <a:pPr algn="ctr" eaLnBrk="1" hangingPunct="1"/>
              <a:t>54</a:t>
            </a:fld>
            <a:endParaRPr lang="en-US" sz="1400"/>
          </a:p>
        </p:txBody>
      </p:sp>
    </p:spTree>
    <p:extLst>
      <p:ext uri="{BB962C8B-B14F-4D97-AF65-F5344CB8AC3E}">
        <p14:creationId xmlns:p14="http://schemas.microsoft.com/office/powerpoint/2010/main" val="39108838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Mutual exclusion important problem in cloud computing systems</a:t>
            </a:r>
          </a:p>
          <a:p>
            <a:r>
              <a:rPr lang="en-US" dirty="0" smtClean="0"/>
              <a:t>Classical algorithms</a:t>
            </a:r>
          </a:p>
          <a:p>
            <a:pPr lvl="1"/>
            <a:r>
              <a:rPr lang="en-US" dirty="0" smtClean="0"/>
              <a:t>Central</a:t>
            </a:r>
          </a:p>
          <a:p>
            <a:pPr lvl="1"/>
            <a:r>
              <a:rPr lang="en-US" dirty="0" smtClean="0"/>
              <a:t>Ring-based</a:t>
            </a:r>
          </a:p>
          <a:p>
            <a:pPr lvl="1"/>
            <a:r>
              <a:rPr lang="en-US" dirty="0" err="1" smtClean="0"/>
              <a:t>Ricart-Agrawala</a:t>
            </a:r>
            <a:endParaRPr lang="en-US" dirty="0"/>
          </a:p>
          <a:p>
            <a:pPr lvl="1"/>
            <a:r>
              <a:rPr lang="en-US" dirty="0" err="1" smtClean="0"/>
              <a:t>Maekawa</a:t>
            </a:r>
            <a:endParaRPr lang="en-US" dirty="0" smtClean="0"/>
          </a:p>
          <a:p>
            <a:r>
              <a:rPr lang="en-US" dirty="0" smtClean="0"/>
              <a:t>Industry systems</a:t>
            </a:r>
          </a:p>
          <a:p>
            <a:pPr lvl="1"/>
            <a:r>
              <a:rPr lang="en-US" dirty="0" smtClean="0"/>
              <a:t>Chubby: a coordination service</a:t>
            </a:r>
          </a:p>
          <a:p>
            <a:pPr lvl="1"/>
            <a:r>
              <a:rPr lang="en-US" dirty="0" smtClean="0"/>
              <a:t>Similarly, Apache Zookeeper for coordination</a:t>
            </a:r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11155363" y="5575299"/>
            <a:ext cx="1828800" cy="1739901"/>
          </a:xfrm>
          <a:prstGeom prst="rect">
            <a:avLst/>
          </a:prstGeom>
          <a:solidFill>
            <a:srgbClr val="EFEFE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>
              <a:latin typeface="Arial" charset="0"/>
            </a:endParaRPr>
          </a:p>
        </p:txBody>
      </p:sp>
      <p:sp>
        <p:nvSpPr>
          <p:cNvPr id="5" name="Slide Number Placeholder 1"/>
          <p:cNvSpPr txBox="1">
            <a:spLocks/>
          </p:cNvSpPr>
          <p:nvPr/>
        </p:nvSpPr>
        <p:spPr>
          <a:xfrm>
            <a:off x="10683081" y="6858000"/>
            <a:ext cx="2133600" cy="274637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marL="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2pPr>
            <a:lvl3pPr marL="11430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3pPr>
            <a:lvl4pPr marL="16002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4pPr>
            <a:lvl5pPr marL="20574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5pPr>
            <a:lvl6pPr marL="25146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6pPr>
            <a:lvl7pPr marL="29718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7pPr>
            <a:lvl8pPr marL="34290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8pPr>
            <a:lvl9pPr marL="38862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9pPr>
          </a:lstStyle>
          <a:p>
            <a:pPr algn="ctr" eaLnBrk="1" hangingPunct="1"/>
            <a:fld id="{A5C89BAC-A48D-2D4F-801D-3CF6579B6D6A}" type="slidenum">
              <a:rPr lang="en-US" sz="1400" smtClean="0"/>
              <a:pPr algn="ctr" eaLnBrk="1" hangingPunct="1"/>
              <a:t>55</a:t>
            </a:fld>
            <a:endParaRPr lang="en-US" sz="1400"/>
          </a:p>
        </p:txBody>
      </p:sp>
    </p:spTree>
    <p:extLst>
      <p:ext uri="{BB962C8B-B14F-4D97-AF65-F5344CB8AC3E}">
        <p14:creationId xmlns:p14="http://schemas.microsoft.com/office/powerpoint/2010/main" val="7585999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Announcements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HW3, MP3 out, due soon.</a:t>
            </a:r>
          </a:p>
          <a:p>
            <a:r>
              <a:rPr lang="en-US" dirty="0" smtClean="0"/>
              <a:t>You should have started </a:t>
            </a:r>
            <a:r>
              <a:rPr lang="en-US" smtClean="0"/>
              <a:t>on both by now.</a:t>
            </a:r>
            <a:endParaRPr lang="en-US" dirty="0" smtClean="0"/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11155363" y="5575299"/>
            <a:ext cx="1828800" cy="1739901"/>
          </a:xfrm>
          <a:prstGeom prst="rect">
            <a:avLst/>
          </a:prstGeom>
          <a:solidFill>
            <a:srgbClr val="EFEFE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>
              <a:latin typeface="Arial" charset="0"/>
            </a:endParaRPr>
          </a:p>
        </p:txBody>
      </p:sp>
      <p:sp>
        <p:nvSpPr>
          <p:cNvPr id="5" name="Slide Number Placeholder 1"/>
          <p:cNvSpPr txBox="1">
            <a:spLocks/>
          </p:cNvSpPr>
          <p:nvPr/>
        </p:nvSpPr>
        <p:spPr>
          <a:xfrm>
            <a:off x="10683081" y="6858000"/>
            <a:ext cx="2133600" cy="274637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marL="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2pPr>
            <a:lvl3pPr marL="11430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3pPr>
            <a:lvl4pPr marL="16002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4pPr>
            <a:lvl5pPr marL="20574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5pPr>
            <a:lvl6pPr marL="25146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6pPr>
            <a:lvl7pPr marL="29718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7pPr>
            <a:lvl8pPr marL="34290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8pPr>
            <a:lvl9pPr marL="38862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9pPr>
          </a:lstStyle>
          <a:p>
            <a:pPr algn="ctr" eaLnBrk="1" hangingPunct="1"/>
            <a:fld id="{A5C89BAC-A48D-2D4F-801D-3CF6579B6D6A}" type="slidenum">
              <a:rPr lang="en-US" sz="1400" smtClean="0"/>
              <a:pPr algn="ctr" eaLnBrk="1" hangingPunct="1"/>
              <a:t>56</a:t>
            </a:fld>
            <a:endParaRPr lang="en-US" sz="1400"/>
          </a:p>
        </p:txBody>
      </p:sp>
    </p:spTree>
    <p:extLst>
      <p:ext uri="{BB962C8B-B14F-4D97-AF65-F5344CB8AC3E}">
        <p14:creationId xmlns:p14="http://schemas.microsoft.com/office/powerpoint/2010/main" val="7840098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Rectangle 2"/>
          <p:cNvSpPr>
            <a:spLocks noGrp="1" noChangeArrowheads="1"/>
          </p:cNvSpPr>
          <p:nvPr>
            <p:ph type="title"/>
          </p:nvPr>
        </p:nvSpPr>
        <p:spPr>
          <a:xfrm>
            <a:off x="243681" y="609601"/>
            <a:ext cx="9220200" cy="562187"/>
          </a:xfrm>
        </p:spPr>
        <p:txBody>
          <a:bodyPr>
            <a:noAutofit/>
          </a:bodyPr>
          <a:lstStyle/>
          <a:p>
            <a:pPr algn="l">
              <a:defRPr/>
            </a:pPr>
            <a:r>
              <a:rPr lang="en-US" sz="4000" dirty="0" smtClean="0">
                <a:solidFill>
                  <a:schemeClr val="bg2"/>
                </a:solidFill>
                <a:latin typeface="Whitney-BlackSC"/>
                <a:ea typeface="ＭＳ Ｐゴシック" charset="0"/>
                <a:cs typeface="Whitney-BlackSC"/>
              </a:rPr>
              <a:t>Our Bank Example</a:t>
            </a:r>
            <a:endParaRPr lang="en-US" sz="4000" dirty="0">
              <a:latin typeface="Whitney-BlackSC"/>
              <a:ea typeface="ＭＳ Ｐゴシック" charset="0"/>
              <a:cs typeface="Whitney-BlackSC"/>
            </a:endParaRP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>
            <a:normAutofit lnSpcReduction="10000"/>
          </a:bodyPr>
          <a:lstStyle/>
          <a:p>
            <a:pPr>
              <a:buFontTx/>
              <a:buNone/>
            </a:pPr>
            <a:endParaRPr lang="en-US" sz="2500" dirty="0">
              <a:latin typeface="Arial" charset="0"/>
              <a:ea typeface="ＭＳ Ｐゴシック" charset="0"/>
              <a:cs typeface="ＭＳ Ｐゴシック" charset="0"/>
            </a:endParaRPr>
          </a:p>
          <a:p>
            <a:pPr>
              <a:buFontTx/>
              <a:buNone/>
            </a:pPr>
            <a:r>
              <a:rPr lang="en-US" sz="2500" dirty="0">
                <a:latin typeface="Arial" charset="0"/>
                <a:ea typeface="ＭＳ Ｐゴシック" charset="0"/>
                <a:cs typeface="ＭＳ Ｐゴシック" charset="0"/>
              </a:rPr>
              <a:t>ATM1:</a:t>
            </a:r>
          </a:p>
          <a:p>
            <a:pPr>
              <a:buFontTx/>
              <a:buNone/>
            </a:pPr>
            <a:r>
              <a:rPr lang="en-US" sz="2500" dirty="0">
                <a:latin typeface="Arial" charset="0"/>
                <a:ea typeface="ＭＳ Ｐゴシック" charset="0"/>
                <a:cs typeface="ＭＳ Ｐゴシック" charset="0"/>
              </a:rPr>
              <a:t>	</a:t>
            </a:r>
            <a:r>
              <a:rPr lang="en-US" sz="2500" dirty="0" smtClean="0">
                <a:latin typeface="Arial" charset="0"/>
                <a:ea typeface="ＭＳ Ｐゴシック" charset="0"/>
                <a:cs typeface="ＭＳ Ｐゴシック" charset="0"/>
              </a:rPr>
              <a:t>enter(S);</a:t>
            </a:r>
          </a:p>
          <a:p>
            <a:pPr>
              <a:buFontTx/>
              <a:buNone/>
            </a:pPr>
            <a:r>
              <a:rPr lang="en-US" sz="2500" dirty="0" smtClean="0">
                <a:latin typeface="Arial" charset="0"/>
                <a:ea typeface="ＭＳ Ｐゴシック" charset="0"/>
                <a:cs typeface="ＭＳ Ｐゴシック" charset="0"/>
              </a:rPr>
              <a:t>      // </a:t>
            </a:r>
            <a:r>
              <a:rPr lang="en-US" sz="2500" dirty="0" err="1" smtClean="0">
                <a:latin typeface="Arial" charset="0"/>
                <a:ea typeface="ＭＳ Ｐゴシック" charset="0"/>
                <a:cs typeface="ＭＳ Ｐゴシック" charset="0"/>
              </a:rPr>
              <a:t>AccessResource</a:t>
            </a:r>
            <a:r>
              <a:rPr lang="en-US" sz="2500" dirty="0" smtClean="0">
                <a:latin typeface="Arial" charset="0"/>
                <a:ea typeface="ＭＳ Ｐゴシック" charset="0"/>
                <a:cs typeface="ＭＳ Ｐゴシック" charset="0"/>
              </a:rPr>
              <a:t>()</a:t>
            </a:r>
            <a:endParaRPr lang="en-US" sz="2500" dirty="0">
              <a:latin typeface="Arial" charset="0"/>
              <a:ea typeface="ＭＳ Ｐゴシック" charset="0"/>
              <a:cs typeface="ＭＳ Ｐゴシック" charset="0"/>
            </a:endParaRPr>
          </a:p>
          <a:p>
            <a:pPr>
              <a:buFontTx/>
              <a:buNone/>
            </a:pPr>
            <a:r>
              <a:rPr lang="en-US" sz="2500" dirty="0">
                <a:latin typeface="Arial" charset="0"/>
                <a:ea typeface="ＭＳ Ｐゴシック" charset="0"/>
                <a:cs typeface="ＭＳ Ｐゴシック" charset="0"/>
              </a:rPr>
              <a:t>	obtain bank amount;</a:t>
            </a:r>
          </a:p>
          <a:p>
            <a:pPr>
              <a:buFontTx/>
              <a:buNone/>
            </a:pPr>
            <a:r>
              <a:rPr lang="en-US" sz="2500" dirty="0">
                <a:latin typeface="Arial" charset="0"/>
                <a:ea typeface="ＭＳ Ｐゴシック" charset="0"/>
                <a:cs typeface="ＭＳ Ｐゴシック" charset="0"/>
              </a:rPr>
              <a:t>	add in deposit;</a:t>
            </a:r>
          </a:p>
          <a:p>
            <a:pPr>
              <a:buFontTx/>
              <a:buNone/>
            </a:pPr>
            <a:r>
              <a:rPr lang="en-US" sz="2500" dirty="0">
                <a:latin typeface="Arial" charset="0"/>
                <a:ea typeface="ＭＳ Ｐゴシック" charset="0"/>
                <a:cs typeface="ＭＳ Ｐゴシック" charset="0"/>
              </a:rPr>
              <a:t>	update bank amount</a:t>
            </a:r>
            <a:r>
              <a:rPr lang="en-US" sz="2500" dirty="0" smtClean="0">
                <a:latin typeface="Arial" charset="0"/>
                <a:ea typeface="ＭＳ Ｐゴシック" charset="0"/>
                <a:cs typeface="ＭＳ Ｐゴシック" charset="0"/>
              </a:rPr>
              <a:t>;</a:t>
            </a:r>
          </a:p>
          <a:p>
            <a:pPr>
              <a:buFontTx/>
              <a:buNone/>
            </a:pPr>
            <a:r>
              <a:rPr lang="en-US" sz="2500" dirty="0">
                <a:latin typeface="Arial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2500" dirty="0" smtClean="0">
                <a:latin typeface="Arial" charset="0"/>
                <a:ea typeface="ＭＳ Ｐゴシック" charset="0"/>
                <a:cs typeface="ＭＳ Ｐゴシック" charset="0"/>
              </a:rPr>
              <a:t>    /</a:t>
            </a:r>
            <a:r>
              <a:rPr lang="en-US" sz="2500" dirty="0">
                <a:latin typeface="Arial" charset="0"/>
                <a:ea typeface="ＭＳ Ｐゴシック" charset="0"/>
                <a:cs typeface="ＭＳ Ｐゴシック" charset="0"/>
              </a:rPr>
              <a:t>/ </a:t>
            </a:r>
            <a:r>
              <a:rPr lang="en-US" sz="2500" dirty="0" err="1">
                <a:latin typeface="Arial" charset="0"/>
                <a:ea typeface="ＭＳ Ｐゴシック" charset="0"/>
                <a:cs typeface="ＭＳ Ｐゴシック" charset="0"/>
              </a:rPr>
              <a:t>AccessResource</a:t>
            </a:r>
            <a:r>
              <a:rPr lang="en-US" sz="2500" dirty="0">
                <a:latin typeface="Arial" charset="0"/>
                <a:ea typeface="ＭＳ Ｐゴシック" charset="0"/>
                <a:cs typeface="ＭＳ Ｐゴシック" charset="0"/>
              </a:rPr>
              <a:t>(</a:t>
            </a:r>
            <a:r>
              <a:rPr lang="en-US" sz="2500" dirty="0" smtClean="0">
                <a:latin typeface="Arial" charset="0"/>
                <a:ea typeface="ＭＳ Ｐゴシック" charset="0"/>
                <a:cs typeface="ＭＳ Ｐゴシック" charset="0"/>
              </a:rPr>
              <a:t>) end</a:t>
            </a:r>
            <a:endParaRPr lang="en-US" sz="2500" dirty="0">
              <a:latin typeface="Arial" charset="0"/>
              <a:ea typeface="ＭＳ Ｐゴシック" charset="0"/>
              <a:cs typeface="ＭＳ Ｐゴシック" charset="0"/>
            </a:endParaRPr>
          </a:p>
          <a:p>
            <a:pPr>
              <a:buFontTx/>
              <a:buNone/>
            </a:pPr>
            <a:r>
              <a:rPr lang="en-US" sz="2500" dirty="0">
                <a:latin typeface="Arial" charset="0"/>
                <a:ea typeface="ＭＳ Ｐゴシック" charset="0"/>
                <a:cs typeface="ＭＳ Ｐゴシック" charset="0"/>
              </a:rPr>
              <a:t>	</a:t>
            </a:r>
            <a:r>
              <a:rPr lang="en-US" sz="2500" dirty="0" smtClean="0">
                <a:latin typeface="Arial" charset="0"/>
                <a:ea typeface="ＭＳ Ｐゴシック" charset="0"/>
                <a:cs typeface="ＭＳ Ｐゴシック" charset="0"/>
              </a:rPr>
              <a:t>exit(</a:t>
            </a:r>
            <a:r>
              <a:rPr lang="en-US" sz="2500" dirty="0">
                <a:latin typeface="Arial" charset="0"/>
                <a:ea typeface="ＭＳ Ｐゴシック" charset="0"/>
                <a:cs typeface="ＭＳ Ｐゴシック" charset="0"/>
              </a:rPr>
              <a:t>S); // exit</a:t>
            </a:r>
          </a:p>
          <a:p>
            <a:pPr>
              <a:buFontTx/>
              <a:buNone/>
            </a:pPr>
            <a:r>
              <a:rPr lang="en-US" sz="2500" dirty="0">
                <a:latin typeface="Arial" charset="0"/>
                <a:ea typeface="ＭＳ Ｐゴシック" charset="0"/>
                <a:cs typeface="ＭＳ Ｐゴシック" charset="0"/>
              </a:rPr>
              <a:t>	</a:t>
            </a:r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5044281" y="2133600"/>
            <a:ext cx="5410068" cy="4389120"/>
          </a:xfrm>
        </p:spPr>
        <p:txBody>
          <a:bodyPr>
            <a:normAutofit lnSpcReduction="10000"/>
          </a:bodyPr>
          <a:lstStyle/>
          <a:p>
            <a:pPr>
              <a:buFontTx/>
              <a:buNone/>
            </a:pPr>
            <a:endParaRPr lang="en-US" sz="2500" dirty="0">
              <a:latin typeface="Arial" charset="0"/>
              <a:ea typeface="ＭＳ Ｐゴシック" charset="0"/>
              <a:cs typeface="ＭＳ Ｐゴシック" charset="0"/>
            </a:endParaRPr>
          </a:p>
          <a:p>
            <a:pPr>
              <a:buFontTx/>
              <a:buNone/>
            </a:pPr>
            <a:r>
              <a:rPr lang="en-US" sz="2500" dirty="0" smtClean="0">
                <a:latin typeface="Arial" charset="0"/>
                <a:ea typeface="ＭＳ Ｐゴシック" charset="0"/>
                <a:cs typeface="ＭＳ Ｐゴシック" charset="0"/>
              </a:rPr>
              <a:t>ATM2:</a:t>
            </a:r>
            <a:endParaRPr lang="en-US" sz="2500" dirty="0">
              <a:latin typeface="Arial" charset="0"/>
              <a:ea typeface="ＭＳ Ｐゴシック" charset="0"/>
              <a:cs typeface="ＭＳ Ｐゴシック" charset="0"/>
            </a:endParaRPr>
          </a:p>
          <a:p>
            <a:pPr>
              <a:buFontTx/>
              <a:buNone/>
            </a:pPr>
            <a:r>
              <a:rPr lang="en-US" sz="2500" dirty="0">
                <a:latin typeface="Arial" charset="0"/>
                <a:ea typeface="ＭＳ Ｐゴシック" charset="0"/>
                <a:cs typeface="ＭＳ Ｐゴシック" charset="0"/>
              </a:rPr>
              <a:t>	enter(S</a:t>
            </a:r>
            <a:r>
              <a:rPr lang="en-US" sz="2500" dirty="0" smtClean="0">
                <a:latin typeface="Arial" charset="0"/>
                <a:ea typeface="ＭＳ Ｐゴシック" charset="0"/>
                <a:cs typeface="ＭＳ Ｐゴシック" charset="0"/>
              </a:rPr>
              <a:t>);</a:t>
            </a:r>
            <a:endParaRPr lang="en-US" sz="2500" dirty="0">
              <a:latin typeface="Arial" charset="0"/>
              <a:ea typeface="ＭＳ Ｐゴシック" charset="0"/>
              <a:cs typeface="ＭＳ Ｐゴシック" charset="0"/>
            </a:endParaRPr>
          </a:p>
          <a:p>
            <a:pPr>
              <a:buFontTx/>
              <a:buNone/>
            </a:pPr>
            <a:r>
              <a:rPr lang="en-US" sz="2500" dirty="0">
                <a:latin typeface="Arial" charset="0"/>
                <a:ea typeface="ＭＳ Ｐゴシック" charset="0"/>
                <a:cs typeface="ＭＳ Ｐゴシック" charset="0"/>
              </a:rPr>
              <a:t>      // </a:t>
            </a:r>
            <a:r>
              <a:rPr lang="en-US" sz="2500" dirty="0" err="1">
                <a:latin typeface="Arial" charset="0"/>
                <a:ea typeface="ＭＳ Ｐゴシック" charset="0"/>
                <a:cs typeface="ＭＳ Ｐゴシック" charset="0"/>
              </a:rPr>
              <a:t>AccessResource</a:t>
            </a:r>
            <a:r>
              <a:rPr lang="en-US" sz="2500" dirty="0">
                <a:latin typeface="Arial" charset="0"/>
                <a:ea typeface="ＭＳ Ｐゴシック" charset="0"/>
                <a:cs typeface="ＭＳ Ｐゴシック" charset="0"/>
              </a:rPr>
              <a:t>()</a:t>
            </a:r>
          </a:p>
          <a:p>
            <a:pPr>
              <a:buFontTx/>
              <a:buNone/>
            </a:pPr>
            <a:r>
              <a:rPr lang="en-US" sz="2500" dirty="0">
                <a:latin typeface="Arial" charset="0"/>
                <a:ea typeface="ＭＳ Ｐゴシック" charset="0"/>
                <a:cs typeface="ＭＳ Ｐゴシック" charset="0"/>
              </a:rPr>
              <a:t>	obtain bank amount;</a:t>
            </a:r>
          </a:p>
          <a:p>
            <a:pPr>
              <a:buFontTx/>
              <a:buNone/>
            </a:pPr>
            <a:r>
              <a:rPr lang="en-US" sz="2500" dirty="0">
                <a:latin typeface="Arial" charset="0"/>
                <a:ea typeface="ＭＳ Ｐゴシック" charset="0"/>
                <a:cs typeface="ＭＳ Ｐゴシック" charset="0"/>
              </a:rPr>
              <a:t>	add in deposit;</a:t>
            </a:r>
          </a:p>
          <a:p>
            <a:pPr>
              <a:buFontTx/>
              <a:buNone/>
            </a:pPr>
            <a:r>
              <a:rPr lang="en-US" sz="2500" dirty="0">
                <a:latin typeface="Arial" charset="0"/>
                <a:ea typeface="ＭＳ Ｐゴシック" charset="0"/>
                <a:cs typeface="ＭＳ Ｐゴシック" charset="0"/>
              </a:rPr>
              <a:t>	update bank amount;</a:t>
            </a:r>
          </a:p>
          <a:p>
            <a:pPr>
              <a:buFontTx/>
              <a:buNone/>
            </a:pPr>
            <a:r>
              <a:rPr lang="en-US" sz="2500" dirty="0">
                <a:latin typeface="Arial" charset="0"/>
                <a:ea typeface="ＭＳ Ｐゴシック" charset="0"/>
                <a:cs typeface="ＭＳ Ｐゴシック" charset="0"/>
              </a:rPr>
              <a:t>     // </a:t>
            </a:r>
            <a:r>
              <a:rPr lang="en-US" sz="2500" dirty="0" err="1">
                <a:latin typeface="Arial" charset="0"/>
                <a:ea typeface="ＭＳ Ｐゴシック" charset="0"/>
                <a:cs typeface="ＭＳ Ｐゴシック" charset="0"/>
              </a:rPr>
              <a:t>AccessResource</a:t>
            </a:r>
            <a:r>
              <a:rPr lang="en-US" sz="2500" dirty="0">
                <a:latin typeface="Arial" charset="0"/>
                <a:ea typeface="ＭＳ Ｐゴシック" charset="0"/>
                <a:cs typeface="ＭＳ Ｐゴシック" charset="0"/>
              </a:rPr>
              <a:t>() end</a:t>
            </a:r>
          </a:p>
          <a:p>
            <a:pPr>
              <a:buFontTx/>
              <a:buNone/>
            </a:pPr>
            <a:r>
              <a:rPr lang="en-US" sz="2500" dirty="0">
                <a:latin typeface="Arial" charset="0"/>
                <a:ea typeface="ＭＳ Ｐゴシック" charset="0"/>
                <a:cs typeface="ＭＳ Ｐゴシック" charset="0"/>
              </a:rPr>
              <a:t>	exit(S); // exit</a:t>
            </a:r>
          </a:p>
          <a:p>
            <a:pPr>
              <a:buFontTx/>
              <a:buNone/>
            </a:pPr>
            <a:r>
              <a:rPr lang="en-US" sz="2500" dirty="0">
                <a:latin typeface="Arial" charset="0"/>
                <a:ea typeface="ＭＳ Ｐゴシック" charset="0"/>
                <a:cs typeface="ＭＳ Ｐゴシック" charset="0"/>
              </a:rPr>
              <a:t>	</a:t>
            </a:r>
          </a:p>
        </p:txBody>
      </p:sp>
      <p:cxnSp>
        <p:nvCxnSpPr>
          <p:cNvPr id="3" name="Straight Connector 2"/>
          <p:cNvCxnSpPr/>
          <p:nvPr/>
        </p:nvCxnSpPr>
        <p:spPr>
          <a:xfrm>
            <a:off x="5120481" y="2133600"/>
            <a:ext cx="0" cy="4800601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Slide Number Placeholder 1"/>
          <p:cNvSpPr txBox="1">
            <a:spLocks/>
          </p:cNvSpPr>
          <p:nvPr/>
        </p:nvSpPr>
        <p:spPr>
          <a:xfrm>
            <a:off x="10683081" y="6858000"/>
            <a:ext cx="2133600" cy="274637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marL="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2pPr>
            <a:lvl3pPr marL="11430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3pPr>
            <a:lvl4pPr marL="16002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4pPr>
            <a:lvl5pPr marL="20574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5pPr>
            <a:lvl6pPr marL="25146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6pPr>
            <a:lvl7pPr marL="29718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7pPr>
            <a:lvl8pPr marL="34290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8pPr>
            <a:lvl9pPr marL="38862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9pPr>
          </a:lstStyle>
          <a:p>
            <a:pPr algn="ctr" eaLnBrk="1" hangingPunct="1"/>
            <a:fld id="{A5C89BAC-A48D-2D4F-801D-3CF6579B6D6A}" type="slidenum">
              <a:rPr lang="en-US" sz="1400" smtClean="0"/>
              <a:pPr algn="ctr" eaLnBrk="1" hangingPunct="1"/>
              <a:t>6</a:t>
            </a:fld>
            <a:endParaRPr lang="en-US" sz="1400"/>
          </a:p>
        </p:txBody>
      </p:sp>
    </p:spTree>
    <p:extLst>
      <p:ext uri="{BB962C8B-B14F-4D97-AF65-F5344CB8AC3E}">
        <p14:creationId xmlns:p14="http://schemas.microsoft.com/office/powerpoint/2010/main" val="14450678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Approaches to Solve Mutual Exclusion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Clr>
                <a:schemeClr val="hlink"/>
              </a:buClr>
              <a:buSzPct val="120000"/>
              <a:buFont typeface="Arial"/>
              <a:buChar char="•"/>
            </a:pPr>
            <a:r>
              <a:rPr lang="en-US" sz="3200" dirty="0" smtClean="0">
                <a:ea typeface="ＭＳ Ｐゴシック" charset="0"/>
              </a:rPr>
              <a:t>Single OS:</a:t>
            </a:r>
            <a:endParaRPr lang="en-US" sz="2800" dirty="0">
              <a:ea typeface="ＭＳ Ｐゴシック" charset="0"/>
            </a:endParaRPr>
          </a:p>
          <a:p>
            <a:pPr lvl="1">
              <a:buClr>
                <a:srgbClr val="037C03"/>
              </a:buClr>
              <a:buSzPct val="120000"/>
              <a:buFont typeface="Arial"/>
              <a:buChar char="•"/>
            </a:pPr>
            <a:r>
              <a:rPr lang="en-US" sz="2400" dirty="0">
                <a:ea typeface="ＭＳ Ｐゴシック" charset="0"/>
              </a:rPr>
              <a:t>If all processes are running in one OS on a machine (or VM), then </a:t>
            </a:r>
          </a:p>
          <a:p>
            <a:pPr lvl="1">
              <a:buClr>
                <a:srgbClr val="037C03"/>
              </a:buClr>
              <a:buSzPct val="120000"/>
              <a:buFont typeface="Arial"/>
              <a:buChar char="•"/>
            </a:pPr>
            <a:r>
              <a:rPr lang="en-US" sz="2400" dirty="0">
                <a:ea typeface="ＭＳ Ｐゴシック" charset="0"/>
              </a:rPr>
              <a:t>Semaphores, </a:t>
            </a:r>
            <a:r>
              <a:rPr lang="en-US" sz="2400" dirty="0" err="1">
                <a:ea typeface="ＭＳ Ｐゴシック" charset="0"/>
              </a:rPr>
              <a:t>mutexes</a:t>
            </a:r>
            <a:r>
              <a:rPr lang="en-US" sz="2400" dirty="0">
                <a:ea typeface="ＭＳ Ｐゴシック" charset="0"/>
              </a:rPr>
              <a:t>, condition variables, monitors, etc</a:t>
            </a:r>
            <a:r>
              <a:rPr lang="en-US" sz="2400" dirty="0" smtClean="0">
                <a:ea typeface="ＭＳ Ｐゴシック" charset="0"/>
              </a:rPr>
              <a:t>.</a:t>
            </a:r>
            <a:endParaRPr lang="en-US" sz="2400" dirty="0">
              <a:ea typeface="ＭＳ Ｐゴシック" charset="0"/>
            </a:endParaRPr>
          </a:p>
          <a:p>
            <a:pPr>
              <a:buFont typeface="Arial"/>
              <a:buChar char="•"/>
            </a:pPr>
            <a:endParaRPr lang="en-US" sz="2800" dirty="0"/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11155363" y="5575299"/>
            <a:ext cx="1828800" cy="1739901"/>
          </a:xfrm>
          <a:prstGeom prst="rect">
            <a:avLst/>
          </a:prstGeom>
          <a:solidFill>
            <a:srgbClr val="EFEFE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>
              <a:latin typeface="Arial" charset="0"/>
            </a:endParaRPr>
          </a:p>
        </p:txBody>
      </p:sp>
      <p:sp>
        <p:nvSpPr>
          <p:cNvPr id="5" name="Slide Number Placeholder 1"/>
          <p:cNvSpPr txBox="1">
            <a:spLocks/>
          </p:cNvSpPr>
          <p:nvPr/>
        </p:nvSpPr>
        <p:spPr>
          <a:xfrm>
            <a:off x="10683081" y="6858000"/>
            <a:ext cx="2133600" cy="274637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marL="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2pPr>
            <a:lvl3pPr marL="11430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3pPr>
            <a:lvl4pPr marL="16002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4pPr>
            <a:lvl5pPr marL="20574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5pPr>
            <a:lvl6pPr marL="25146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6pPr>
            <a:lvl7pPr marL="29718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7pPr>
            <a:lvl8pPr marL="34290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8pPr>
            <a:lvl9pPr marL="38862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9pPr>
          </a:lstStyle>
          <a:p>
            <a:pPr algn="ctr" eaLnBrk="1" hangingPunct="1"/>
            <a:fld id="{A5C89BAC-A48D-2D4F-801D-3CF6579B6D6A}" type="slidenum">
              <a:rPr lang="en-US" sz="1400" smtClean="0"/>
              <a:pPr algn="ctr" eaLnBrk="1" hangingPunct="1"/>
              <a:t>7</a:t>
            </a:fld>
            <a:endParaRPr lang="en-US" sz="1400"/>
          </a:p>
        </p:txBody>
      </p:sp>
    </p:spTree>
    <p:extLst>
      <p:ext uri="{BB962C8B-B14F-4D97-AF65-F5344CB8AC3E}">
        <p14:creationId xmlns:p14="http://schemas.microsoft.com/office/powerpoint/2010/main" val="22266591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Approaches to Solve Mutual Exclusion (2)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buClr>
                <a:schemeClr val="hlink"/>
              </a:buClr>
              <a:buSzPct val="120000"/>
              <a:buFont typeface="Arial"/>
              <a:buChar char="•"/>
            </a:pPr>
            <a:r>
              <a:rPr lang="en-US" sz="2800" dirty="0" smtClean="0">
                <a:ea typeface="ＭＳ Ｐゴシック" charset="0"/>
              </a:rPr>
              <a:t>Distributed system:</a:t>
            </a:r>
          </a:p>
          <a:p>
            <a:pPr lvl="1">
              <a:buClr>
                <a:schemeClr val="hlink"/>
              </a:buClr>
              <a:buSzPct val="120000"/>
              <a:buFont typeface="Arial"/>
              <a:buChar char="•"/>
            </a:pPr>
            <a:r>
              <a:rPr lang="en-US" sz="2800" dirty="0" smtClean="0">
                <a:ea typeface="ＭＳ Ｐゴシック" charset="0"/>
              </a:rPr>
              <a:t>Processes communicating by passing messages</a:t>
            </a:r>
          </a:p>
          <a:p>
            <a:pPr marL="0" indent="0">
              <a:buClr>
                <a:schemeClr val="hlink"/>
              </a:buClr>
              <a:buSzPct val="120000"/>
              <a:buNone/>
            </a:pPr>
            <a:r>
              <a:rPr lang="en-US" sz="2800" dirty="0" smtClean="0">
                <a:ea typeface="ＭＳ Ｐゴシック" charset="0"/>
              </a:rPr>
              <a:t>Need to guarantee 3 properties:</a:t>
            </a:r>
            <a:endParaRPr lang="en-US" sz="2800" dirty="0">
              <a:ea typeface="ＭＳ Ｐゴシック" charset="0"/>
            </a:endParaRPr>
          </a:p>
          <a:p>
            <a:pPr lvl="1">
              <a:buClr>
                <a:schemeClr val="tx1"/>
              </a:buClr>
              <a:buSzPct val="120000"/>
            </a:pPr>
            <a:r>
              <a:rPr lang="en-US" dirty="0" smtClean="0">
                <a:solidFill>
                  <a:schemeClr val="hlink"/>
                </a:solidFill>
                <a:ea typeface="ＭＳ Ｐゴシック" charset="0"/>
              </a:rPr>
              <a:t>Safety </a:t>
            </a:r>
            <a:r>
              <a:rPr lang="en-US" dirty="0" smtClean="0">
                <a:ea typeface="ＭＳ Ｐゴシック" charset="0"/>
              </a:rPr>
              <a:t>(essential) </a:t>
            </a:r>
            <a:r>
              <a:rPr lang="en-US" dirty="0" smtClean="0">
                <a:solidFill>
                  <a:schemeClr val="hlink"/>
                </a:solidFill>
                <a:ea typeface="ＭＳ Ｐゴシック" charset="0"/>
              </a:rPr>
              <a:t>–</a:t>
            </a:r>
            <a:r>
              <a:rPr lang="en-US" dirty="0" smtClean="0">
                <a:ea typeface="ＭＳ Ｐゴシック" charset="0"/>
              </a:rPr>
              <a:t> </a:t>
            </a:r>
            <a:r>
              <a:rPr lang="en-US" dirty="0">
                <a:ea typeface="ＭＳ Ｐゴシック" charset="0"/>
              </a:rPr>
              <a:t>At most one process </a:t>
            </a:r>
            <a:r>
              <a:rPr lang="en-US" dirty="0" smtClean="0">
                <a:ea typeface="ＭＳ Ｐゴシック" charset="0"/>
              </a:rPr>
              <a:t>executes </a:t>
            </a:r>
            <a:r>
              <a:rPr lang="en-US" dirty="0">
                <a:ea typeface="ＭＳ Ｐゴシック" charset="0"/>
              </a:rPr>
              <a:t>in CS </a:t>
            </a:r>
            <a:r>
              <a:rPr lang="en-US" dirty="0" smtClean="0">
                <a:ea typeface="ＭＳ Ｐゴシック" charset="0"/>
              </a:rPr>
              <a:t>(Critical Section) at </a:t>
            </a:r>
            <a:r>
              <a:rPr lang="en-US" dirty="0">
                <a:ea typeface="ＭＳ Ｐゴシック" charset="0"/>
              </a:rPr>
              <a:t>any </a:t>
            </a:r>
            <a:r>
              <a:rPr lang="en-US" dirty="0" smtClean="0">
                <a:ea typeface="ＭＳ Ｐゴシック" charset="0"/>
              </a:rPr>
              <a:t>time</a:t>
            </a:r>
          </a:p>
          <a:p>
            <a:pPr lvl="1">
              <a:buClr>
                <a:schemeClr val="tx1"/>
              </a:buClr>
              <a:buSzPct val="120000"/>
            </a:pPr>
            <a:r>
              <a:rPr lang="en-US" dirty="0" err="1" smtClean="0">
                <a:solidFill>
                  <a:schemeClr val="hlink"/>
                </a:solidFill>
                <a:ea typeface="ＭＳ Ｐゴシック" charset="0"/>
              </a:rPr>
              <a:t>Liveness</a:t>
            </a:r>
            <a:r>
              <a:rPr lang="en-US" dirty="0" smtClean="0">
                <a:solidFill>
                  <a:schemeClr val="hlink"/>
                </a:solidFill>
                <a:ea typeface="ＭＳ Ｐゴシック" charset="0"/>
              </a:rPr>
              <a:t> </a:t>
            </a:r>
            <a:r>
              <a:rPr lang="en-US" dirty="0">
                <a:ea typeface="ＭＳ Ｐゴシック" charset="0"/>
              </a:rPr>
              <a:t>(essential</a:t>
            </a:r>
            <a:r>
              <a:rPr lang="en-US" dirty="0" smtClean="0">
                <a:ea typeface="ＭＳ Ｐゴシック" charset="0"/>
              </a:rPr>
              <a:t>) </a:t>
            </a:r>
            <a:r>
              <a:rPr lang="en-US" dirty="0" smtClean="0">
                <a:solidFill>
                  <a:schemeClr val="hlink"/>
                </a:solidFill>
                <a:ea typeface="ＭＳ Ｐゴシック" charset="0"/>
              </a:rPr>
              <a:t>–</a:t>
            </a:r>
            <a:r>
              <a:rPr lang="en-US" dirty="0" smtClean="0">
                <a:ea typeface="ＭＳ Ｐゴシック" charset="0"/>
              </a:rPr>
              <a:t> </a:t>
            </a:r>
            <a:r>
              <a:rPr lang="en-US" dirty="0">
                <a:ea typeface="ＭＳ Ｐゴシック" charset="0"/>
              </a:rPr>
              <a:t>Every request for a CS is </a:t>
            </a:r>
            <a:r>
              <a:rPr lang="en-US" dirty="0" smtClean="0">
                <a:ea typeface="ＭＳ Ｐゴシック" charset="0"/>
              </a:rPr>
              <a:t>granted eventually</a:t>
            </a:r>
            <a:endParaRPr lang="en-US" dirty="0">
              <a:ea typeface="ＭＳ Ｐゴシック" charset="0"/>
            </a:endParaRPr>
          </a:p>
          <a:p>
            <a:pPr lvl="1">
              <a:buClr>
                <a:schemeClr val="tx1"/>
              </a:buClr>
              <a:buSzPct val="120000"/>
            </a:pPr>
            <a:r>
              <a:rPr lang="en-US" dirty="0" smtClean="0">
                <a:solidFill>
                  <a:schemeClr val="hlink"/>
                </a:solidFill>
                <a:ea typeface="ＭＳ Ｐゴシック" charset="0"/>
              </a:rPr>
              <a:t>Ordering</a:t>
            </a:r>
            <a:r>
              <a:rPr lang="en-US" dirty="0" smtClean="0">
                <a:ea typeface="ＭＳ Ｐゴシック" charset="0"/>
              </a:rPr>
              <a:t> </a:t>
            </a:r>
            <a:r>
              <a:rPr lang="en-US" dirty="0">
                <a:ea typeface="ＭＳ Ｐゴシック" charset="0"/>
              </a:rPr>
              <a:t>(desirable) – Requests are granted in the order </a:t>
            </a:r>
            <a:r>
              <a:rPr lang="en-US" dirty="0" smtClean="0">
                <a:ea typeface="ＭＳ Ｐゴシック" charset="0"/>
              </a:rPr>
              <a:t>they </a:t>
            </a:r>
            <a:r>
              <a:rPr lang="en-US" dirty="0">
                <a:ea typeface="ＭＳ Ｐゴシック" charset="0"/>
              </a:rPr>
              <a:t>were made</a:t>
            </a:r>
          </a:p>
          <a:p>
            <a:pPr>
              <a:buFont typeface="Arial"/>
              <a:buChar char="•"/>
            </a:pPr>
            <a:endParaRPr lang="en-US" dirty="0"/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11155363" y="5575299"/>
            <a:ext cx="1828800" cy="1739901"/>
          </a:xfrm>
          <a:prstGeom prst="rect">
            <a:avLst/>
          </a:prstGeom>
          <a:solidFill>
            <a:srgbClr val="EFEFE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>
              <a:latin typeface="Arial" charset="0"/>
            </a:endParaRPr>
          </a:p>
        </p:txBody>
      </p:sp>
      <p:sp>
        <p:nvSpPr>
          <p:cNvPr id="5" name="Slide Number Placeholder 1"/>
          <p:cNvSpPr txBox="1">
            <a:spLocks/>
          </p:cNvSpPr>
          <p:nvPr/>
        </p:nvSpPr>
        <p:spPr>
          <a:xfrm>
            <a:off x="10683081" y="6858000"/>
            <a:ext cx="2133600" cy="274637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marL="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2pPr>
            <a:lvl3pPr marL="11430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3pPr>
            <a:lvl4pPr marL="16002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4pPr>
            <a:lvl5pPr marL="20574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5pPr>
            <a:lvl6pPr marL="25146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6pPr>
            <a:lvl7pPr marL="29718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7pPr>
            <a:lvl8pPr marL="34290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8pPr>
            <a:lvl9pPr marL="38862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9pPr>
          </a:lstStyle>
          <a:p>
            <a:pPr algn="ctr" eaLnBrk="1" hangingPunct="1"/>
            <a:fld id="{A5C89BAC-A48D-2D4F-801D-3CF6579B6D6A}" type="slidenum">
              <a:rPr lang="en-US" sz="1400" smtClean="0"/>
              <a:pPr algn="ctr" eaLnBrk="1" hangingPunct="1"/>
              <a:t>8</a:t>
            </a:fld>
            <a:endParaRPr lang="en-US" sz="1400"/>
          </a:p>
        </p:txBody>
      </p:sp>
    </p:spTree>
    <p:extLst>
      <p:ext uri="{BB962C8B-B14F-4D97-AF65-F5344CB8AC3E}">
        <p14:creationId xmlns:p14="http://schemas.microsoft.com/office/powerpoint/2010/main" val="14872698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Processes Sharing an OS: Semaphores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9208" y="2140372"/>
            <a:ext cx="7033088" cy="4946227"/>
          </a:xfrm>
        </p:spPr>
        <p:txBody>
          <a:bodyPr>
            <a:normAutofit fontScale="70000" lnSpcReduction="20000"/>
          </a:bodyPr>
          <a:lstStyle/>
          <a:p>
            <a:pPr>
              <a:lnSpc>
                <a:spcPct val="120000"/>
              </a:lnSpc>
              <a:defRPr/>
            </a:pPr>
            <a:r>
              <a:rPr lang="en-US" dirty="0" smtClean="0">
                <a:ea typeface="ＭＳ Ｐゴシック" charset="0"/>
                <a:cs typeface="ＭＳ Ｐゴシック" charset="0"/>
              </a:rPr>
              <a:t>Semaphore == an integer that can only be accessed via two special functions</a:t>
            </a:r>
            <a:endParaRPr lang="en-US" dirty="0">
              <a:ea typeface="ＭＳ Ｐゴシック" charset="0"/>
              <a:cs typeface="ＭＳ Ｐゴシック" charset="0"/>
            </a:endParaRPr>
          </a:p>
          <a:p>
            <a:pPr>
              <a:lnSpc>
                <a:spcPct val="120000"/>
              </a:lnSpc>
              <a:defRPr/>
            </a:pPr>
            <a:r>
              <a:rPr lang="en-US" dirty="0">
                <a:ea typeface="ＭＳ Ｐゴシック" charset="0"/>
                <a:cs typeface="ＭＳ Ｐゴシック" charset="0"/>
              </a:rPr>
              <a:t>Semaphore S=1</a:t>
            </a:r>
            <a:r>
              <a:rPr lang="en-US" dirty="0" smtClean="0">
                <a:ea typeface="ＭＳ Ｐゴシック" charset="0"/>
                <a:cs typeface="ＭＳ Ｐゴシック" charset="0"/>
              </a:rPr>
              <a:t>; // Max number of allowed </a:t>
            </a:r>
            <a:r>
              <a:rPr lang="en-US" dirty="0" err="1" smtClean="0">
                <a:ea typeface="ＭＳ Ｐゴシック" charset="0"/>
                <a:cs typeface="ＭＳ Ｐゴシック" charset="0"/>
              </a:rPr>
              <a:t>accessors</a:t>
            </a:r>
            <a:endParaRPr lang="en-US" dirty="0" smtClean="0">
              <a:ea typeface="ＭＳ Ｐゴシック" charset="0"/>
              <a:cs typeface="ＭＳ Ｐゴシック" charset="0"/>
            </a:endParaRPr>
          </a:p>
          <a:p>
            <a:pPr>
              <a:lnSpc>
                <a:spcPct val="80000"/>
              </a:lnSpc>
              <a:defRPr/>
            </a:pPr>
            <a:endParaRPr lang="en-US" dirty="0">
              <a:ea typeface="ＭＳ Ｐゴシック" charset="0"/>
              <a:cs typeface="ＭＳ Ｐゴシック" charset="0"/>
            </a:endParaRPr>
          </a:p>
          <a:p>
            <a:pPr marL="971550" lvl="1" indent="-514350">
              <a:lnSpc>
                <a:spcPct val="80000"/>
              </a:lnSpc>
              <a:buFontTx/>
              <a:buAutoNum type="arabicPeriod"/>
              <a:defRPr/>
            </a:pPr>
            <a:r>
              <a:rPr lang="en-US" b="1" dirty="0" smtClean="0">
                <a:ea typeface="ＭＳ Ｐゴシック" charset="0"/>
              </a:rPr>
              <a:t>wait</a:t>
            </a:r>
            <a:r>
              <a:rPr lang="en-US" b="1" dirty="0">
                <a:ea typeface="ＭＳ Ｐゴシック" charset="0"/>
              </a:rPr>
              <a:t>(S)</a:t>
            </a:r>
            <a:r>
              <a:rPr lang="en-US" dirty="0">
                <a:ea typeface="ＭＳ Ｐゴシック" charset="0"/>
              </a:rPr>
              <a:t> (or </a:t>
            </a:r>
            <a:r>
              <a:rPr lang="en-US" b="1" dirty="0">
                <a:ea typeface="ＭＳ Ｐゴシック" charset="0"/>
              </a:rPr>
              <a:t>P(S</a:t>
            </a:r>
            <a:r>
              <a:rPr lang="en-US" b="1" dirty="0" smtClean="0">
                <a:ea typeface="ＭＳ Ｐゴシック" charset="0"/>
              </a:rPr>
              <a:t>) </a:t>
            </a:r>
            <a:r>
              <a:rPr lang="en-US" dirty="0" smtClean="0">
                <a:ea typeface="ＭＳ Ｐゴシック" charset="0"/>
              </a:rPr>
              <a:t>or </a:t>
            </a:r>
            <a:r>
              <a:rPr lang="en-US" b="1" dirty="0" smtClean="0">
                <a:ea typeface="ＭＳ Ｐゴシック" charset="0"/>
              </a:rPr>
              <a:t>down(S)</a:t>
            </a:r>
            <a:r>
              <a:rPr lang="en-US" dirty="0" smtClean="0">
                <a:ea typeface="ＭＳ Ｐゴシック" charset="0"/>
              </a:rPr>
              <a:t>)</a:t>
            </a:r>
            <a:r>
              <a:rPr lang="en-US" dirty="0">
                <a:ea typeface="ＭＳ Ｐゴシック" charset="0"/>
              </a:rPr>
              <a:t>: </a:t>
            </a:r>
            <a:endParaRPr lang="en-US" dirty="0" smtClean="0">
              <a:ea typeface="ＭＳ Ｐゴシック" charset="0"/>
            </a:endParaRPr>
          </a:p>
          <a:p>
            <a:pPr marL="971550" lvl="1" indent="-514350">
              <a:lnSpc>
                <a:spcPct val="80000"/>
              </a:lnSpc>
              <a:buFontTx/>
              <a:buAutoNum type="arabicPeriod"/>
              <a:defRPr/>
            </a:pPr>
            <a:endParaRPr lang="en-US" dirty="0" smtClean="0">
              <a:ea typeface="ＭＳ Ｐゴシック" charset="0"/>
            </a:endParaRPr>
          </a:p>
          <a:p>
            <a:pPr marL="457200" lvl="1" indent="0">
              <a:lnSpc>
                <a:spcPct val="80000"/>
              </a:lnSpc>
              <a:buNone/>
              <a:defRPr/>
            </a:pPr>
            <a:r>
              <a:rPr lang="en-US" sz="2300" dirty="0" smtClean="0">
                <a:solidFill>
                  <a:schemeClr val="hlink"/>
                </a:solidFill>
                <a:latin typeface="Arial"/>
                <a:ea typeface="ＭＳ Ｐゴシック" charset="0"/>
                <a:cs typeface="Arial"/>
              </a:rPr>
              <a:t>while</a:t>
            </a:r>
            <a:r>
              <a:rPr lang="en-US" sz="2300" dirty="0">
                <a:solidFill>
                  <a:schemeClr val="hlink"/>
                </a:solidFill>
                <a:latin typeface="Arial"/>
                <a:ea typeface="ＭＳ Ｐゴシック" charset="0"/>
                <a:cs typeface="Arial"/>
              </a:rPr>
              <a:t>(1</a:t>
            </a:r>
            <a:r>
              <a:rPr lang="en-US" sz="2300" dirty="0" smtClean="0">
                <a:solidFill>
                  <a:schemeClr val="hlink"/>
                </a:solidFill>
                <a:latin typeface="Arial"/>
                <a:ea typeface="ＭＳ Ｐゴシック" charset="0"/>
                <a:cs typeface="Arial"/>
              </a:rPr>
              <a:t>) { </a:t>
            </a:r>
            <a:r>
              <a:rPr lang="en-US" sz="2300" dirty="0">
                <a:solidFill>
                  <a:schemeClr val="hlink"/>
                </a:solidFill>
                <a:latin typeface="Arial"/>
                <a:ea typeface="ＭＳ Ｐゴシック" charset="0"/>
                <a:cs typeface="Arial"/>
              </a:rPr>
              <a:t>// each execution of the while loop is </a:t>
            </a:r>
            <a:r>
              <a:rPr lang="en-US" sz="2300" u="sng" dirty="0">
                <a:solidFill>
                  <a:schemeClr val="hlink"/>
                </a:solidFill>
                <a:latin typeface="Arial"/>
                <a:ea typeface="ＭＳ Ｐゴシック" charset="0"/>
                <a:cs typeface="Arial"/>
              </a:rPr>
              <a:t>atomic</a:t>
            </a:r>
          </a:p>
          <a:p>
            <a:pPr lvl="1">
              <a:lnSpc>
                <a:spcPct val="80000"/>
              </a:lnSpc>
              <a:buFontTx/>
              <a:buNone/>
              <a:defRPr/>
            </a:pPr>
            <a:r>
              <a:rPr lang="en-US" sz="2300" dirty="0">
                <a:solidFill>
                  <a:schemeClr val="hlink"/>
                </a:solidFill>
                <a:latin typeface="Arial"/>
                <a:ea typeface="ＭＳ Ｐゴシック" charset="0"/>
                <a:cs typeface="Arial"/>
              </a:rPr>
              <a:t>		  if (S &gt; 0</a:t>
            </a:r>
            <a:r>
              <a:rPr lang="en-US" sz="2300" dirty="0" smtClean="0">
                <a:solidFill>
                  <a:schemeClr val="hlink"/>
                </a:solidFill>
                <a:latin typeface="Arial"/>
                <a:ea typeface="ＭＳ Ｐゴシック" charset="0"/>
                <a:cs typeface="Arial"/>
              </a:rPr>
              <a:t>) {</a:t>
            </a:r>
            <a:endParaRPr lang="en-US" sz="2300" dirty="0">
              <a:solidFill>
                <a:schemeClr val="hlink"/>
              </a:solidFill>
              <a:latin typeface="Arial"/>
              <a:ea typeface="ＭＳ Ｐゴシック" charset="0"/>
              <a:cs typeface="Arial"/>
            </a:endParaRPr>
          </a:p>
          <a:p>
            <a:pPr lvl="1">
              <a:lnSpc>
                <a:spcPct val="80000"/>
              </a:lnSpc>
              <a:buFontTx/>
              <a:buNone/>
              <a:defRPr/>
            </a:pPr>
            <a:r>
              <a:rPr lang="en-US" sz="2300" dirty="0">
                <a:solidFill>
                  <a:schemeClr val="hlink"/>
                </a:solidFill>
                <a:latin typeface="Arial"/>
                <a:ea typeface="ＭＳ Ｐゴシック" charset="0"/>
                <a:cs typeface="Arial"/>
              </a:rPr>
              <a:t>		     S--;</a:t>
            </a:r>
          </a:p>
          <a:p>
            <a:pPr lvl="1">
              <a:lnSpc>
                <a:spcPct val="80000"/>
              </a:lnSpc>
              <a:buFontTx/>
              <a:buNone/>
              <a:defRPr/>
            </a:pPr>
            <a:r>
              <a:rPr lang="en-US" sz="2300" dirty="0">
                <a:solidFill>
                  <a:schemeClr val="hlink"/>
                </a:solidFill>
                <a:latin typeface="Arial"/>
                <a:ea typeface="ＭＳ Ｐゴシック" charset="0"/>
                <a:cs typeface="Arial"/>
              </a:rPr>
              <a:t>		     break</a:t>
            </a:r>
            <a:r>
              <a:rPr lang="en-US" sz="2300" dirty="0" smtClean="0">
                <a:solidFill>
                  <a:schemeClr val="hlink"/>
                </a:solidFill>
                <a:latin typeface="Arial"/>
                <a:ea typeface="ＭＳ Ｐゴシック" charset="0"/>
                <a:cs typeface="Arial"/>
              </a:rPr>
              <a:t>;</a:t>
            </a:r>
          </a:p>
          <a:p>
            <a:pPr lvl="1">
              <a:lnSpc>
                <a:spcPct val="80000"/>
              </a:lnSpc>
              <a:buFontTx/>
              <a:buNone/>
              <a:defRPr/>
            </a:pPr>
            <a:r>
              <a:rPr lang="en-US" sz="2300" dirty="0">
                <a:solidFill>
                  <a:schemeClr val="hlink"/>
                </a:solidFill>
                <a:latin typeface="Arial"/>
                <a:ea typeface="ＭＳ Ｐゴシック" charset="0"/>
                <a:cs typeface="Arial"/>
              </a:rPr>
              <a:t> </a:t>
            </a:r>
            <a:r>
              <a:rPr lang="en-US" sz="2300" dirty="0" smtClean="0">
                <a:solidFill>
                  <a:schemeClr val="hlink"/>
                </a:solidFill>
                <a:latin typeface="Arial"/>
                <a:ea typeface="ＭＳ Ｐゴシック" charset="0"/>
                <a:cs typeface="Arial"/>
              </a:rPr>
              <a:t>          }</a:t>
            </a:r>
          </a:p>
          <a:p>
            <a:pPr lvl="1">
              <a:lnSpc>
                <a:spcPct val="80000"/>
              </a:lnSpc>
              <a:buFontTx/>
              <a:buNone/>
              <a:defRPr/>
            </a:pPr>
            <a:r>
              <a:rPr lang="en-US" sz="2300" dirty="0" smtClean="0">
                <a:solidFill>
                  <a:schemeClr val="hlink"/>
                </a:solidFill>
                <a:latin typeface="Arial"/>
                <a:ea typeface="ＭＳ Ｐゴシック" charset="0"/>
                <a:cs typeface="Arial"/>
              </a:rPr>
              <a:t>}</a:t>
            </a:r>
          </a:p>
          <a:p>
            <a:pPr lvl="1">
              <a:lnSpc>
                <a:spcPct val="80000"/>
              </a:lnSpc>
              <a:buFontTx/>
              <a:buNone/>
              <a:defRPr/>
            </a:pPr>
            <a:endParaRPr lang="en-US" dirty="0">
              <a:ea typeface="ＭＳ Ｐゴシック" charset="0"/>
            </a:endParaRPr>
          </a:p>
          <a:p>
            <a:pPr lvl="1">
              <a:buFontTx/>
              <a:buNone/>
              <a:defRPr/>
            </a:pPr>
            <a:r>
              <a:rPr lang="en-US" dirty="0">
                <a:ea typeface="ＭＳ Ｐゴシック" charset="0"/>
              </a:rPr>
              <a:t>Each while loop execution and S++ are each </a:t>
            </a:r>
            <a:r>
              <a:rPr lang="en-US" dirty="0">
                <a:solidFill>
                  <a:schemeClr val="accent2"/>
                </a:solidFill>
                <a:ea typeface="ＭＳ Ｐゴシック" charset="0"/>
              </a:rPr>
              <a:t>atomic </a:t>
            </a:r>
            <a:r>
              <a:rPr lang="en-US" dirty="0" smtClean="0">
                <a:ea typeface="ＭＳ Ｐゴシック" charset="0"/>
              </a:rPr>
              <a:t>operations – supported via hardware instructions such as compare-and-swap, test-and-set, etc.</a:t>
            </a:r>
            <a:endParaRPr lang="en-US" dirty="0">
              <a:ea typeface="ＭＳ Ｐゴシック" charset="0"/>
            </a:endParaRPr>
          </a:p>
          <a:p>
            <a:pPr marL="457200" lvl="1" indent="0">
              <a:lnSpc>
                <a:spcPct val="80000"/>
              </a:lnSpc>
              <a:buFontTx/>
              <a:buNone/>
              <a:defRPr/>
            </a:pPr>
            <a:endParaRPr lang="en-US" dirty="0" smtClean="0">
              <a:ea typeface="ＭＳ Ｐゴシック" charset="0"/>
            </a:endParaRPr>
          </a:p>
          <a:p>
            <a:pPr marL="457200" lvl="1" indent="0">
              <a:lnSpc>
                <a:spcPct val="80000"/>
              </a:lnSpc>
              <a:buFontTx/>
              <a:buNone/>
              <a:defRPr/>
            </a:pPr>
            <a:r>
              <a:rPr lang="en-US" dirty="0" smtClean="0">
                <a:ea typeface="ＭＳ Ｐゴシック" charset="0"/>
              </a:rPr>
              <a:t>2</a:t>
            </a:r>
            <a:r>
              <a:rPr lang="en-US" dirty="0">
                <a:ea typeface="ＭＳ Ｐゴシック" charset="0"/>
              </a:rPr>
              <a:t>. </a:t>
            </a:r>
            <a:r>
              <a:rPr lang="en-US" b="1" dirty="0">
                <a:ea typeface="ＭＳ Ｐゴシック" charset="0"/>
              </a:rPr>
              <a:t>signal(S)</a:t>
            </a:r>
            <a:r>
              <a:rPr lang="en-US" dirty="0">
                <a:ea typeface="ＭＳ Ｐゴシック" charset="0"/>
              </a:rPr>
              <a:t> (or </a:t>
            </a:r>
            <a:r>
              <a:rPr lang="en-US" b="1" dirty="0">
                <a:ea typeface="ＭＳ Ｐゴシック" charset="0"/>
              </a:rPr>
              <a:t>V(S</a:t>
            </a:r>
            <a:r>
              <a:rPr lang="en-US" b="1" dirty="0" smtClean="0">
                <a:ea typeface="ＭＳ Ｐゴシック" charset="0"/>
              </a:rPr>
              <a:t>)</a:t>
            </a:r>
            <a:r>
              <a:rPr lang="en-US" dirty="0" smtClean="0">
                <a:ea typeface="ＭＳ Ｐゴシック" charset="0"/>
              </a:rPr>
              <a:t> or </a:t>
            </a:r>
            <a:r>
              <a:rPr lang="en-US" b="1" dirty="0" smtClean="0">
                <a:ea typeface="ＭＳ Ｐゴシック" charset="0"/>
              </a:rPr>
              <a:t>up(s)</a:t>
            </a:r>
            <a:r>
              <a:rPr lang="en-US" dirty="0" smtClean="0">
                <a:ea typeface="ＭＳ Ｐゴシック" charset="0"/>
              </a:rPr>
              <a:t>)</a:t>
            </a:r>
            <a:r>
              <a:rPr lang="en-US" dirty="0">
                <a:ea typeface="ＭＳ Ｐゴシック" charset="0"/>
              </a:rPr>
              <a:t>: </a:t>
            </a:r>
            <a:endParaRPr lang="en-US" dirty="0" smtClean="0">
              <a:ea typeface="ＭＳ Ｐゴシック" charset="0"/>
            </a:endParaRPr>
          </a:p>
          <a:p>
            <a:pPr marL="457200" lvl="1" indent="0">
              <a:lnSpc>
                <a:spcPct val="80000"/>
              </a:lnSpc>
              <a:buFontTx/>
              <a:buNone/>
              <a:defRPr/>
            </a:pPr>
            <a:endParaRPr lang="en-US" dirty="0">
              <a:ea typeface="ＭＳ Ｐゴシック" charset="0"/>
            </a:endParaRPr>
          </a:p>
          <a:p>
            <a:pPr lvl="1">
              <a:lnSpc>
                <a:spcPct val="80000"/>
              </a:lnSpc>
              <a:buFontTx/>
              <a:buNone/>
              <a:defRPr/>
            </a:pPr>
            <a:r>
              <a:rPr lang="en-US" dirty="0">
                <a:ea typeface="ＭＳ Ｐゴシック" charset="0"/>
              </a:rPr>
              <a:t>	</a:t>
            </a:r>
            <a:r>
              <a:rPr lang="en-US" dirty="0">
                <a:latin typeface="Arial"/>
                <a:ea typeface="ＭＳ Ｐゴシック" charset="0"/>
                <a:cs typeface="Arial"/>
              </a:rPr>
              <a:t>	</a:t>
            </a:r>
            <a:r>
              <a:rPr lang="en-US" sz="2300" dirty="0">
                <a:solidFill>
                  <a:srgbClr val="037C03"/>
                </a:solidFill>
                <a:latin typeface="Arial"/>
                <a:ea typeface="ＭＳ Ｐゴシック" charset="0"/>
                <a:cs typeface="Arial"/>
              </a:rPr>
              <a:t>S++; // </a:t>
            </a:r>
            <a:r>
              <a:rPr lang="en-US" sz="2300" u="sng" dirty="0">
                <a:solidFill>
                  <a:srgbClr val="037C03"/>
                </a:solidFill>
                <a:latin typeface="Arial"/>
                <a:ea typeface="ＭＳ Ｐゴシック" charset="0"/>
                <a:cs typeface="Arial"/>
              </a:rPr>
              <a:t>atomic</a:t>
            </a:r>
          </a:p>
          <a:p>
            <a:pPr lvl="1">
              <a:lnSpc>
                <a:spcPct val="80000"/>
              </a:lnSpc>
              <a:defRPr/>
            </a:pPr>
            <a:endParaRPr lang="en-US" dirty="0">
              <a:ea typeface="ＭＳ Ｐゴシック" charset="0"/>
            </a:endParaRPr>
          </a:p>
        </p:txBody>
      </p:sp>
      <p:grpSp>
        <p:nvGrpSpPr>
          <p:cNvPr id="6" name="Group 5"/>
          <p:cNvGrpSpPr/>
          <p:nvPr/>
        </p:nvGrpSpPr>
        <p:grpSpPr>
          <a:xfrm>
            <a:off x="243683" y="3962402"/>
            <a:ext cx="713457" cy="2357241"/>
            <a:chOff x="243681" y="4495800"/>
            <a:chExt cx="713457" cy="2357240"/>
          </a:xfrm>
        </p:grpSpPr>
        <p:sp>
          <p:nvSpPr>
            <p:cNvPr id="4" name="Text Box 4"/>
            <p:cNvSpPr txBox="1">
              <a:spLocks noChangeArrowheads="1"/>
            </p:cNvSpPr>
            <p:nvPr/>
          </p:nvSpPr>
          <p:spPr bwMode="auto">
            <a:xfrm>
              <a:off x="243681" y="4495800"/>
              <a:ext cx="713457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 marL="11430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 marL="16002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 marL="20574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r>
                <a:rPr lang="en-US" dirty="0"/>
                <a:t>enter()</a:t>
              </a:r>
            </a:p>
          </p:txBody>
        </p:sp>
        <p:sp>
          <p:nvSpPr>
            <p:cNvPr id="5" name="Text Box 5"/>
            <p:cNvSpPr txBox="1">
              <a:spLocks noChangeArrowheads="1"/>
            </p:cNvSpPr>
            <p:nvPr/>
          </p:nvSpPr>
          <p:spPr bwMode="auto">
            <a:xfrm>
              <a:off x="297656" y="6545263"/>
              <a:ext cx="583626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 marL="11430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 marL="16002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 marL="20574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r>
                <a:rPr lang="en-US"/>
                <a:t>exit()</a:t>
              </a:r>
            </a:p>
          </p:txBody>
        </p:sp>
      </p:grpSp>
      <p:sp>
        <p:nvSpPr>
          <p:cNvPr id="7" name="Rectangle 1"/>
          <p:cNvSpPr>
            <a:spLocks noChangeArrowheads="1"/>
          </p:cNvSpPr>
          <p:nvPr/>
        </p:nvSpPr>
        <p:spPr bwMode="auto">
          <a:xfrm>
            <a:off x="11155363" y="5575299"/>
            <a:ext cx="1828800" cy="1739901"/>
          </a:xfrm>
          <a:prstGeom prst="rect">
            <a:avLst/>
          </a:prstGeom>
          <a:solidFill>
            <a:srgbClr val="EFEFE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>
              <a:latin typeface="Arial" charset="0"/>
            </a:endParaRPr>
          </a:p>
        </p:txBody>
      </p:sp>
      <p:sp>
        <p:nvSpPr>
          <p:cNvPr id="8" name="Slide Number Placeholder 1"/>
          <p:cNvSpPr txBox="1">
            <a:spLocks/>
          </p:cNvSpPr>
          <p:nvPr/>
        </p:nvSpPr>
        <p:spPr>
          <a:xfrm>
            <a:off x="10683081" y="6858000"/>
            <a:ext cx="2133600" cy="274637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marL="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2pPr>
            <a:lvl3pPr marL="11430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3pPr>
            <a:lvl4pPr marL="16002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4pPr>
            <a:lvl5pPr marL="20574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5pPr>
            <a:lvl6pPr marL="25146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6pPr>
            <a:lvl7pPr marL="29718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7pPr>
            <a:lvl8pPr marL="34290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8pPr>
            <a:lvl9pPr marL="38862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9pPr>
          </a:lstStyle>
          <a:p>
            <a:pPr algn="ctr" eaLnBrk="1" hangingPunct="1"/>
            <a:fld id="{A5C89BAC-A48D-2D4F-801D-3CF6579B6D6A}" type="slidenum">
              <a:rPr lang="en-US" sz="1400" smtClean="0"/>
              <a:pPr algn="ctr" eaLnBrk="1" hangingPunct="1"/>
              <a:t>9</a:t>
            </a:fld>
            <a:endParaRPr lang="en-US" sz="1400"/>
          </a:p>
        </p:txBody>
      </p:sp>
    </p:spTree>
    <p:extLst>
      <p:ext uri="{BB962C8B-B14F-4D97-AF65-F5344CB8AC3E}">
        <p14:creationId xmlns:p14="http://schemas.microsoft.com/office/powerpoint/2010/main" val="13292477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HPP-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8">
      <a:majorFont>
        <a:latin typeface="Akzidenz-Grotesk Extended BQ"/>
        <a:ea typeface=""/>
        <a:cs typeface=""/>
      </a:majorFont>
      <a:minorFont>
        <a:latin typeface="Akzidenz-Grotesk BQ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807</TotalTime>
  <Words>3094</Words>
  <Application>Microsoft Macintosh PowerPoint</Application>
  <PresentationFormat>Custom</PresentationFormat>
  <Paragraphs>666</Paragraphs>
  <Slides>56</Slides>
  <Notes>56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56</vt:i4>
      </vt:variant>
    </vt:vector>
  </HeadingPairs>
  <TitlesOfParts>
    <vt:vector size="67" baseType="lpstr">
      <vt:lpstr>Akzidenz-Grotesk BQ</vt:lpstr>
      <vt:lpstr>Akzidenz-Grotesk Extended BQ</vt:lpstr>
      <vt:lpstr>Calibri</vt:lpstr>
      <vt:lpstr>Helvetica</vt:lpstr>
      <vt:lpstr>ＭＳ Ｐゴシック</vt:lpstr>
      <vt:lpstr>Symbol</vt:lpstr>
      <vt:lpstr>Times New Roman</vt:lpstr>
      <vt:lpstr>Whitney-BlackSC</vt:lpstr>
      <vt:lpstr>Wingdings</vt:lpstr>
      <vt:lpstr>Arial</vt:lpstr>
      <vt:lpstr>HPP-template</vt:lpstr>
      <vt:lpstr>PowerPoint Presentation</vt:lpstr>
      <vt:lpstr>Why Mutual Exclusion?</vt:lpstr>
      <vt:lpstr>Why Mutual Exclusion?</vt:lpstr>
      <vt:lpstr>More Uses of Mutual Exclusion</vt:lpstr>
      <vt:lpstr>Problem Statement for Mutual Exclusion</vt:lpstr>
      <vt:lpstr>Our Bank Example</vt:lpstr>
      <vt:lpstr>Approaches to Solve Mutual Exclusion</vt:lpstr>
      <vt:lpstr>Approaches to Solve Mutual Exclusion (2)</vt:lpstr>
      <vt:lpstr>Processes Sharing an OS: Semaphores</vt:lpstr>
      <vt:lpstr>Our Bank Example Using Semaphores</vt:lpstr>
      <vt:lpstr>Next</vt:lpstr>
      <vt:lpstr>System Model</vt:lpstr>
      <vt:lpstr>Central Solution</vt:lpstr>
      <vt:lpstr>Central Solution</vt:lpstr>
      <vt:lpstr>Analysis of Central Algorithm</vt:lpstr>
      <vt:lpstr>Analyzing Performance</vt:lpstr>
      <vt:lpstr>Analysis of Central Algorithm</vt:lpstr>
      <vt:lpstr>But…</vt:lpstr>
      <vt:lpstr>Ring-based Mutual Exclusion</vt:lpstr>
      <vt:lpstr>Ring-based Mutual Exclusion</vt:lpstr>
      <vt:lpstr>Ring-based Mutual Exclusion</vt:lpstr>
      <vt:lpstr>Ring-based Mutual Exclusion</vt:lpstr>
      <vt:lpstr>Analysis of Ring-based Mutual Exclusion</vt:lpstr>
      <vt:lpstr>Analysis of Ring-Based Mutual Exclusion (2)</vt:lpstr>
      <vt:lpstr>Next</vt:lpstr>
      <vt:lpstr>System Model</vt:lpstr>
      <vt:lpstr>Ricart-Agrawala’s Algorithm</vt:lpstr>
      <vt:lpstr>Key Idea: Ricart-Agrawala Algorithm</vt:lpstr>
      <vt:lpstr>Messages in RA Algorithm</vt:lpstr>
      <vt:lpstr>Example: Ricart-Agrawala Algorithm</vt:lpstr>
      <vt:lpstr>Example: Ricart-Agrawala Algorithm</vt:lpstr>
      <vt:lpstr>Example: Ricart-Agrawala Algorithm</vt:lpstr>
      <vt:lpstr>Example: Ricart-Agrawala Algorithm</vt:lpstr>
      <vt:lpstr>Example: Ricart-Agrawala Algorithm</vt:lpstr>
      <vt:lpstr>Example: Ricart-Agrawala Algorithm</vt:lpstr>
      <vt:lpstr>Example: Ricart-Agrawala Algorithm</vt:lpstr>
      <vt:lpstr>Example: Ricart-Agrawala Algorithm</vt:lpstr>
      <vt:lpstr>Analysis: Ricart-Agrawala’s Algorithm</vt:lpstr>
      <vt:lpstr>Analysis: Ricart-Agrawala’s Algorithm (2)</vt:lpstr>
      <vt:lpstr>Performance: Ricart-Agrawala’s Algorithm </vt:lpstr>
      <vt:lpstr>Ok, but …</vt:lpstr>
      <vt:lpstr>Maekawa’s Algorithm: Key Idea</vt:lpstr>
      <vt:lpstr>Maekawa’s Voting Sets</vt:lpstr>
      <vt:lpstr>Example: Voting Sets with N=4</vt:lpstr>
      <vt:lpstr>Maekawa: Key Differences From Ricart-Agrawala</vt:lpstr>
      <vt:lpstr>Actions</vt:lpstr>
      <vt:lpstr>Actions (2)</vt:lpstr>
      <vt:lpstr>Safety</vt:lpstr>
      <vt:lpstr>Liveness</vt:lpstr>
      <vt:lpstr>Performance</vt:lpstr>
      <vt:lpstr>Why N ? </vt:lpstr>
      <vt:lpstr>Failures?</vt:lpstr>
      <vt:lpstr>Chubby</vt:lpstr>
      <vt:lpstr>Chubby (2)</vt:lpstr>
      <vt:lpstr>Summary</vt:lpstr>
      <vt:lpstr>Announcements</vt:lpstr>
    </vt:vector>
  </TitlesOfParts>
  <LinksUpToDate>false</LinksUpToDate>
  <SharedDoc>false</SharedDoc>
  <HyperlinksChanged>false</HyperlinksChanged>
  <AppVersion>15.0039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Calianno, Vincent Luke</dc:creator>
  <cp:lastModifiedBy>Gupta, Indranil</cp:lastModifiedBy>
  <cp:revision>361</cp:revision>
  <dcterms:created xsi:type="dcterms:W3CDTF">2012-12-19T21:49:48Z</dcterms:created>
  <dcterms:modified xsi:type="dcterms:W3CDTF">2017-10-26T18:44:41Z</dcterms:modified>
</cp:coreProperties>
</file>