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2" r:id="rId1"/>
  </p:sldMasterIdLst>
  <p:notesMasterIdLst>
    <p:notesMasterId r:id="rId114"/>
  </p:notesMasterIdLst>
  <p:handoutMasterIdLst>
    <p:handoutMasterId r:id="rId115"/>
  </p:handoutMasterIdLst>
  <p:sldIdLst>
    <p:sldId id="664" r:id="rId2"/>
    <p:sldId id="635" r:id="rId3"/>
    <p:sldId id="636" r:id="rId4"/>
    <p:sldId id="637" r:id="rId5"/>
    <p:sldId id="1459" r:id="rId6"/>
    <p:sldId id="1460" r:id="rId7"/>
    <p:sldId id="1428" r:id="rId8"/>
    <p:sldId id="1429" r:id="rId9"/>
    <p:sldId id="1430" r:id="rId10"/>
    <p:sldId id="1431" r:id="rId11"/>
    <p:sldId id="1432" r:id="rId12"/>
    <p:sldId id="1433" r:id="rId13"/>
    <p:sldId id="1434" r:id="rId14"/>
    <p:sldId id="1435" r:id="rId15"/>
    <p:sldId id="1436" r:id="rId16"/>
    <p:sldId id="1437" r:id="rId17"/>
    <p:sldId id="1438" r:id="rId18"/>
    <p:sldId id="1439" r:id="rId19"/>
    <p:sldId id="1440" r:id="rId20"/>
    <p:sldId id="1441" r:id="rId21"/>
    <p:sldId id="1442" r:id="rId22"/>
    <p:sldId id="1443" r:id="rId23"/>
    <p:sldId id="1444" r:id="rId24"/>
    <p:sldId id="1445" r:id="rId25"/>
    <p:sldId id="1446" r:id="rId26"/>
    <p:sldId id="1447" r:id="rId27"/>
    <p:sldId id="1448" r:id="rId28"/>
    <p:sldId id="662" r:id="rId29"/>
    <p:sldId id="663" r:id="rId30"/>
    <p:sldId id="1449" r:id="rId31"/>
    <p:sldId id="1450" r:id="rId32"/>
    <p:sldId id="1451" r:id="rId33"/>
    <p:sldId id="1452" r:id="rId34"/>
    <p:sldId id="1453" r:id="rId35"/>
    <p:sldId id="1454" r:id="rId36"/>
    <p:sldId id="1455" r:id="rId37"/>
    <p:sldId id="1456" r:id="rId38"/>
    <p:sldId id="1457" r:id="rId39"/>
    <p:sldId id="1458" r:id="rId40"/>
    <p:sldId id="720" r:id="rId41"/>
    <p:sldId id="721" r:id="rId42"/>
    <p:sldId id="673" r:id="rId43"/>
    <p:sldId id="674" r:id="rId44"/>
    <p:sldId id="666" r:id="rId45"/>
    <p:sldId id="665" r:id="rId46"/>
    <p:sldId id="667" r:id="rId47"/>
    <p:sldId id="668" r:id="rId48"/>
    <p:sldId id="669" r:id="rId49"/>
    <p:sldId id="670" r:id="rId50"/>
    <p:sldId id="671" r:id="rId51"/>
    <p:sldId id="672" r:id="rId52"/>
    <p:sldId id="633" r:id="rId53"/>
    <p:sldId id="593" r:id="rId54"/>
    <p:sldId id="594" r:id="rId55"/>
    <p:sldId id="595" r:id="rId56"/>
    <p:sldId id="699" r:id="rId57"/>
    <p:sldId id="596" r:id="rId58"/>
    <p:sldId id="597" r:id="rId59"/>
    <p:sldId id="598" r:id="rId60"/>
    <p:sldId id="675" r:id="rId61"/>
    <p:sldId id="676" r:id="rId62"/>
    <p:sldId id="600" r:id="rId63"/>
    <p:sldId id="599" r:id="rId64"/>
    <p:sldId id="634" r:id="rId65"/>
    <p:sldId id="638" r:id="rId66"/>
    <p:sldId id="639" r:id="rId67"/>
    <p:sldId id="640" r:id="rId68"/>
    <p:sldId id="641" r:id="rId69"/>
    <p:sldId id="642" r:id="rId70"/>
    <p:sldId id="643" r:id="rId71"/>
    <p:sldId id="644" r:id="rId72"/>
    <p:sldId id="645" r:id="rId73"/>
    <p:sldId id="646" r:id="rId74"/>
    <p:sldId id="647" r:id="rId75"/>
    <p:sldId id="648" r:id="rId76"/>
    <p:sldId id="649" r:id="rId77"/>
    <p:sldId id="1427" r:id="rId78"/>
    <p:sldId id="650" r:id="rId79"/>
    <p:sldId id="651" r:id="rId80"/>
    <p:sldId id="652" r:id="rId81"/>
    <p:sldId id="653" r:id="rId82"/>
    <p:sldId id="677" r:id="rId83"/>
    <p:sldId id="654" r:id="rId84"/>
    <p:sldId id="655" r:id="rId85"/>
    <p:sldId id="656" r:id="rId86"/>
    <p:sldId id="657" r:id="rId87"/>
    <p:sldId id="658" r:id="rId88"/>
    <p:sldId id="659" r:id="rId89"/>
    <p:sldId id="660" r:id="rId90"/>
    <p:sldId id="661" r:id="rId91"/>
    <p:sldId id="700" r:id="rId92"/>
    <p:sldId id="701" r:id="rId93"/>
    <p:sldId id="702" r:id="rId94"/>
    <p:sldId id="703" r:id="rId95"/>
    <p:sldId id="704" r:id="rId96"/>
    <p:sldId id="705" r:id="rId97"/>
    <p:sldId id="706" r:id="rId98"/>
    <p:sldId id="707" r:id="rId99"/>
    <p:sldId id="708" r:id="rId100"/>
    <p:sldId id="709" r:id="rId101"/>
    <p:sldId id="710" r:id="rId102"/>
    <p:sldId id="711" r:id="rId103"/>
    <p:sldId id="712" r:id="rId104"/>
    <p:sldId id="713" r:id="rId105"/>
    <p:sldId id="714" r:id="rId106"/>
    <p:sldId id="715" r:id="rId107"/>
    <p:sldId id="716" r:id="rId108"/>
    <p:sldId id="717" r:id="rId109"/>
    <p:sldId id="718" r:id="rId110"/>
    <p:sldId id="719" r:id="rId111"/>
    <p:sldId id="693" r:id="rId112"/>
    <p:sldId id="698" r:id="rId1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>
          <p15:clr>
            <a:srgbClr val="A4A3A4"/>
          </p15:clr>
        </p15:guide>
        <p15:guide id="2" pos="2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98"/>
    <p:restoredTop sz="93197"/>
  </p:normalViewPr>
  <p:slideViewPr>
    <p:cSldViewPr>
      <p:cViewPr varScale="1">
        <p:scale>
          <a:sx n="99" d="100"/>
          <a:sy n="99" d="100"/>
        </p:scale>
        <p:origin x="176" y="608"/>
      </p:cViewPr>
      <p:guideLst>
        <p:guide orient="horz" pos="2208"/>
        <p:guide pos="2784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viewProps" Target="viewProp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theme" Target="theme/theme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notesMaster" Target="notesMasters/notesMaster1.xml"/><Relationship Id="rId119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handoutMaster" Target="handoutMasters/handout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3EA9DF6E-C292-D1B0-D329-06152F05260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F7BD08B-0962-35A1-B599-BA506DFDEB0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077B8BD6-251C-36BB-A49B-50E7B776F99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BAAEC5BE-E00B-1366-EE77-D39E1B52E0E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CCF1FA6-7121-6D44-B8DD-12AF00B05E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B308CFB1-9E23-2336-E83A-1D7F8526083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D7894BF-EE1E-0A86-C2B2-6992799057D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9605010F-77F2-963C-2FE9-52EFD12E1148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ED17FDA3-72E5-57D3-1509-452CCA2E933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4D1F627E-94C3-2549-1BF1-7BC0A30A806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C11ADA7A-B2DB-AEEF-86BB-DE99CDAF99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B2B569F-479B-6C4D-8270-F4FC3EE8E4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Slide Image Placeholder 1">
            <a:extLst>
              <a:ext uri="{FF2B5EF4-FFF2-40B4-BE49-F238E27FC236}">
                <a16:creationId xmlns:a16="http://schemas.microsoft.com/office/drawing/2014/main" id="{32BA6660-768C-BBA4-8882-CA13F8C0E6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2" name="Notes Placeholder 2">
            <a:extLst>
              <a:ext uri="{FF2B5EF4-FFF2-40B4-BE49-F238E27FC236}">
                <a16:creationId xmlns:a16="http://schemas.microsoft.com/office/drawing/2014/main" id="{59541BCA-3ABF-64FE-10BF-306FCE52D1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28003" name="Slide Number Placeholder 3">
            <a:extLst>
              <a:ext uri="{FF2B5EF4-FFF2-40B4-BE49-F238E27FC236}">
                <a16:creationId xmlns:a16="http://schemas.microsoft.com/office/drawing/2014/main" id="{EAC8912F-B061-FD3D-AA33-FB7B92B185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9094B0A-A9E1-3C42-A5F5-8ACE3755608F}" type="slidenum">
              <a:rPr lang="en-US" altLang="en-US" sz="1200" smtClean="0">
                <a:latin typeface="Times New Roman" panose="02020603050405020304" pitchFamily="18" charset="0"/>
              </a:rPr>
              <a:pPr/>
              <a:t>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>
            <a:extLst>
              <a:ext uri="{FF2B5EF4-FFF2-40B4-BE49-F238E27FC236}">
                <a16:creationId xmlns:a16="http://schemas.microsoft.com/office/drawing/2014/main" id="{56BD16BD-75C5-59EB-E1F1-F71D525112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>
            <a:extLst>
              <a:ext uri="{FF2B5EF4-FFF2-40B4-BE49-F238E27FC236}">
                <a16:creationId xmlns:a16="http://schemas.microsoft.com/office/drawing/2014/main" id="{2D6C1BFE-F771-F3BA-770D-1F2B892B1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  <a:ea typeface="ＭＳ Ｐゴシック" panose="020B0600070205080204" pitchFamily="34" charset="-128"/>
              </a:rPr>
              <a:t>Add roman numerals, make each a different color</a:t>
            </a:r>
          </a:p>
        </p:txBody>
      </p:sp>
      <p:sp>
        <p:nvSpPr>
          <p:cNvPr id="53251" name="Slide Number Placeholder 3">
            <a:extLst>
              <a:ext uri="{FF2B5EF4-FFF2-40B4-BE49-F238E27FC236}">
                <a16:creationId xmlns:a16="http://schemas.microsoft.com/office/drawing/2014/main" id="{A91F0596-D6B1-4AC6-A423-0E4B06DDA0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CDB95B9-C571-554E-9801-D5BAB5A32B9E}" type="slidenum">
              <a:rPr lang="en-US" altLang="en-US" sz="1200" smtClean="0">
                <a:latin typeface="Times New Roman" panose="02020603050405020304" pitchFamily="18" charset="0"/>
              </a:rPr>
              <a:pPr/>
              <a:t>42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Slide Image Placeholder 1">
            <a:extLst>
              <a:ext uri="{FF2B5EF4-FFF2-40B4-BE49-F238E27FC236}">
                <a16:creationId xmlns:a16="http://schemas.microsoft.com/office/drawing/2014/main" id="{5F5D3B42-A357-AB74-8F19-9F3D6AEEE2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6" name="Notes Placeholder 2">
            <a:extLst>
              <a:ext uri="{FF2B5EF4-FFF2-40B4-BE49-F238E27FC236}">
                <a16:creationId xmlns:a16="http://schemas.microsoft.com/office/drawing/2014/main" id="{BE01B7FE-2181-FF59-06ED-DD1BCD3FDA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29027" name="Slide Number Placeholder 3">
            <a:extLst>
              <a:ext uri="{FF2B5EF4-FFF2-40B4-BE49-F238E27FC236}">
                <a16:creationId xmlns:a16="http://schemas.microsoft.com/office/drawing/2014/main" id="{D51373F6-A3C2-A81B-0F7E-CF3393F93F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D6CE43C-E1E4-5B45-ADC7-63F23F1E1AE6}" type="slidenum">
              <a:rPr lang="en-US" altLang="en-US" sz="1200" smtClean="0">
                <a:latin typeface="Times New Roman" panose="02020603050405020304" pitchFamily="18" charset="0"/>
              </a:rPr>
              <a:pPr/>
              <a:t>46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7">
            <a:extLst>
              <a:ext uri="{FF2B5EF4-FFF2-40B4-BE49-F238E27FC236}">
                <a16:creationId xmlns:a16="http://schemas.microsoft.com/office/drawing/2014/main" id="{FB186FB4-3C55-0CFE-397C-61CD030249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0B64DD6-13B7-D645-8DBC-70F1E6F6AEAB}" type="slidenum">
              <a:rPr lang="en-US" altLang="en-US" sz="1200" smtClean="0">
                <a:latin typeface="Times New Roman" panose="02020603050405020304" pitchFamily="18" charset="0"/>
              </a:rPr>
              <a:pPr/>
              <a:t>96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109570" name="Rectangle 2">
            <a:extLst>
              <a:ext uri="{FF2B5EF4-FFF2-40B4-BE49-F238E27FC236}">
                <a16:creationId xmlns:a16="http://schemas.microsoft.com/office/drawing/2014/main" id="{649034E6-CBD6-E22A-312C-21B8DD79D7A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D60E84B0-68E0-CF20-D72B-3DACFAB333E0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F8B091E-CFF7-7775-2AAA-9D145D87AD51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472F7E6B-C04A-F09F-9D4D-118F9912A9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0" name="Rectangle 4">
                <a:extLst>
                  <a:ext uri="{FF2B5EF4-FFF2-40B4-BE49-F238E27FC236}">
                    <a16:creationId xmlns:a16="http://schemas.microsoft.com/office/drawing/2014/main" id="{104D48D3-E7E8-3C44-E360-C74A47D014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11" name="Rectangle 5">
                <a:extLst>
                  <a:ext uri="{FF2B5EF4-FFF2-40B4-BE49-F238E27FC236}">
                    <a16:creationId xmlns:a16="http://schemas.microsoft.com/office/drawing/2014/main" id="{8B141043-E2DA-B6BA-1B66-187A7137EC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</p:grpSp>
        <p:grpSp>
          <p:nvGrpSpPr>
            <p:cNvPr id="4" name="Group 6">
              <a:extLst>
                <a:ext uri="{FF2B5EF4-FFF2-40B4-BE49-F238E27FC236}">
                  <a16:creationId xmlns:a16="http://schemas.microsoft.com/office/drawing/2014/main" id="{26C816B9-5B2E-361F-B124-201A90B2E0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F59E0757-5825-5C76-922A-EDFEEF88F0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D825448-48A0-418C-26EF-441E787000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anchor="ctr"/>
              <a:lstStyle>
                <a:lvl1pPr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defRPr/>
                </a:pPr>
                <a:endParaRPr lang="en-US" altLang="en-US"/>
              </a:p>
            </p:txBody>
          </p:sp>
        </p:grpSp>
        <p:sp>
          <p:nvSpPr>
            <p:cNvPr id="5" name="Rectangle 9">
              <a:extLst>
                <a:ext uri="{FF2B5EF4-FFF2-40B4-BE49-F238E27FC236}">
                  <a16:creationId xmlns:a16="http://schemas.microsoft.com/office/drawing/2014/main" id="{7E27ABE2-27E3-3FD8-1AD2-DB509D00F7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0DD6850E-A058-41CB-F9AA-BF7C0B5BDB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7" name="Rectangle 11">
              <a:extLst>
                <a:ext uri="{FF2B5EF4-FFF2-40B4-BE49-F238E27FC236}">
                  <a16:creationId xmlns:a16="http://schemas.microsoft.com/office/drawing/2014/main" id="{18E20E1B-0A5F-8B5C-EBB2-1036239589E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7352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352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046163" y="3303588"/>
            <a:ext cx="757555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F2F027D9-64EE-F886-9FA8-1D8345D5B5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7A6DD58-53E1-F349-99C2-3445B5A10AF3}" type="datetime1">
              <a:rPr lang="en-US" altLang="en-US"/>
              <a:pPr>
                <a:defRPr/>
              </a:pPr>
              <a:t>10/21/25</a:t>
            </a:fld>
            <a:endParaRPr lang="en-US" altLang="en-US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F38AD92F-C323-3DAB-6FA1-ACDF00BA7E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6">
            <a:extLst>
              <a:ext uri="{FF2B5EF4-FFF2-40B4-BE49-F238E27FC236}">
                <a16:creationId xmlns:a16="http://schemas.microsoft.com/office/drawing/2014/main" id="{AF8271B1-AD46-CF97-7D18-620CC6128E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F9D4F96-F6D5-3F49-A61E-FACE60D34F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9470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D292BB4-CB9E-EC89-C170-45CDF6D9C4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D635C-F92D-CF49-9583-E0A2B56ACB64}" type="datetime1">
              <a:rPr lang="en-US" altLang="en-US"/>
              <a:pPr>
                <a:defRPr/>
              </a:pPr>
              <a:t>10/21/25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36188E55-A3A1-E933-8BF1-21B7E44254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92E0341C-AF2F-64D3-D5E7-03297943CF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80B16-0CA3-F54D-A42D-64032835F3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269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2913" y="160338"/>
            <a:ext cx="2162175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60338"/>
            <a:ext cx="6335713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003043B-0CBA-C638-F83B-FB9EB75691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77324-05EB-5B4F-8DA7-D67DBD73E8C1}" type="datetime1">
              <a:rPr lang="en-US" altLang="en-US"/>
              <a:pPr>
                <a:defRPr/>
              </a:pPr>
              <a:t>10/21/25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C9F0BF36-6C3D-4A75-D9F5-F93BF2256F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875095A5-0442-76AB-A87E-F871A74EDF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412284-46EB-7647-B268-01EF99F08E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0648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0BEE9FD-2DA1-0371-3E9F-895EF2710C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8DA4D-2FA0-D040-8E80-9F5475A46B18}" type="datetime1">
              <a:rPr lang="en-US" altLang="en-US"/>
              <a:pPr>
                <a:defRPr/>
              </a:pPr>
              <a:t>10/21/25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D550A5C5-D693-A259-4A7D-1B9AFD36E6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43DE4691-C6DE-1652-549E-51F99C2800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6E6E2-A043-DC48-9F3D-128B2A572B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3781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7EA7EF8B-AD2F-8E2A-E542-D1BE92B20E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777EE-6C18-5448-BE36-58FD28600D68}" type="datetime1">
              <a:rPr lang="en-US" altLang="en-US"/>
              <a:pPr>
                <a:defRPr/>
              </a:pPr>
              <a:t>10/21/25</a:t>
            </a:fld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9EFB808B-96A3-4D01-111E-04BA7ED9BA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6F455636-E714-A3F9-ADCA-5B35055522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C46E1-262E-BC41-B85E-1DBEA0590C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0836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48150" cy="4913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219200"/>
            <a:ext cx="4249738" cy="4913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40A569FD-5E44-C3A3-16D0-618E923453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4AF4A-7F68-5346-9A6B-6FB395AE8ABF}" type="datetime1">
              <a:rPr lang="en-US" altLang="en-US"/>
              <a:pPr>
                <a:defRPr/>
              </a:pPr>
              <a:t>10/21/25</a:t>
            </a:fld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509537C1-EFBA-7168-79A5-BAACEAC6E6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B29DA688-76B8-459B-B4E8-1FEE3ED9B0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27582-896F-F746-9AB8-9E433DCA21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1696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9D0A3697-C4BF-4231-E0E7-EC32E44DA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58E62-EE02-4644-ADEF-C9A0E7B4AD52}" type="datetime1">
              <a:rPr lang="en-US" altLang="en-US"/>
              <a:pPr>
                <a:defRPr/>
              </a:pPr>
              <a:t>10/21/25</a:t>
            </a:fld>
            <a:endParaRPr lang="en-US" alt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EC3EACAF-B238-DE7C-C1BB-4ACCC80998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A117BD95-DB3D-1AFD-04B6-CA2512BC77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6E2D9-2F92-E742-9A5E-75A7DD4B2C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7383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C512AD72-96F6-7B52-EB3D-CE1151FCEC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4D694-DBDB-F84C-B7C2-1EDDB276BC20}" type="datetime1">
              <a:rPr lang="en-US" altLang="en-US"/>
              <a:pPr>
                <a:defRPr/>
              </a:pPr>
              <a:t>10/21/25</a:t>
            </a:fld>
            <a:endParaRPr lang="en-US" alt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15E9263D-616A-8186-BEAB-FD1306A63B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246E6F7F-4200-6D61-29A5-EAA810ED84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1A730-3A58-764C-8405-7BB93EF48E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706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E25164C6-C1A3-0282-00FB-331ADEC2FF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AE539-DFF6-A642-8442-7B54332057A5}" type="datetime1">
              <a:rPr lang="en-US" altLang="en-US"/>
              <a:pPr>
                <a:defRPr/>
              </a:pPr>
              <a:t>10/21/25</a:t>
            </a:fld>
            <a:endParaRPr lang="en-US" alt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09609248-0F3E-DAE3-0A52-DE9B4BBE5B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87324C10-DBFF-9B0E-1E6F-540484C9DC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58631-BEBF-F845-A00E-EC9C97A8D3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6402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6E406F17-DAD8-0357-A9EC-46C7966AC1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E3CEE-06EE-BD43-8A3F-374FBEA2CA81}" type="datetime1">
              <a:rPr lang="en-US" altLang="en-US"/>
              <a:pPr>
                <a:defRPr/>
              </a:pPr>
              <a:t>10/21/25</a:t>
            </a:fld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4319B543-E501-8848-187C-DA02ADE258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04E2BE77-35F5-4C18-8462-193D4F877B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43BBC5-3127-B141-92D4-E457795D43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223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A6EAE297-E75F-E096-0D7F-41E8F42C0D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5304C-2379-194C-B92D-BC3EA5F94AC7}" type="datetime1">
              <a:rPr lang="en-US" altLang="en-US"/>
              <a:pPr>
                <a:defRPr/>
              </a:pPr>
              <a:t>10/21/25</a:t>
            </a:fld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B6D5F604-0A15-0796-EAB0-123775D93B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A456D397-ECB2-EBED-AE93-923F28A567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6D067-E4D9-AC4B-90BE-0696305484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1599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CF106C7-DFC2-9BF8-677F-22419A063E7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2603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2030F42-2467-0EC6-6248-203CF3859A8B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2603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F4BEA99-5993-08D4-598F-7B88AAE8ADC2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6826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1D9829B-11BF-0B22-684E-1D6DA4D49C5B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6826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324B3AC-26EF-7B6B-F63B-A13CE79B177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609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A702C91D-DFCB-2F65-EE07-9A2C9F9A4DA1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152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51E29F9C-688D-513E-A703-F5A22C45B5D0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9429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kumimoji="1" lang="en-US" altLang="en-US" sz="2400">
              <a:latin typeface="Tahoma" panose="020B0604030504040204" pitchFamily="34" charset="0"/>
            </a:endParaRP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688ED405-CFB1-2C31-03C4-5CA71335EB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160338"/>
            <a:ext cx="7793037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2EFF6356-2332-8F61-DEC3-773F814D08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50288" cy="491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34219" name="Rectangle 11">
            <a:extLst>
              <a:ext uri="{FF2B5EF4-FFF2-40B4-BE49-F238E27FC236}">
                <a16:creationId xmlns:a16="http://schemas.microsoft.com/office/drawing/2014/main" id="{F5563868-A9C5-77E6-439B-E8F9540A4F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5438" y="63119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838092E1-D8D2-2042-9B55-26BC4D3FC0B3}" type="datetime1">
              <a:rPr lang="en-US" altLang="en-US"/>
              <a:pPr>
                <a:defRPr/>
              </a:pPr>
              <a:t>10/21/25</a:t>
            </a:fld>
            <a:endParaRPr lang="en-US" altLang="en-US"/>
          </a:p>
        </p:txBody>
      </p:sp>
      <p:sp>
        <p:nvSpPr>
          <p:cNvPr id="734220" name="Rectangle 12">
            <a:extLst>
              <a:ext uri="{FF2B5EF4-FFF2-40B4-BE49-F238E27FC236}">
                <a16:creationId xmlns:a16="http://schemas.microsoft.com/office/drawing/2014/main" id="{A75FE2AF-D612-61FF-2A3B-1E267260EC2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4221" name="Rectangle 13">
            <a:extLst>
              <a:ext uri="{FF2B5EF4-FFF2-40B4-BE49-F238E27FC236}">
                <a16:creationId xmlns:a16="http://schemas.microsoft.com/office/drawing/2014/main" id="{A8DDC8FE-E3A5-E2FC-A83D-9F317591B2C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318C676B-EB33-514F-BE31-7E1714889F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ourses.engr.illinois.edu/cs42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hyperlink" Target="https://v2.ocaml.org/releases/4.14/htmlman/lexyacc.html" TargetMode="External"/><Relationship Id="rId2" Type="http://schemas.openxmlformats.org/officeDocument/2006/relationships/hyperlink" Target="https://v2.ocaml.org/releases/4.07/htmlman/lexyacc.html" TargetMode="Externa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4">
            <a:extLst>
              <a:ext uri="{FF2B5EF4-FFF2-40B4-BE49-F238E27FC236}">
                <a16:creationId xmlns:a16="http://schemas.microsoft.com/office/drawing/2014/main" id="{9E4BD8BF-1195-1E9B-84AD-C96EE4535A8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1A9F41D-04CD-F446-8ACD-C4BFBCC09195}" type="datetime1">
              <a:rPr lang="en-US" altLang="en-US" sz="1400" smtClean="0">
                <a:solidFill>
                  <a:schemeClr val="bg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>
              <a:solidFill>
                <a:schemeClr val="bg2"/>
              </a:solidFill>
            </a:endParaRPr>
          </a:p>
        </p:txBody>
      </p:sp>
      <p:sp>
        <p:nvSpPr>
          <p:cNvPr id="15362" name="Rectangle 16">
            <a:extLst>
              <a:ext uri="{FF2B5EF4-FFF2-40B4-BE49-F238E27FC236}">
                <a16:creationId xmlns:a16="http://schemas.microsoft.com/office/drawing/2014/main" id="{2EDD899C-93DE-FD1F-0A60-8BCDE079DB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766F3F3-7701-D440-9C72-3A41871133D3}" type="slidenum">
              <a:rPr lang="en-US" altLang="en-US" sz="1400" smtClean="0">
                <a:solidFill>
                  <a:schemeClr val="bg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>
              <a:solidFill>
                <a:schemeClr val="bg2"/>
              </a:solidFill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6B6CFF3E-73BE-E2DA-201E-448283BADC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905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Programming Languages and Compilers (CS 421)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B8EA0DB2-A080-EFB9-1B1D-2A11C2C3AED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352800"/>
            <a:ext cx="7696200" cy="1676400"/>
          </a:xfrm>
        </p:spPr>
        <p:txBody>
          <a:bodyPr/>
          <a:lstStyle/>
          <a:p>
            <a:pPr algn="l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Elsa L Gunter</a:t>
            </a:r>
          </a:p>
          <a:p>
            <a:pPr algn="l" eaLnBrk="1" hangingPunct="1">
              <a:buFont typeface="Wingdings" pitchFamily="2" charset="2"/>
              <a:buNone/>
            </a:pP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2112 SC, UIUC</a:t>
            </a:r>
          </a:p>
          <a:p>
            <a:pPr algn="l" eaLnBrk="1" hangingPunct="1">
              <a:buFont typeface="Wingdings" pitchFamily="2" charset="2"/>
              <a:buNone/>
            </a:pPr>
            <a:r>
              <a:rPr lang="en-US" altLang="en-US" sz="33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hlinkClick r:id="rId3"/>
              </a:rPr>
              <a:t>http://courses.engr.illinois.edu/cs421</a:t>
            </a:r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5365" name="Text Box 4">
            <a:extLst>
              <a:ext uri="{FF2B5EF4-FFF2-40B4-BE49-F238E27FC236}">
                <a16:creationId xmlns:a16="http://schemas.microsoft.com/office/drawing/2014/main" id="{C781674F-93B2-DF66-672B-598EEBB8E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257800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Based in part on slides by Mattox Beckman, as updated by Vikram Adve and Gul Agha</a:t>
            </a: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Date Placeholder 3">
            <a:extLst>
              <a:ext uri="{FF2B5EF4-FFF2-40B4-BE49-F238E27FC236}">
                <a16:creationId xmlns:a16="http://schemas.microsoft.com/office/drawing/2014/main" id="{2BF1B322-B01E-041A-3A37-5ABE1BE430A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EBE1D2-455F-9540-855D-06EDC751AB6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9B681054-7C49-4FFA-38A3-90F42173D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05EBAB-E9C9-6944-BC8E-E7B8E8FA82E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E8BA8C94-ED1F-557A-218A-249C7DAD94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Unification Algorithm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2A5CBD77-647D-4591-1F20-6EC5B338BA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De</a:t>
            </a: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  <a:sym typeface="Symbol" pitchFamily="2" charset="2"/>
              </a:rPr>
              <a:t>lete: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if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s = 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(they are the same term) then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Unif(S) = Unif(S</a:t>
            </a:r>
            <a:r>
              <a:rPr lang="ja-JP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</a:t>
            </a:r>
            <a:endParaRPr lang="en-US" altLang="ja-JP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Decompose:</a:t>
            </a:r>
            <a:r>
              <a:rPr lang="en-US" altLang="en-US">
                <a:ea typeface="ＭＳ Ｐゴシック" panose="020B0600070205080204" pitchFamily="34" charset="-128"/>
              </a:rPr>
              <a:t> if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s = f(q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, … , q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</a:rPr>
              <a:t>and           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t =f(r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, … , r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</a:rPr>
              <a:t>(same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, same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</a:rPr>
              <a:t>!), then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Unif(S) = Unif({(q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, r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), …, (q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, r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m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)}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 S</a:t>
            </a:r>
            <a:r>
              <a:rPr lang="ja-JP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eaLnBrk="1" hangingPunct="1"/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Orient: </a:t>
            </a:r>
            <a:r>
              <a:rPr lang="en-US" altLang="en-US">
                <a:ea typeface="ＭＳ Ｐゴシック" panose="020B0600070205080204" pitchFamily="34" charset="-128"/>
              </a:rPr>
              <a:t>if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t = x </a:t>
            </a:r>
            <a:r>
              <a:rPr lang="en-US" altLang="en-US">
                <a:ea typeface="ＭＳ Ｐゴシック" panose="020B0600070205080204" pitchFamily="34" charset="-128"/>
              </a:rPr>
              <a:t>is a variable, and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s</a:t>
            </a:r>
            <a:r>
              <a:rPr lang="en-US" altLang="en-US">
                <a:ea typeface="ＭＳ Ｐゴシック" panose="020B0600070205080204" pitchFamily="34" charset="-128"/>
              </a:rPr>
              <a:t> is not a variable,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Unif(S) = Unif ({(x = s)}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 S</a:t>
            </a:r>
            <a:r>
              <a:rPr lang="ja-JP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</a:t>
            </a:r>
            <a:endParaRPr lang="en-US" altLang="en-US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Date Placeholder 3">
            <a:extLst>
              <a:ext uri="{FF2B5EF4-FFF2-40B4-BE49-F238E27FC236}">
                <a16:creationId xmlns:a16="http://schemas.microsoft.com/office/drawing/2014/main" id="{76B5B939-A098-5A92-C8A5-0ADA26F7BA1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6E4DB4F-B506-BB41-A017-0C0990E61A1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13666" name="Slide Number Placeholder 5">
            <a:extLst>
              <a:ext uri="{FF2B5EF4-FFF2-40B4-BE49-F238E27FC236}">
                <a16:creationId xmlns:a16="http://schemas.microsoft.com/office/drawing/2014/main" id="{497983A3-A6D1-B486-2AFA-73401FB6A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74CC8BF-A762-F947-9C15-752C4688297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100</a:t>
            </a:fld>
            <a:endParaRPr lang="en-US" altLang="en-US" sz="1400"/>
          </a:p>
        </p:txBody>
      </p:sp>
      <p:sp>
        <p:nvSpPr>
          <p:cNvPr id="113667" name="Rectangle 2">
            <a:extLst>
              <a:ext uri="{FF2B5EF4-FFF2-40B4-BE49-F238E27FC236}">
                <a16:creationId xmlns:a16="http://schemas.microsoft.com/office/drawing/2014/main" id="{95ECAC27-F467-4A57-63A1-76437A1E5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2438400"/>
            <a:ext cx="1371600" cy="5334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113668" name="Rectangle 3">
            <a:extLst>
              <a:ext uri="{FF2B5EF4-FFF2-40B4-BE49-F238E27FC236}">
                <a16:creationId xmlns:a16="http://schemas.microsoft.com/office/drawing/2014/main" id="{092BDBE4-9495-08FE-949D-731398A827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non-terminal: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&lt;Sum&gt; =&gt; &lt;Sum&gt; + &lt;Sum &gt;</a:t>
            </a:r>
          </a:p>
        </p:txBody>
      </p:sp>
      <p:sp>
        <p:nvSpPr>
          <p:cNvPr id="113669" name="Rectangle 4">
            <a:extLst>
              <a:ext uri="{FF2B5EF4-FFF2-40B4-BE49-F238E27FC236}">
                <a16:creationId xmlns:a16="http://schemas.microsoft.com/office/drawing/2014/main" id="{695BD13A-E71A-608C-E674-BFCB3612B4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Derivations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Date Placeholder 3">
            <a:extLst>
              <a:ext uri="{FF2B5EF4-FFF2-40B4-BE49-F238E27FC236}">
                <a16:creationId xmlns:a16="http://schemas.microsoft.com/office/drawing/2014/main" id="{D9FCA520-C729-AA5C-F087-2B99CE91680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BC3CF8-30D1-7A49-99F9-00E5DE3B964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14690" name="Slide Number Placeholder 5">
            <a:extLst>
              <a:ext uri="{FF2B5EF4-FFF2-40B4-BE49-F238E27FC236}">
                <a16:creationId xmlns:a16="http://schemas.microsoft.com/office/drawing/2014/main" id="{F58BCA17-3E2B-87FC-B472-F07A3FB6F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CC3989D-5E7E-4748-B070-69B78F9B458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101</a:t>
            </a:fld>
            <a:endParaRPr lang="en-US" altLang="en-US" sz="1400"/>
          </a:p>
        </p:txBody>
      </p:sp>
      <p:grpSp>
        <p:nvGrpSpPr>
          <p:cNvPr id="114691" name="Group 2">
            <a:extLst>
              <a:ext uri="{FF2B5EF4-FFF2-40B4-BE49-F238E27FC236}">
                <a16:creationId xmlns:a16="http://schemas.microsoft.com/office/drawing/2014/main" id="{16F74285-6120-A7CB-0797-F522F6D84753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2438400"/>
            <a:ext cx="1981200" cy="1143000"/>
            <a:chOff x="1680" y="1680"/>
            <a:chExt cx="1200" cy="720"/>
          </a:xfrm>
        </p:grpSpPr>
        <p:sp>
          <p:nvSpPr>
            <p:cNvPr id="114694" name="Rectangle 3">
              <a:extLst>
                <a:ext uri="{FF2B5EF4-FFF2-40B4-BE49-F238E27FC236}">
                  <a16:creationId xmlns:a16="http://schemas.microsoft.com/office/drawing/2014/main" id="{33E38555-8F63-303F-6934-8787AD87E8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2" y="1680"/>
              <a:ext cx="900" cy="28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Arial" panose="020B0604020202020204" pitchFamily="34" charset="0"/>
              </a:endParaRPr>
            </a:p>
          </p:txBody>
        </p:sp>
        <p:sp>
          <p:nvSpPr>
            <p:cNvPr id="114695" name="Rectangle 4">
              <a:extLst>
                <a:ext uri="{FF2B5EF4-FFF2-40B4-BE49-F238E27FC236}">
                  <a16:creationId xmlns:a16="http://schemas.microsoft.com/office/drawing/2014/main" id="{99AEFD45-AA1B-A81A-E52D-0C33E6C235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2064"/>
              <a:ext cx="1200" cy="33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Arial" panose="020B0604020202020204" pitchFamily="34" charset="0"/>
              </a:endParaRPr>
            </a:p>
          </p:txBody>
        </p:sp>
      </p:grpSp>
      <p:sp>
        <p:nvSpPr>
          <p:cNvPr id="114692" name="Rectangle 5">
            <a:extLst>
              <a:ext uri="{FF2B5EF4-FFF2-40B4-BE49-F238E27FC236}">
                <a16:creationId xmlns:a16="http://schemas.microsoft.com/office/drawing/2014/main" id="{0DC3EA8C-EE08-87C0-C7E6-942E707AF2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rule and substitute: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&lt;Sum&gt; ::= ( &lt;Sum&gt; 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&lt;Sum&gt; =&gt; &lt;Sum&gt; + &lt;Sum 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) + &lt;Sum&gt;</a:t>
            </a:r>
          </a:p>
        </p:txBody>
      </p:sp>
      <p:sp>
        <p:nvSpPr>
          <p:cNvPr id="114693" name="Rectangle 6">
            <a:extLst>
              <a:ext uri="{FF2B5EF4-FFF2-40B4-BE49-F238E27FC236}">
                <a16:creationId xmlns:a16="http://schemas.microsoft.com/office/drawing/2014/main" id="{F696C29E-E070-F779-1B75-89D65810B4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Derivations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Date Placeholder 3">
            <a:extLst>
              <a:ext uri="{FF2B5EF4-FFF2-40B4-BE49-F238E27FC236}">
                <a16:creationId xmlns:a16="http://schemas.microsoft.com/office/drawing/2014/main" id="{D45E6511-B856-1EA3-7D09-04B87398E4F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32E5D80-7DCB-E946-A5DB-623D353AEA9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15714" name="Slide Number Placeholder 5">
            <a:extLst>
              <a:ext uri="{FF2B5EF4-FFF2-40B4-BE49-F238E27FC236}">
                <a16:creationId xmlns:a16="http://schemas.microsoft.com/office/drawing/2014/main" id="{A8F10797-A8BC-CF69-0F2A-9501542C5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1C4AA3E-75B5-6048-A939-D9CA8AD3D1D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102</a:t>
            </a:fld>
            <a:endParaRPr lang="en-US" altLang="en-US" sz="1400"/>
          </a:p>
        </p:txBody>
      </p:sp>
      <p:sp>
        <p:nvSpPr>
          <p:cNvPr id="115715" name="Rectangle 2">
            <a:extLst>
              <a:ext uri="{FF2B5EF4-FFF2-40B4-BE49-F238E27FC236}">
                <a16:creationId xmlns:a16="http://schemas.microsoft.com/office/drawing/2014/main" id="{8CA008EA-BF14-56B2-9A48-D133731D5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124200"/>
            <a:ext cx="12954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115716" name="Rectangle 3">
            <a:extLst>
              <a:ext uri="{FF2B5EF4-FFF2-40B4-BE49-F238E27FC236}">
                <a16:creationId xmlns:a16="http://schemas.microsoft.com/office/drawing/2014/main" id="{F13B6D6D-56EC-C6E6-528A-EEFF18AC7C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non-terminal: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&lt;Sum&gt; =&gt; &lt;Sum&gt; + &lt;Sum 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) + &lt;Sum&gt;</a:t>
            </a:r>
          </a:p>
        </p:txBody>
      </p:sp>
      <p:sp>
        <p:nvSpPr>
          <p:cNvPr id="115717" name="Rectangle 4">
            <a:extLst>
              <a:ext uri="{FF2B5EF4-FFF2-40B4-BE49-F238E27FC236}">
                <a16:creationId xmlns:a16="http://schemas.microsoft.com/office/drawing/2014/main" id="{FC11DC12-541A-F7BC-4875-B23E6F8E38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Derivations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Date Placeholder 3">
            <a:extLst>
              <a:ext uri="{FF2B5EF4-FFF2-40B4-BE49-F238E27FC236}">
                <a16:creationId xmlns:a16="http://schemas.microsoft.com/office/drawing/2014/main" id="{C65910E9-7E05-F006-C386-2D30EB39D24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8863823-D03C-4049-B57A-761C758D1DC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16738" name="Slide Number Placeholder 5">
            <a:extLst>
              <a:ext uri="{FF2B5EF4-FFF2-40B4-BE49-F238E27FC236}">
                <a16:creationId xmlns:a16="http://schemas.microsoft.com/office/drawing/2014/main" id="{6EB1D9A6-E505-1AED-8440-AF5ECCCD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986B4E2-41E5-F54D-843C-F5C747AA3FF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103</a:t>
            </a:fld>
            <a:endParaRPr lang="en-US" altLang="en-US" sz="1400"/>
          </a:p>
        </p:txBody>
      </p:sp>
      <p:grpSp>
        <p:nvGrpSpPr>
          <p:cNvPr id="116739" name="Group 2">
            <a:extLst>
              <a:ext uri="{FF2B5EF4-FFF2-40B4-BE49-F238E27FC236}">
                <a16:creationId xmlns:a16="http://schemas.microsoft.com/office/drawing/2014/main" id="{34E2DEF8-1FFD-6F2B-E9CC-3CAF56BDC96D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3048000"/>
            <a:ext cx="3429000" cy="1066800"/>
            <a:chOff x="1824" y="2112"/>
            <a:chExt cx="2016" cy="672"/>
          </a:xfrm>
        </p:grpSpPr>
        <p:sp>
          <p:nvSpPr>
            <p:cNvPr id="116742" name="Rectangle 3">
              <a:extLst>
                <a:ext uri="{FF2B5EF4-FFF2-40B4-BE49-F238E27FC236}">
                  <a16:creationId xmlns:a16="http://schemas.microsoft.com/office/drawing/2014/main" id="{EFF9CCBE-258A-54E8-2004-0214CD5AEE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112"/>
              <a:ext cx="816" cy="28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Arial" panose="020B0604020202020204" pitchFamily="34" charset="0"/>
              </a:endParaRPr>
            </a:p>
          </p:txBody>
        </p:sp>
        <p:sp>
          <p:nvSpPr>
            <p:cNvPr id="116743" name="Rectangle 4">
              <a:extLst>
                <a:ext uri="{FF2B5EF4-FFF2-40B4-BE49-F238E27FC236}">
                  <a16:creationId xmlns:a16="http://schemas.microsoft.com/office/drawing/2014/main" id="{E4AD5D3E-7BC1-0584-F32E-F4096AAB2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496"/>
              <a:ext cx="2016" cy="28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Arial" panose="020B0604020202020204" pitchFamily="34" charset="0"/>
              </a:endParaRPr>
            </a:p>
          </p:txBody>
        </p:sp>
      </p:grpSp>
      <p:sp>
        <p:nvSpPr>
          <p:cNvPr id="116740" name="Rectangle 5">
            <a:extLst>
              <a:ext uri="{FF2B5EF4-FFF2-40B4-BE49-F238E27FC236}">
                <a16:creationId xmlns:a16="http://schemas.microsoft.com/office/drawing/2014/main" id="{E0E5ABE9-4569-2D96-68B8-C6D241A134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rule and substitute: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&lt;Sum&gt; ::= &lt;Sum&gt; + &lt;Sum&gt;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&lt;Sum&gt; =&gt; &lt;Sum&gt; + &lt;Sum 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) + &lt;Sum&gt;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&lt;Sum&gt; ) + &lt;Sum&gt; </a:t>
            </a:r>
          </a:p>
        </p:txBody>
      </p:sp>
      <p:sp>
        <p:nvSpPr>
          <p:cNvPr id="116741" name="Rectangle 6">
            <a:extLst>
              <a:ext uri="{FF2B5EF4-FFF2-40B4-BE49-F238E27FC236}">
                <a16:creationId xmlns:a16="http://schemas.microsoft.com/office/drawing/2014/main" id="{4C6FB408-764D-6C8C-1CE3-2214E569CA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Derivations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Date Placeholder 3">
            <a:extLst>
              <a:ext uri="{FF2B5EF4-FFF2-40B4-BE49-F238E27FC236}">
                <a16:creationId xmlns:a16="http://schemas.microsoft.com/office/drawing/2014/main" id="{17EE9388-62F9-8999-3E9A-9CFDA6BF5AA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7DF38EA-B05D-CC42-9A64-715CC792EE3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17762" name="Slide Number Placeholder 5">
            <a:extLst>
              <a:ext uri="{FF2B5EF4-FFF2-40B4-BE49-F238E27FC236}">
                <a16:creationId xmlns:a16="http://schemas.microsoft.com/office/drawing/2014/main" id="{AD4354A1-6C4E-5B34-4F66-1E18D7B2D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8802A89-4B3B-F944-90DA-9062CEFE858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104</a:t>
            </a:fld>
            <a:endParaRPr lang="en-US" altLang="en-US" sz="1400"/>
          </a:p>
        </p:txBody>
      </p:sp>
      <p:sp>
        <p:nvSpPr>
          <p:cNvPr id="117763" name="Rectangle 2">
            <a:extLst>
              <a:ext uri="{FF2B5EF4-FFF2-40B4-BE49-F238E27FC236}">
                <a16:creationId xmlns:a16="http://schemas.microsoft.com/office/drawing/2014/main" id="{FF272BDA-02CD-5001-2E70-C314C96163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657600"/>
            <a:ext cx="13716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117764" name="Rectangle 3">
            <a:extLst>
              <a:ext uri="{FF2B5EF4-FFF2-40B4-BE49-F238E27FC236}">
                <a16:creationId xmlns:a16="http://schemas.microsoft.com/office/drawing/2014/main" id="{78C1B537-720C-3CFA-8BFE-36709A8DE7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non-terminal: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&lt;Sum&gt; =&gt; &lt;Sum&gt; + &lt;Sum 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) + &lt;Sum&gt;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&lt;Sum&gt; ) + &lt;Sum&gt; </a:t>
            </a:r>
          </a:p>
        </p:txBody>
      </p:sp>
      <p:sp>
        <p:nvSpPr>
          <p:cNvPr id="117765" name="Rectangle 4">
            <a:extLst>
              <a:ext uri="{FF2B5EF4-FFF2-40B4-BE49-F238E27FC236}">
                <a16:creationId xmlns:a16="http://schemas.microsoft.com/office/drawing/2014/main" id="{0504B263-3D2E-585D-9CA8-5EC7871C23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Derivations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Date Placeholder 3">
            <a:extLst>
              <a:ext uri="{FF2B5EF4-FFF2-40B4-BE49-F238E27FC236}">
                <a16:creationId xmlns:a16="http://schemas.microsoft.com/office/drawing/2014/main" id="{20AFC124-1718-FD0A-B1EB-59E50452B8F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1EF5F53-0B0C-5E49-8463-02397552CBF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18786" name="Slide Number Placeholder 5">
            <a:extLst>
              <a:ext uri="{FF2B5EF4-FFF2-40B4-BE49-F238E27FC236}">
                <a16:creationId xmlns:a16="http://schemas.microsoft.com/office/drawing/2014/main" id="{55F8EE8D-FCD8-C024-7818-332B6BC33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494D9F8-39B5-3A4C-81E6-B58527707D9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105</a:t>
            </a:fld>
            <a:endParaRPr lang="en-US" altLang="en-US" sz="1400"/>
          </a:p>
        </p:txBody>
      </p:sp>
      <p:grpSp>
        <p:nvGrpSpPr>
          <p:cNvPr id="118787" name="Group 2">
            <a:extLst>
              <a:ext uri="{FF2B5EF4-FFF2-40B4-BE49-F238E27FC236}">
                <a16:creationId xmlns:a16="http://schemas.microsoft.com/office/drawing/2014/main" id="{1102196E-FBDF-5181-4ACB-04F49ABD7CBA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657600"/>
            <a:ext cx="1447800" cy="1066800"/>
            <a:chOff x="2928" y="2496"/>
            <a:chExt cx="864" cy="624"/>
          </a:xfrm>
        </p:grpSpPr>
        <p:sp>
          <p:nvSpPr>
            <p:cNvPr id="118790" name="Rectangle 3">
              <a:extLst>
                <a:ext uri="{FF2B5EF4-FFF2-40B4-BE49-F238E27FC236}">
                  <a16:creationId xmlns:a16="http://schemas.microsoft.com/office/drawing/2014/main" id="{43E59DBE-4C9F-CAAE-735B-ED13699E6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2496"/>
              <a:ext cx="864" cy="28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Arial" panose="020B0604020202020204" pitchFamily="34" charset="0"/>
              </a:endParaRPr>
            </a:p>
          </p:txBody>
        </p:sp>
        <p:sp>
          <p:nvSpPr>
            <p:cNvPr id="118791" name="Rectangle 4">
              <a:extLst>
                <a:ext uri="{FF2B5EF4-FFF2-40B4-BE49-F238E27FC236}">
                  <a16:creationId xmlns:a16="http://schemas.microsoft.com/office/drawing/2014/main" id="{49DA240F-625D-C085-109F-01A13070B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2832"/>
              <a:ext cx="240" cy="28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Arial" panose="020B0604020202020204" pitchFamily="34" charset="0"/>
              </a:endParaRPr>
            </a:p>
          </p:txBody>
        </p:sp>
      </p:grpSp>
      <p:sp>
        <p:nvSpPr>
          <p:cNvPr id="118788" name="Rectangle 5">
            <a:extLst>
              <a:ext uri="{FF2B5EF4-FFF2-40B4-BE49-F238E27FC236}">
                <a16:creationId xmlns:a16="http://schemas.microsoft.com/office/drawing/2014/main" id="{7248432E-9467-2D2E-32A7-175D31ABCD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rule and substitute: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&lt;Sum &gt;::= 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&lt;Sum&gt; =&gt; &lt;Sum&gt; + &lt;Sum 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) + &lt;Sum&gt;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&lt;Sum&gt; ) + &lt;Sum&gt;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+ 1 ) + &lt;Sum&gt;</a:t>
            </a:r>
          </a:p>
        </p:txBody>
      </p:sp>
      <p:sp>
        <p:nvSpPr>
          <p:cNvPr id="118789" name="Rectangle 6">
            <a:extLst>
              <a:ext uri="{FF2B5EF4-FFF2-40B4-BE49-F238E27FC236}">
                <a16:creationId xmlns:a16="http://schemas.microsoft.com/office/drawing/2014/main" id="{5BE41C57-50D9-9994-B20E-CA74FBF3AD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Derivations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Date Placeholder 3">
            <a:extLst>
              <a:ext uri="{FF2B5EF4-FFF2-40B4-BE49-F238E27FC236}">
                <a16:creationId xmlns:a16="http://schemas.microsoft.com/office/drawing/2014/main" id="{250FD7F4-3941-AA4C-10C2-38F17163B3B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5828177-15A1-814A-A290-7E0B0854A1C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19810" name="Slide Number Placeholder 5">
            <a:extLst>
              <a:ext uri="{FF2B5EF4-FFF2-40B4-BE49-F238E27FC236}">
                <a16:creationId xmlns:a16="http://schemas.microsoft.com/office/drawing/2014/main" id="{F94DFC7E-1F16-3746-07B9-CF99B90B0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D71C9BF-C168-A946-AC90-90ABFF2FE2A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106</a:t>
            </a:fld>
            <a:endParaRPr lang="en-US" altLang="en-US" sz="1400"/>
          </a:p>
        </p:txBody>
      </p:sp>
      <p:sp>
        <p:nvSpPr>
          <p:cNvPr id="119811" name="Rectangle 2">
            <a:extLst>
              <a:ext uri="{FF2B5EF4-FFF2-40B4-BE49-F238E27FC236}">
                <a16:creationId xmlns:a16="http://schemas.microsoft.com/office/drawing/2014/main" id="{E2922564-E99F-EA52-A804-E79CA1A0F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4267200"/>
            <a:ext cx="14478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119812" name="Rectangle 3">
            <a:extLst>
              <a:ext uri="{FF2B5EF4-FFF2-40B4-BE49-F238E27FC236}">
                <a16:creationId xmlns:a16="http://schemas.microsoft.com/office/drawing/2014/main" id="{F7CE3B4C-5960-624B-05FD-9C67B02F51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non-terminal: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&lt;Sum&gt; =&gt; &lt;Sum&gt; + &lt;Sum 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) + &lt;Sum&gt;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&lt;Sum&gt; ) + &lt;Sum&gt;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+ 1 ) + &lt;Sum&gt;</a:t>
            </a:r>
          </a:p>
        </p:txBody>
      </p:sp>
      <p:sp>
        <p:nvSpPr>
          <p:cNvPr id="119813" name="Rectangle 4">
            <a:extLst>
              <a:ext uri="{FF2B5EF4-FFF2-40B4-BE49-F238E27FC236}">
                <a16:creationId xmlns:a16="http://schemas.microsoft.com/office/drawing/2014/main" id="{44F36109-B380-47C2-5730-47B7670387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Derivations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Date Placeholder 3">
            <a:extLst>
              <a:ext uri="{FF2B5EF4-FFF2-40B4-BE49-F238E27FC236}">
                <a16:creationId xmlns:a16="http://schemas.microsoft.com/office/drawing/2014/main" id="{52DB70D7-A61A-BB62-98BF-DA8ECCFDA67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6E16B19-DD3F-B343-B8D0-0A7777B3FDF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20834" name="Slide Number Placeholder 5">
            <a:extLst>
              <a:ext uri="{FF2B5EF4-FFF2-40B4-BE49-F238E27FC236}">
                <a16:creationId xmlns:a16="http://schemas.microsoft.com/office/drawing/2014/main" id="{94BAA8EF-31B9-798D-543E-CF010A89B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72E1E79-B2EB-A541-B015-A7F020F4BA4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107</a:t>
            </a:fld>
            <a:endParaRPr lang="en-US" altLang="en-US" sz="1400"/>
          </a:p>
        </p:txBody>
      </p:sp>
      <p:grpSp>
        <p:nvGrpSpPr>
          <p:cNvPr id="120835" name="Group 2">
            <a:extLst>
              <a:ext uri="{FF2B5EF4-FFF2-40B4-BE49-F238E27FC236}">
                <a16:creationId xmlns:a16="http://schemas.microsoft.com/office/drawing/2014/main" id="{5C3C2CCE-04C2-D8DE-D399-38113EF027C6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4267200"/>
            <a:ext cx="1447800" cy="1066800"/>
            <a:chOff x="3552" y="2832"/>
            <a:chExt cx="864" cy="672"/>
          </a:xfrm>
        </p:grpSpPr>
        <p:sp>
          <p:nvSpPr>
            <p:cNvPr id="120838" name="Rectangle 3">
              <a:extLst>
                <a:ext uri="{FF2B5EF4-FFF2-40B4-BE49-F238E27FC236}">
                  <a16:creationId xmlns:a16="http://schemas.microsoft.com/office/drawing/2014/main" id="{0D64C79C-A506-86E9-E1B5-349D37F954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832"/>
              <a:ext cx="864" cy="28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Arial" panose="020B0604020202020204" pitchFamily="34" charset="0"/>
              </a:endParaRPr>
            </a:p>
          </p:txBody>
        </p:sp>
        <p:sp>
          <p:nvSpPr>
            <p:cNvPr id="120839" name="Rectangle 4">
              <a:extLst>
                <a:ext uri="{FF2B5EF4-FFF2-40B4-BE49-F238E27FC236}">
                  <a16:creationId xmlns:a16="http://schemas.microsoft.com/office/drawing/2014/main" id="{A00ACFE0-1A5A-ECD3-4D29-2255E5221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3168"/>
              <a:ext cx="192" cy="33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Arial" panose="020B0604020202020204" pitchFamily="34" charset="0"/>
              </a:endParaRPr>
            </a:p>
          </p:txBody>
        </p:sp>
      </p:grpSp>
      <p:sp>
        <p:nvSpPr>
          <p:cNvPr id="120836" name="Rectangle 5">
            <a:extLst>
              <a:ext uri="{FF2B5EF4-FFF2-40B4-BE49-F238E27FC236}">
                <a16:creationId xmlns:a16="http://schemas.microsoft.com/office/drawing/2014/main" id="{F84CAA39-D7F7-722F-6093-9A0BA8904B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rule and substitute: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&lt;Sum &gt;::= 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&lt;Sum&gt; =&gt; &lt;Sum&gt; + &lt;Sum 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) + &lt;Sum&gt;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&lt;Sum&gt; ) + &lt;Sum&gt;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+ 1 ) + &lt;Sum&gt;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+ 1 ) + 0</a:t>
            </a:r>
          </a:p>
        </p:txBody>
      </p:sp>
      <p:sp>
        <p:nvSpPr>
          <p:cNvPr id="120837" name="Rectangle 6">
            <a:extLst>
              <a:ext uri="{FF2B5EF4-FFF2-40B4-BE49-F238E27FC236}">
                <a16:creationId xmlns:a16="http://schemas.microsoft.com/office/drawing/2014/main" id="{97D54EBD-A5CA-4435-FE9B-C5C587D159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Derivations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Date Placeholder 3">
            <a:extLst>
              <a:ext uri="{FF2B5EF4-FFF2-40B4-BE49-F238E27FC236}">
                <a16:creationId xmlns:a16="http://schemas.microsoft.com/office/drawing/2014/main" id="{FF33551E-F9FC-EF5B-8E9F-E69AA053B93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6F8CAC0-34AD-414C-B6B8-1E83AAAA976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21858" name="Slide Number Placeholder 5">
            <a:extLst>
              <a:ext uri="{FF2B5EF4-FFF2-40B4-BE49-F238E27FC236}">
                <a16:creationId xmlns:a16="http://schemas.microsoft.com/office/drawing/2014/main" id="{4BF21B46-84BF-19CE-B834-0B0B684B1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7DC3AF0-57F0-8D4C-9F34-8D80EB44395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108</a:t>
            </a:fld>
            <a:endParaRPr lang="en-US" altLang="en-US" sz="1400"/>
          </a:p>
        </p:txBody>
      </p:sp>
      <p:sp>
        <p:nvSpPr>
          <p:cNvPr id="121859" name="Rectangle 2">
            <a:extLst>
              <a:ext uri="{FF2B5EF4-FFF2-40B4-BE49-F238E27FC236}">
                <a16:creationId xmlns:a16="http://schemas.microsoft.com/office/drawing/2014/main" id="{8B3AEC78-219F-7196-201A-2F91C89539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4876800"/>
            <a:ext cx="13716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121860" name="Rectangle 3">
            <a:extLst>
              <a:ext uri="{FF2B5EF4-FFF2-40B4-BE49-F238E27FC236}">
                <a16:creationId xmlns:a16="http://schemas.microsoft.com/office/drawing/2014/main" id="{B110F536-D3F3-B682-4E5F-A1228F83D8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458200" cy="5334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non-terminal:</a:t>
            </a:r>
          </a:p>
          <a:p>
            <a:pPr lvl="1" eaLnBrk="1" hangingPunct="1"/>
            <a:endParaRPr lang="en-US" altLang="en-US" sz="3200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&lt;Sum&gt; =&gt; &lt;Sum&gt; + &lt;Sum 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) + &lt;Sum&gt;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&lt;Sum&gt; ) + &lt;Sum&gt;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+ 1 ) + &lt;Sum&gt;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+ 1 ) + 0</a:t>
            </a:r>
          </a:p>
        </p:txBody>
      </p:sp>
      <p:sp>
        <p:nvSpPr>
          <p:cNvPr id="121861" name="Rectangle 4">
            <a:extLst>
              <a:ext uri="{FF2B5EF4-FFF2-40B4-BE49-F238E27FC236}">
                <a16:creationId xmlns:a16="http://schemas.microsoft.com/office/drawing/2014/main" id="{CB3828D3-30B5-4D8C-0A8E-085E8DE493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Derivations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Date Placeholder 3">
            <a:extLst>
              <a:ext uri="{FF2B5EF4-FFF2-40B4-BE49-F238E27FC236}">
                <a16:creationId xmlns:a16="http://schemas.microsoft.com/office/drawing/2014/main" id="{38B38FA2-EF67-29D5-B1E7-191EBB2646F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0990750-AA63-FE44-B1DB-FBAA5C0291E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22882" name="Slide Number Placeholder 5">
            <a:extLst>
              <a:ext uri="{FF2B5EF4-FFF2-40B4-BE49-F238E27FC236}">
                <a16:creationId xmlns:a16="http://schemas.microsoft.com/office/drawing/2014/main" id="{763D03F0-E003-8763-899E-2223248BA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E996FA-90F2-EC40-B136-321D92C6976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109</a:t>
            </a:fld>
            <a:endParaRPr lang="en-US" altLang="en-US" sz="1400"/>
          </a:p>
        </p:txBody>
      </p:sp>
      <p:grpSp>
        <p:nvGrpSpPr>
          <p:cNvPr id="122883" name="Group 2">
            <a:extLst>
              <a:ext uri="{FF2B5EF4-FFF2-40B4-BE49-F238E27FC236}">
                <a16:creationId xmlns:a16="http://schemas.microsoft.com/office/drawing/2014/main" id="{42CBEAE5-6DA1-4D76-A06C-44A27B83FBAE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4800600"/>
            <a:ext cx="1447800" cy="990600"/>
            <a:chOff x="1824" y="3216"/>
            <a:chExt cx="864" cy="624"/>
          </a:xfrm>
        </p:grpSpPr>
        <p:sp>
          <p:nvSpPr>
            <p:cNvPr id="122886" name="Rectangle 3">
              <a:extLst>
                <a:ext uri="{FF2B5EF4-FFF2-40B4-BE49-F238E27FC236}">
                  <a16:creationId xmlns:a16="http://schemas.microsoft.com/office/drawing/2014/main" id="{0C49E682-D0C7-BC82-C756-26F5E94359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216"/>
              <a:ext cx="816" cy="28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Arial" panose="020B0604020202020204" pitchFamily="34" charset="0"/>
              </a:endParaRPr>
            </a:p>
          </p:txBody>
        </p:sp>
        <p:sp>
          <p:nvSpPr>
            <p:cNvPr id="122887" name="Rectangle 4">
              <a:extLst>
                <a:ext uri="{FF2B5EF4-FFF2-40B4-BE49-F238E27FC236}">
                  <a16:creationId xmlns:a16="http://schemas.microsoft.com/office/drawing/2014/main" id="{D7B508AF-7E46-E6CD-CCC2-2CC9ACB006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600"/>
              <a:ext cx="240" cy="2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Arial" panose="020B0604020202020204" pitchFamily="34" charset="0"/>
              </a:endParaRPr>
            </a:p>
          </p:txBody>
        </p:sp>
      </p:grpSp>
      <p:sp>
        <p:nvSpPr>
          <p:cNvPr id="122884" name="Rectangle 5">
            <a:extLst>
              <a:ext uri="{FF2B5EF4-FFF2-40B4-BE49-F238E27FC236}">
                <a16:creationId xmlns:a16="http://schemas.microsoft.com/office/drawing/2014/main" id="{1A54FDE6-21F4-D0A8-28D8-8196EA9E2E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534400" cy="5334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rule and substitute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&lt;Sum&gt; ::= 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&lt;Sum&gt; =&gt; &lt;Sum&gt; + &lt;Sum 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) + &lt;Sum&gt;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&lt;Sum&gt; ) + &lt;Sum&gt;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+ 1 ) + &lt;Sum&gt;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+ 1 ) 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( 0 + 1 ) + 0</a:t>
            </a:r>
          </a:p>
        </p:txBody>
      </p:sp>
      <p:sp>
        <p:nvSpPr>
          <p:cNvPr id="122885" name="Rectangle 6">
            <a:extLst>
              <a:ext uri="{FF2B5EF4-FFF2-40B4-BE49-F238E27FC236}">
                <a16:creationId xmlns:a16="http://schemas.microsoft.com/office/drawing/2014/main" id="{51D68A6D-B942-F604-8E38-6A0331A0F2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Derivations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Date Placeholder 3">
            <a:extLst>
              <a:ext uri="{FF2B5EF4-FFF2-40B4-BE49-F238E27FC236}">
                <a16:creationId xmlns:a16="http://schemas.microsoft.com/office/drawing/2014/main" id="{64DC3419-7838-3902-2DB0-6C1E38BA907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4E3297A-2FE7-B24D-B9DB-D7A87B695BA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D880DEFF-98F0-4211-1A39-7B8CA56D0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AE9656D-34FB-2E43-98A8-B67C63927F9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B7872D3D-7BFF-74F2-1E63-1FC3D81190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altLang="en-US">
                <a:ea typeface="ＭＳ Ｐゴシック" panose="020B0600070205080204" pitchFamily="34" charset="-128"/>
              </a:rPr>
              <a:t>Unification Algorithm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BCDE843-0F2B-10ED-D523-F9E840E68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50288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4000">
                <a:solidFill>
                  <a:schemeClr val="hlink"/>
                </a:solidFill>
                <a:ea typeface="ＭＳ Ｐゴシック" panose="020B0600070205080204" pitchFamily="34" charset="-128"/>
              </a:rPr>
              <a:t>Eliminate:</a:t>
            </a:r>
            <a:r>
              <a:rPr lang="en-US" altLang="en-US" sz="4000">
                <a:ea typeface="ＭＳ Ｐゴシック" panose="020B0600070205080204" pitchFamily="34" charset="-128"/>
              </a:rPr>
              <a:t> if </a:t>
            </a:r>
            <a:r>
              <a:rPr lang="en-US" altLang="en-US" sz="4000">
                <a:solidFill>
                  <a:srgbClr val="0000FF"/>
                </a:solidFill>
                <a:ea typeface="ＭＳ Ｐゴシック" panose="020B0600070205080204" pitchFamily="34" charset="-128"/>
              </a:rPr>
              <a:t>s = x </a:t>
            </a:r>
            <a:r>
              <a:rPr lang="en-US" altLang="en-US" sz="4000">
                <a:ea typeface="ＭＳ Ｐゴシック" panose="020B0600070205080204" pitchFamily="34" charset="-128"/>
              </a:rPr>
              <a:t>is a variable, and </a:t>
            </a:r>
            <a:r>
              <a:rPr lang="en-US" altLang="en-US" sz="4000">
                <a:solidFill>
                  <a:srgbClr val="0000FF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 sz="4000">
                <a:ea typeface="ＭＳ Ｐゴシック" panose="020B0600070205080204" pitchFamily="34" charset="-128"/>
              </a:rPr>
              <a:t> does not occur in </a:t>
            </a:r>
            <a:r>
              <a:rPr lang="en-US" altLang="en-US" sz="4000">
                <a:solidFill>
                  <a:srgbClr val="0000FF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sz="4000">
                <a:ea typeface="ＭＳ Ｐゴシック" panose="020B0600070205080204" pitchFamily="34" charset="-128"/>
              </a:rPr>
              <a:t> (the occurs check), then</a:t>
            </a:r>
          </a:p>
          <a:p>
            <a:pPr lvl="1" eaLnBrk="1" hangingPunct="1">
              <a:lnSpc>
                <a:spcPct val="90000"/>
              </a:lnSpc>
              <a:buClr>
                <a:schemeClr val="folHlink"/>
              </a:buClr>
            </a:pPr>
            <a:r>
              <a:rPr lang="en-US" altLang="en-US" sz="3600">
                <a:ea typeface="ＭＳ Ｐゴシック" panose="020B0600070205080204" pitchFamily="34" charset="-128"/>
              </a:rPr>
              <a:t>Let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 = {x  t}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32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Unif(S) = Unif((S</a:t>
            </a:r>
            <a:r>
              <a:rPr lang="ja-JP" altLang="en-US" sz="32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32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)) o {x  t}</a:t>
            </a:r>
          </a:p>
          <a:p>
            <a:pPr lvl="1" eaLnBrk="1" hangingPunct="1">
              <a:lnSpc>
                <a:spcPct val="90000"/>
              </a:lnSpc>
              <a:buClr>
                <a:schemeClr val="folHlink"/>
              </a:buClr>
            </a:pPr>
            <a:r>
              <a:rPr lang="en-US" altLang="en-US" sz="3600">
                <a:ea typeface="ＭＳ Ｐゴシック" panose="020B0600070205080204" pitchFamily="34" charset="-128"/>
              </a:rPr>
              <a:t>Let</a:t>
            </a:r>
            <a:r>
              <a:rPr lang="en-US" altLang="en-US" sz="36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 = Unif((S</a:t>
            </a:r>
            <a:r>
              <a:rPr lang="ja-JP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))</a:t>
            </a:r>
          </a:p>
          <a:p>
            <a:pPr lvl="1" eaLnBrk="1" hangingPunct="1">
              <a:lnSpc>
                <a:spcPct val="90000"/>
              </a:lnSpc>
              <a:buClr>
                <a:schemeClr val="folHlink"/>
              </a:buClr>
            </a:pP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</a:rPr>
              <a:t>Unif</a:t>
            </a:r>
            <a:r>
              <a:rPr lang="en-US" altLang="en-US" sz="36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(S) = {x  (t)} o 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Note: </a:t>
            </a:r>
            <a:r>
              <a:rPr lang="en-US" altLang="en-US" sz="32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{x  a} o {y  b} =                {y  ({x  a}(b))} o {x  a} 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if </a:t>
            </a:r>
            <a:r>
              <a:rPr lang="en-US" altLang="en-US" sz="32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y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 not in </a:t>
            </a:r>
            <a:r>
              <a:rPr lang="en-US" altLang="en-US" sz="320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a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Date Placeholder 3">
            <a:extLst>
              <a:ext uri="{FF2B5EF4-FFF2-40B4-BE49-F238E27FC236}">
                <a16:creationId xmlns:a16="http://schemas.microsoft.com/office/drawing/2014/main" id="{4B2F0E0F-5B82-B10A-CE72-24DBA06209A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9BBB5FD-109A-2344-B8B3-098C29FBA89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23906" name="Slide Number Placeholder 5">
            <a:extLst>
              <a:ext uri="{FF2B5EF4-FFF2-40B4-BE49-F238E27FC236}">
                <a16:creationId xmlns:a16="http://schemas.microsoft.com/office/drawing/2014/main" id="{692B9567-767E-DEE8-CE1B-C4A34F0F5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9A2AB25-D220-214D-A457-2A8D1F6014F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110</a:t>
            </a:fld>
            <a:endParaRPr lang="en-US" altLang="en-US" sz="1400"/>
          </a:p>
        </p:txBody>
      </p:sp>
      <p:sp>
        <p:nvSpPr>
          <p:cNvPr id="123907" name="Rectangle 2">
            <a:extLst>
              <a:ext uri="{FF2B5EF4-FFF2-40B4-BE49-F238E27FC236}">
                <a16:creationId xmlns:a16="http://schemas.microsoft.com/office/drawing/2014/main" id="{9634763E-877E-F5A0-675D-0D79202AC5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534400" cy="5334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( 0 + 1 ) + 0  is generated by grammar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&lt;Sum&gt; =&gt; &lt;Sum&gt; + &lt;Sum 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) + &lt;Sum&gt;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&lt;Sum&gt; ) + &lt;Sum&gt;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+ 1 ) + &lt;Sum&gt;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+ 1 ) + 0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( 0 + 1 ) + 0</a:t>
            </a:r>
          </a:p>
        </p:txBody>
      </p:sp>
      <p:sp>
        <p:nvSpPr>
          <p:cNvPr id="123908" name="Rectangle 3">
            <a:extLst>
              <a:ext uri="{FF2B5EF4-FFF2-40B4-BE49-F238E27FC236}">
                <a16:creationId xmlns:a16="http://schemas.microsoft.com/office/drawing/2014/main" id="{FA0D6C83-C303-34FF-C381-9353448C4C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Derivations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Date Placeholder 3">
            <a:extLst>
              <a:ext uri="{FF2B5EF4-FFF2-40B4-BE49-F238E27FC236}">
                <a16:creationId xmlns:a16="http://schemas.microsoft.com/office/drawing/2014/main" id="{7DBEE018-4366-3C02-2336-6E077A5060D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BFEC1F-0AD4-C346-BB83-FBAE10679BA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24930" name="Slide Number Placeholder 5">
            <a:extLst>
              <a:ext uri="{FF2B5EF4-FFF2-40B4-BE49-F238E27FC236}">
                <a16:creationId xmlns:a16="http://schemas.microsoft.com/office/drawing/2014/main" id="{1F3A3C90-D8CB-4F1F-609D-1B38F2A3B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315461E-0D85-1B4A-9C0A-A3C56C06EE4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111</a:t>
            </a:fld>
            <a:endParaRPr lang="en-US" altLang="en-US" sz="1400"/>
          </a:p>
        </p:txBody>
      </p:sp>
      <p:sp>
        <p:nvSpPr>
          <p:cNvPr id="124931" name="Rectangle 2">
            <a:extLst>
              <a:ext uri="{FF2B5EF4-FFF2-40B4-BE49-F238E27FC236}">
                <a16:creationId xmlns:a16="http://schemas.microsoft.com/office/drawing/2014/main" id="{7127AB2D-7A43-B104-9A85-0941696AE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4267200"/>
            <a:ext cx="14478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124932" name="Rectangle 3">
            <a:extLst>
              <a:ext uri="{FF2B5EF4-FFF2-40B4-BE49-F238E27FC236}">
                <a16:creationId xmlns:a16="http://schemas.microsoft.com/office/drawing/2014/main" id="{39F41F77-D438-6BFB-5873-38BA5ACB57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non-terminal: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&lt;Sum&gt; =&gt; &lt;Sum&gt; + &lt;Sum 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) + &lt;Sum&gt;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&lt;Sum&gt; ) + &lt;Sum&gt;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=&gt; ( &lt;Sum&gt; + 1 ) + &lt;Sum&gt;</a:t>
            </a:r>
          </a:p>
        </p:txBody>
      </p:sp>
      <p:sp>
        <p:nvSpPr>
          <p:cNvPr id="124933" name="Rectangle 4">
            <a:extLst>
              <a:ext uri="{FF2B5EF4-FFF2-40B4-BE49-F238E27FC236}">
                <a16:creationId xmlns:a16="http://schemas.microsoft.com/office/drawing/2014/main" id="{07006C3D-A145-3935-1237-C772ED71B9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Derivations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Date Placeholder 3">
            <a:extLst>
              <a:ext uri="{FF2B5EF4-FFF2-40B4-BE49-F238E27FC236}">
                <a16:creationId xmlns:a16="http://schemas.microsoft.com/office/drawing/2014/main" id="{4C887927-2ECF-9C7A-E64E-1937FB2563C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F22EC30-6478-6846-B9B1-D5F868F5F4E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25954" name="Slide Number Placeholder 5">
            <a:extLst>
              <a:ext uri="{FF2B5EF4-FFF2-40B4-BE49-F238E27FC236}">
                <a16:creationId xmlns:a16="http://schemas.microsoft.com/office/drawing/2014/main" id="{149DE0B2-4B29-6734-CA2E-763D95196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7511958-8981-2746-A4C4-525393FC725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112</a:t>
            </a:fld>
            <a:endParaRPr lang="en-US" altLang="en-US" sz="1400"/>
          </a:p>
        </p:txBody>
      </p:sp>
      <p:sp>
        <p:nvSpPr>
          <p:cNvPr id="125955" name="Rectangle 2">
            <a:extLst>
              <a:ext uri="{FF2B5EF4-FFF2-40B4-BE49-F238E27FC236}">
                <a16:creationId xmlns:a16="http://schemas.microsoft.com/office/drawing/2014/main" id="{9FA45129-DE97-8947-E6DA-F8CA381FD9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-30480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&lt;Sum&gt; ::= 0 | 1 | &lt;Sum&gt; + &lt;Sum&gt; | (&lt;Sum&gt;)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25956" name="Rectangle 3">
            <a:extLst>
              <a:ext uri="{FF2B5EF4-FFF2-40B4-BE49-F238E27FC236}">
                <a16:creationId xmlns:a16="http://schemas.microsoft.com/office/drawing/2014/main" id="{1010927D-85ED-D41D-218C-78964C7383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&lt;Sum&gt; =&gt;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Date Placeholder 3">
            <a:extLst>
              <a:ext uri="{FF2B5EF4-FFF2-40B4-BE49-F238E27FC236}">
                <a16:creationId xmlns:a16="http://schemas.microsoft.com/office/drawing/2014/main" id="{22560758-2526-A894-43E0-76B9F78F4A0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23DB1C1-BFD1-D84E-B175-D85844B5C74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F92E08AC-FBAD-39BD-DCD8-EE96E695B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DE0A9C4-F44D-3049-A317-30DE847719B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5464E7B0-5E22-B9E3-CC85-0C8F2328CA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Tricks for Efficient Unification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83E04ABA-7DAF-E27A-338E-025AC98D33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Don</a:t>
            </a:r>
            <a:r>
              <a:rPr lang="ja-JP" altLang="en-US" sz="3600">
                <a:ea typeface="ＭＳ Ｐゴシック" panose="020B0600070205080204" pitchFamily="34" charset="-128"/>
              </a:rPr>
              <a:t>’</a:t>
            </a:r>
            <a:r>
              <a:rPr lang="en-US" altLang="ja-JP" sz="3600">
                <a:ea typeface="ＭＳ Ｐゴシック" panose="020B0600070205080204" pitchFamily="34" charset="-128"/>
              </a:rPr>
              <a:t>t return substitution, rather do it incrementally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Make substitution be constant time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Requires implementation of terms to use mutable structures (or possibly lazy structures)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We won</a:t>
            </a:r>
            <a:r>
              <a:rPr lang="ja-JP" altLang="en-US" sz="3200">
                <a:ea typeface="ＭＳ Ｐゴシック" panose="020B0600070205080204" pitchFamily="34" charset="-128"/>
              </a:rPr>
              <a:t>’</a:t>
            </a:r>
            <a:r>
              <a:rPr lang="en-US" altLang="ja-JP" sz="3200">
                <a:ea typeface="ＭＳ Ｐゴシック" panose="020B0600070205080204" pitchFamily="34" charset="-128"/>
              </a:rPr>
              <a:t>t discuss these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Date Placeholder 3">
            <a:extLst>
              <a:ext uri="{FF2B5EF4-FFF2-40B4-BE49-F238E27FC236}">
                <a16:creationId xmlns:a16="http://schemas.microsoft.com/office/drawing/2014/main" id="{1DB16DA6-03EE-9830-DC80-3CD64BF2ED8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3DDE061-2D4F-9944-B596-236AF94C7FE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96BA49B8-DC09-D356-A412-28DA4B7F5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544467-08EF-A243-9C57-8A4F40D61F2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E59CDF59-ABA2-A0BC-3E24-2B7BE7E4ED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29B8E9BF-BC1D-361A-19AB-6071DD2B5A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x,y,z </a:t>
            </a:r>
            <a:r>
              <a:rPr lang="en-US" altLang="en-US">
                <a:ea typeface="ＭＳ Ｐゴシック" panose="020B0600070205080204" pitchFamily="34" charset="-128"/>
              </a:rPr>
              <a:t>variables,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f,g </a:t>
            </a:r>
            <a:r>
              <a:rPr lang="en-US" altLang="en-US">
                <a:ea typeface="ＭＳ Ｐゴシック" panose="020B0600070205080204" pitchFamily="34" charset="-128"/>
              </a:rPr>
              <a:t>constructors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Unify {(f(x) = f(g(f(z),y))), (g(y,y) = x)} = 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Date Placeholder 3">
            <a:extLst>
              <a:ext uri="{FF2B5EF4-FFF2-40B4-BE49-F238E27FC236}">
                <a16:creationId xmlns:a16="http://schemas.microsoft.com/office/drawing/2014/main" id="{438E440E-4EFD-9C51-CB72-397DAF502C9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E00065F-215A-B749-AF87-05FAFE63893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403DC581-687C-2549-6FE3-AA01B7F50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ED913DF-ADE0-834F-BF9C-A7981C879C6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C8A04C4A-66CA-6490-B988-F28755A52B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C0E132D8-2078-B44F-7E28-F2DA046E8D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x,y,z </a:t>
            </a:r>
            <a:r>
              <a:rPr lang="en-US" altLang="en-US">
                <a:ea typeface="ＭＳ Ｐゴシック" panose="020B0600070205080204" pitchFamily="34" charset="-128"/>
              </a:rPr>
              <a:t>variables,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f,g </a:t>
            </a:r>
            <a:r>
              <a:rPr lang="en-US" altLang="en-US">
                <a:ea typeface="ＭＳ Ｐゴシック" panose="020B0600070205080204" pitchFamily="34" charset="-128"/>
              </a:rPr>
              <a:t>constructors</a:t>
            </a:r>
          </a:p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S = {(f(x) = f(g(f(z),y))), (g(y,y) = x)} </a:t>
            </a:r>
            <a:r>
              <a:rPr lang="en-US" altLang="en-US">
                <a:ea typeface="ＭＳ Ｐゴシック" panose="020B0600070205080204" pitchFamily="34" charset="-128"/>
              </a:rPr>
              <a:t>is nonempty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Unify {(f(x) = f(g(f(z),y))), (g(y,y) = x)}  = ?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Date Placeholder 3">
            <a:extLst>
              <a:ext uri="{FF2B5EF4-FFF2-40B4-BE49-F238E27FC236}">
                <a16:creationId xmlns:a16="http://schemas.microsoft.com/office/drawing/2014/main" id="{FBB7F0C1-808A-5DF9-8F09-9DB79ACF774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6C42A1F-A8EF-754F-8A43-CCC3E37FBA6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CEEFE927-DC4E-FD99-3F51-9FAF5E9E4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5B4C3D-1D2F-5C48-BEEF-59EFF796710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6D3EB24C-2CD1-6C1A-21E5-7F6B735DFD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D9411B78-6B6F-8DF5-C83A-812FDB4241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x,y,z </a:t>
            </a:r>
            <a:r>
              <a:rPr lang="en-US" altLang="en-US">
                <a:ea typeface="ＭＳ Ｐゴシック" panose="020B0600070205080204" pitchFamily="34" charset="-128"/>
              </a:rPr>
              <a:t>variables,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f,g </a:t>
            </a:r>
            <a:r>
              <a:rPr lang="en-US" altLang="en-US">
                <a:ea typeface="ＭＳ Ｐゴシック" panose="020B0600070205080204" pitchFamily="34" charset="-128"/>
              </a:rPr>
              <a:t>constructors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pair: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(g(y,y) = x)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Unify {(f(x) = f(g(f(z),y))), (g(y,y) = x)} = 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Date Placeholder 3">
            <a:extLst>
              <a:ext uri="{FF2B5EF4-FFF2-40B4-BE49-F238E27FC236}">
                <a16:creationId xmlns:a16="http://schemas.microsoft.com/office/drawing/2014/main" id="{CBF64A63-9739-9DCB-1B05-9B02FE78EDE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915E389-9F7C-5E4F-BE8F-0D82A88877B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C2314C8E-717E-32AA-ABFD-5AA1A6084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583E056-5CB8-144E-A78E-CFE12DF6F68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626DBF69-5BF9-F297-1250-673AB1A79B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84608BFA-92CF-F321-9113-3B03F52AE5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/>
              <a:t>Pick a pair: </a:t>
            </a:r>
            <a:r>
              <a:rPr lang="en-US" dirty="0">
                <a:solidFill>
                  <a:srgbClr val="0000FF"/>
                </a:solidFill>
              </a:rPr>
              <a:t>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x)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/>
              <a:t>Orient: </a:t>
            </a:r>
            <a:r>
              <a:rPr lang="en-US" dirty="0">
                <a:solidFill>
                  <a:srgbClr val="0000FF"/>
                </a:solidFill>
              </a:rPr>
              <a:t>(x = 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{(f(x) = f(g(f(z),y))), 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x)} =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Unify {(f(x) = f(g(f(z),y))), (x = 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))} 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/>
              <a:t>by Orient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  <a:p>
            <a:pPr eaLnBrk="1" hangingPunct="1">
              <a:buFont typeface="Wingdings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Date Placeholder 3">
            <a:extLst>
              <a:ext uri="{FF2B5EF4-FFF2-40B4-BE49-F238E27FC236}">
                <a16:creationId xmlns:a16="http://schemas.microsoft.com/office/drawing/2014/main" id="{B33EB4A1-5A21-B75C-522C-37FE35B13FA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DA903CD-E543-054D-9FE3-0AC2521B01E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949BF4C3-1FF7-6D62-D70F-E9AD9AFE8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9D7FE83-0F0D-1444-88CB-11C5881DB2F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60AC0A73-6EAF-F285-6AEF-962E4228FF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8EEF75AB-C24E-44D7-3C12-57BB7FDCFE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x,y,z </a:t>
            </a:r>
            <a:r>
              <a:rPr lang="en-US" altLang="en-US">
                <a:ea typeface="ＭＳ Ｐゴシック" panose="020B0600070205080204" pitchFamily="34" charset="-128"/>
              </a:rPr>
              <a:t>variables,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f,g </a:t>
            </a:r>
            <a:r>
              <a:rPr lang="en-US" altLang="en-US">
                <a:ea typeface="ＭＳ Ｐゴシック" panose="020B0600070205080204" pitchFamily="34" charset="-128"/>
              </a:rPr>
              <a:t>constructors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Unify {(f(x) = f(g(f(z),y))), (x = g(y,y))} = ?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Date Placeholder 3">
            <a:extLst>
              <a:ext uri="{FF2B5EF4-FFF2-40B4-BE49-F238E27FC236}">
                <a16:creationId xmlns:a16="http://schemas.microsoft.com/office/drawing/2014/main" id="{AF83AAB6-40C4-CA85-994B-91E49A3393E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DBDB429-5E90-E74A-ADBE-E8F8E32DA9C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82A6E17C-2139-1060-0FC8-7E463F21A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4032BE-5D2A-2749-B9CE-BF3AC794F16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94C38A8D-AC48-D0AF-6412-915CF729EA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528DCFC9-F0A1-C09E-DFEC-17C2552DA1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{(f(x) = f(g(f(z),y))), (x = 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))} </a:t>
            </a:r>
            <a:r>
              <a:rPr lang="en-US" dirty="0"/>
              <a:t>is non-empty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{(f(x) = f(g(f(z),y))), (x = 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))} = </a:t>
            </a:r>
            <a:r>
              <a:rPr lang="en-US" dirty="0"/>
              <a:t>?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  <a:p>
            <a:pPr eaLnBrk="1" hangingPunct="1">
              <a:buFont typeface="Wingdings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Date Placeholder 3">
            <a:extLst>
              <a:ext uri="{FF2B5EF4-FFF2-40B4-BE49-F238E27FC236}">
                <a16:creationId xmlns:a16="http://schemas.microsoft.com/office/drawing/2014/main" id="{0B7F2B00-3E50-3F67-8B96-BA72AB2B9AF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8DB055F-926C-6443-BFAB-AD6F3686764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D02BDD62-9FBB-801B-1AB4-D8F93CE0B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588CAC3-6EDF-584E-B951-F4FADB106FF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6F502753-AAFD-B5EE-8193-F844EB5ABB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48197C6E-1E93-B98F-AD0A-873BB41E23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x,y,z </a:t>
            </a:r>
            <a:r>
              <a:rPr lang="en-US" altLang="en-US">
                <a:ea typeface="ＭＳ Ｐゴシック" panose="020B0600070205080204" pitchFamily="34" charset="-128"/>
              </a:rPr>
              <a:t>variables,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f,g </a:t>
            </a:r>
            <a:r>
              <a:rPr lang="en-US" altLang="en-US">
                <a:ea typeface="ＭＳ Ｐゴシック" panose="020B0600070205080204" pitchFamily="34" charset="-128"/>
              </a:rPr>
              <a:t>constructors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pair: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(x = g(y,y))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Unify {(f(x) = f(g(f(z),y))), (x = g(y,y))}  = 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Date Placeholder 3">
            <a:extLst>
              <a:ext uri="{FF2B5EF4-FFF2-40B4-BE49-F238E27FC236}">
                <a16:creationId xmlns:a16="http://schemas.microsoft.com/office/drawing/2014/main" id="{00BDB983-B4BC-760F-BE43-8572D9F7328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425AAC3-5D45-E14A-9967-D11772A03CE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41986" name="Slide Number Placeholder 5">
            <a:extLst>
              <a:ext uri="{FF2B5EF4-FFF2-40B4-BE49-F238E27FC236}">
                <a16:creationId xmlns:a16="http://schemas.microsoft.com/office/drawing/2014/main" id="{288257EC-C0DB-3160-A057-2A9642910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10C6BBC-A30E-0D45-B760-AF6C374BC92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0B178A44-5D96-61F4-97B5-C21022634E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Algorithm (Let-In)</a:t>
            </a:r>
            <a:endParaRPr lang="en-US" altLang="en-US" sz="4000" dirty="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2FB80041-237A-439A-0E5D-CBC5C8A2E9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50288" cy="4913313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Case 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exp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 dirty="0">
                <a:ea typeface="ＭＳ Ｐゴシック" panose="020B0600070205080204" pitchFamily="34" charset="-128"/>
              </a:rPr>
              <a:t>of</a:t>
            </a:r>
          </a:p>
          <a:p>
            <a:pPr lvl="1" eaLnBrk="1" hangingPunct="1"/>
            <a:r>
              <a:rPr lang="en-US" altLang="en-US" sz="4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l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= 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in 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 dirty="0">
                <a:ea typeface="ＭＳ Ｐゴシック" panose="020B0600070205080204" pitchFamily="34" charset="-128"/>
              </a:rPr>
              <a:t>--&gt;</a:t>
            </a:r>
          </a:p>
          <a:p>
            <a:pPr lvl="2"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L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 be a fresh variable</a:t>
            </a:r>
          </a:p>
          <a:p>
            <a:pPr lvl="2"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L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= infer(, 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,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)</a:t>
            </a:r>
          </a:p>
          <a:p>
            <a:pPr lvl="2"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L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=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infer({</a:t>
            </a:r>
            <a:r>
              <a:rPr lang="en-US" altLang="en-US" sz="3600" dirty="0" err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x:</a:t>
            </a:r>
            <a:r>
              <a:rPr lang="en-US" altLang="en-US" sz="3600" dirty="0" err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GEN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(),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 s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())} + 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(),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,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())</a:t>
            </a:r>
          </a:p>
          <a:p>
            <a:pPr lvl="2"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R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eturn 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2 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o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baseline="-250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Date Placeholder 3">
            <a:extLst>
              <a:ext uri="{FF2B5EF4-FFF2-40B4-BE49-F238E27FC236}">
                <a16:creationId xmlns:a16="http://schemas.microsoft.com/office/drawing/2014/main" id="{96FD5841-8672-01F0-2796-5222AED4833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473489F-1AA7-E145-8DEF-D01F26A2334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D3C1D8BA-96CD-ECD6-46F8-A3E73438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631DAF-9183-EA40-A278-8AC6CC516ED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1D75628D-9860-EF0E-92BB-7444685FAF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6E08C50B-A00B-92AA-F2FE-C1A43DE3A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x,y,z </a:t>
            </a:r>
            <a:r>
              <a:rPr lang="en-US" altLang="en-US">
                <a:ea typeface="ＭＳ Ｐゴシック" panose="020B0600070205080204" pitchFamily="34" charset="-128"/>
              </a:rPr>
              <a:t>variables,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f,g </a:t>
            </a:r>
            <a:r>
              <a:rPr lang="en-US" altLang="en-US">
                <a:ea typeface="ＭＳ Ｐゴシック" panose="020B0600070205080204" pitchFamily="34" charset="-128"/>
              </a:rPr>
              <a:t>constructors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pair: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(x = g(y,y))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Eliminate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 with substitution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 {x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g(y,y)}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Check: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 not in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g(y,y) </a:t>
            </a:r>
            <a:r>
              <a:rPr lang="en-US" altLang="en-US" sz="3200">
                <a:solidFill>
                  <a:schemeClr val="bg1"/>
                </a:solidFill>
                <a:ea typeface="ＭＳ Ｐゴシック" panose="020B0600070205080204" pitchFamily="34" charset="-128"/>
              </a:rPr>
              <a:t>.</a:t>
            </a:r>
            <a:endParaRPr lang="en-US" altLang="en-US">
              <a:solidFill>
                <a:schemeClr val="bg1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Unify {(f(x) = f(g(f(z),y))), (x = g(y,y))}  = 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Date Placeholder 3">
            <a:extLst>
              <a:ext uri="{FF2B5EF4-FFF2-40B4-BE49-F238E27FC236}">
                <a16:creationId xmlns:a16="http://schemas.microsoft.com/office/drawing/2014/main" id="{CDC78D20-EFAB-58A2-9F1C-693E05BF866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820016-AA14-094C-87E9-D6318EB10E8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1314CA92-01BB-D3F2-60F7-B6AAF7B7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A51E3F0-1520-E947-A8BC-07BF0A47203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A729C403-EC4E-346B-722C-A9C67517CC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B75F83D4-86ED-87C6-5B4F-071B26B2D5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/>
              <a:t>Pick a pair: </a:t>
            </a:r>
            <a:r>
              <a:rPr lang="en-US" dirty="0">
                <a:solidFill>
                  <a:srgbClr val="0000FF"/>
                </a:solidFill>
              </a:rPr>
              <a:t>(x = 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/>
              <a:t>Eliminate x with substitution </a:t>
            </a:r>
            <a:r>
              <a:rPr lang="en-US" dirty="0">
                <a:solidFill>
                  <a:srgbClr val="0000FF"/>
                </a:solidFill>
              </a:rPr>
              <a:t>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f(g(f(z),y))), (x = 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))} =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Unify {(f(</a:t>
            </a:r>
            <a:r>
              <a:rPr lang="en-US" dirty="0">
                <a:solidFill>
                  <a:srgbClr val="FF0000"/>
                </a:solidFill>
              </a:rPr>
              <a:t>g(</a:t>
            </a:r>
            <a:r>
              <a:rPr lang="en-US" dirty="0" err="1">
                <a:solidFill>
                  <a:srgbClr val="FF0000"/>
                </a:solidFill>
              </a:rPr>
              <a:t>y,y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>
                <a:solidFill>
                  <a:srgbClr val="0000FF"/>
                </a:solidFill>
              </a:rPr>
              <a:t>) = f(g(f(z),y)))}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Date Placeholder 3">
            <a:extLst>
              <a:ext uri="{FF2B5EF4-FFF2-40B4-BE49-F238E27FC236}">
                <a16:creationId xmlns:a16="http://schemas.microsoft.com/office/drawing/2014/main" id="{D7ED49B5-F46F-85AE-FB80-44C9A8AC182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812A7CB-2879-DD41-85A4-EE5AF9BBE6F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7F3A7795-AB6F-5D4D-D694-7C0AE74DE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466D458-42A3-2F40-AF49-7A34E521316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F2889BC3-339E-01DE-1670-0826C108EA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1811E862-A1C9-FD88-B99E-2BC7A555DB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f(g(f(z),y)))}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Date Placeholder 3">
            <a:extLst>
              <a:ext uri="{FF2B5EF4-FFF2-40B4-BE49-F238E27FC236}">
                <a16:creationId xmlns:a16="http://schemas.microsoft.com/office/drawing/2014/main" id="{1570E86E-7E8E-77A0-98FC-756A1927EFE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5A4322-E114-DB47-A43A-5285F69DB60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39F35ED8-CB36-4508-F14A-4C0BE7A73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CD44450-A24C-354F-BB38-B9E796B2381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974F8A8A-81AC-7CA2-799B-ABDD8D6EE1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5D925879-C711-8793-3E70-9295ADB750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{(f(g(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f(g(f(z),y)))} </a:t>
            </a:r>
            <a:r>
              <a:rPr lang="en-US" dirty="0">
                <a:solidFill>
                  <a:srgbClr val="000000"/>
                </a:solidFill>
              </a:rPr>
              <a:t>is non-empty</a:t>
            </a: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f(g(f(z),y)))}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Date Placeholder 3">
            <a:extLst>
              <a:ext uri="{FF2B5EF4-FFF2-40B4-BE49-F238E27FC236}">
                <a16:creationId xmlns:a16="http://schemas.microsoft.com/office/drawing/2014/main" id="{3DB49D94-3E3B-25D2-C944-4425F216AA4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8ABD47D-73A3-8A49-B64A-5BD5463B0FC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A8E46A82-EE27-9D96-BB9F-E5FE72CED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2B40D2B-EAF0-0F43-8E42-CA1DA1A42FC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1661C79D-C232-7466-8130-2E348F4B81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7733D9A8-4AE6-B0D2-A76D-52A26E5D6E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Pick a pair: </a:t>
            </a:r>
            <a:r>
              <a:rPr lang="en-US" dirty="0">
                <a:solidFill>
                  <a:srgbClr val="0000FF"/>
                </a:solidFill>
              </a:rPr>
              <a:t>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f(g(f(z),y)))}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/>
              <a:t>?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</a:t>
            </a: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Date Placeholder 3">
            <a:extLst>
              <a:ext uri="{FF2B5EF4-FFF2-40B4-BE49-F238E27FC236}">
                <a16:creationId xmlns:a16="http://schemas.microsoft.com/office/drawing/2014/main" id="{7BD6FFB4-3B63-F1A8-81E4-12F745B4B61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5A55EF7-BAD2-AE48-8C7C-C1E5C89F7B0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5DD9B44D-AD4F-0947-02D8-E2B22F1B6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F849398-DA23-F941-A27C-2FBCD962A8D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99031833-8DFC-2A81-13B9-8E7ADCF842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219E35B8-D6F5-5378-7DBB-62758E296A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Pick a pair: </a:t>
            </a:r>
            <a:r>
              <a:rPr lang="en-US" dirty="0">
                <a:solidFill>
                  <a:srgbClr val="0000FF"/>
                </a:solidFill>
              </a:rPr>
              <a:t>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Decompose:</a:t>
            </a:r>
            <a:r>
              <a:rPr lang="en-US" dirty="0">
                <a:solidFill>
                  <a:srgbClr val="0000FF"/>
                </a:solidFill>
              </a:rPr>
              <a:t>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</a:t>
            </a:r>
            <a:r>
              <a:rPr lang="en-US" dirty="0">
                <a:solidFill>
                  <a:srgbClr val="000000"/>
                </a:solidFill>
              </a:rPr>
              <a:t> becomes</a:t>
            </a:r>
            <a:r>
              <a:rPr lang="en-US" dirty="0">
                <a:solidFill>
                  <a:srgbClr val="0000FF"/>
                </a:solidFill>
              </a:rPr>
              <a:t> {(g(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g(f(z),y))}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f(g(f(z),y)))}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Unify {(g(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g(f(z),y))}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</a:t>
            </a:r>
            <a:endParaRPr lang="en-US" dirty="0"/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Date Placeholder 3">
            <a:extLst>
              <a:ext uri="{FF2B5EF4-FFF2-40B4-BE49-F238E27FC236}">
                <a16:creationId xmlns:a16="http://schemas.microsoft.com/office/drawing/2014/main" id="{13036D93-3539-582F-9ECF-ED029E4C02F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664F23A-2956-1640-B421-34FE4AFF9D1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1FD014A0-157C-79F2-72F8-EE94BD1FF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19EE74F-0446-8843-B88C-C360DBB26A5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4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1EB9ABF2-289F-201C-8313-2646FBDA9F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86CC9B71-AEDE-36E7-CFE1-DB1A2D11AA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{(g(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g(f(z),y))} </a:t>
            </a:r>
            <a:r>
              <a:rPr lang="en-US" dirty="0">
                <a:solidFill>
                  <a:srgbClr val="000000"/>
                </a:solidFill>
              </a:rPr>
              <a:t>is non-empty</a:t>
            </a: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g(f(z),y))}                         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Date Placeholder 3">
            <a:extLst>
              <a:ext uri="{FF2B5EF4-FFF2-40B4-BE49-F238E27FC236}">
                <a16:creationId xmlns:a16="http://schemas.microsoft.com/office/drawing/2014/main" id="{2F61B9C5-5F3F-E426-2F0D-B2F0ACC2060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3A116C5-2A09-2847-8F64-966F222DB69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404DB81E-7ED8-2F95-F721-6E188DA3C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EB9BF62-4B3E-CE46-A51D-DB19D27B3A8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4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733EB178-A8C8-3D1E-7912-9C92469DDE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AB07C8A5-7F8F-58BC-B2CF-DCA28476FF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Pick a pair: </a:t>
            </a:r>
            <a:r>
              <a:rPr lang="en-US" dirty="0">
                <a:solidFill>
                  <a:srgbClr val="0000FF"/>
                </a:solidFill>
              </a:rPr>
              <a:t>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g(f(z),y))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g(f(z),y))}                         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Date Placeholder 3">
            <a:extLst>
              <a:ext uri="{FF2B5EF4-FFF2-40B4-BE49-F238E27FC236}">
                <a16:creationId xmlns:a16="http://schemas.microsoft.com/office/drawing/2014/main" id="{E00C1638-92CF-13ED-3FA1-1CD8E730675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9B1C2DD-1D84-0744-A20D-B2F52DD9582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43050581-C06B-FD39-FCA7-1B4FFD908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D564663-8456-B44B-AEC6-75C10A1FD5D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4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3FF7C7DF-68DA-C318-F617-2661DA6D2A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ADBA7E21-BDA1-6735-2628-F4B7BF2537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Pick a pair: </a:t>
            </a:r>
            <a:r>
              <a:rPr lang="en-US" dirty="0">
                <a:solidFill>
                  <a:srgbClr val="0000FF"/>
                </a:solidFill>
              </a:rPr>
              <a:t>(f(g(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f(g(f(z),y)))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Decompose: </a:t>
            </a:r>
            <a:r>
              <a:rPr lang="en-US" dirty="0">
                <a:solidFill>
                  <a:srgbClr val="0000FF"/>
                </a:solidFill>
              </a:rPr>
              <a:t>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)) = g(f(z),y)) </a:t>
            </a:r>
            <a:r>
              <a:rPr lang="en-US" dirty="0">
                <a:solidFill>
                  <a:srgbClr val="000000"/>
                </a:solidFill>
              </a:rPr>
              <a:t>becomes</a:t>
            </a:r>
            <a:r>
              <a:rPr lang="en-US" dirty="0">
                <a:solidFill>
                  <a:srgbClr val="0000FF"/>
                </a:solidFill>
              </a:rPr>
              <a:t> {(y = f(z)); (y = y)}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g(f(z),y))}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Unify {(y = f(z)); (y = y)}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</a:t>
            </a:r>
            <a:endParaRPr lang="en-US" dirty="0"/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Date Placeholder 3">
            <a:extLst>
              <a:ext uri="{FF2B5EF4-FFF2-40B4-BE49-F238E27FC236}">
                <a16:creationId xmlns:a16="http://schemas.microsoft.com/office/drawing/2014/main" id="{3694D1B3-029C-406C-A207-B86496B0921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E5095EE-8222-1047-8173-7213341BF5B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38914" name="Slide Number Placeholder 5">
            <a:extLst>
              <a:ext uri="{FF2B5EF4-FFF2-40B4-BE49-F238E27FC236}">
                <a16:creationId xmlns:a16="http://schemas.microsoft.com/office/drawing/2014/main" id="{0D04C029-BBB1-6326-FEAA-68D7FF3EC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DE46B0C-C605-1647-8473-B329A0992FB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4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077906AF-2DB2-C70F-A948-1977450FB2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05F6A9D8-6806-A702-6D17-7235059BED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800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{(y = f(z)); (y = y)}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Date Placeholder 3">
            <a:extLst>
              <a:ext uri="{FF2B5EF4-FFF2-40B4-BE49-F238E27FC236}">
                <a16:creationId xmlns:a16="http://schemas.microsoft.com/office/drawing/2014/main" id="{F83E4C4D-AB55-9CA3-74DB-6FE271C787F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9A0FF5B-83DB-CA48-A1C6-3C1FE85A1D5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2C105AE6-8859-BDD7-5E61-882CF2081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DA56A95-6F88-6347-8EFC-AE16522A61F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7B19C32-0252-619D-03B0-BED6169231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>
                <a:ea typeface="ＭＳ Ｐゴシック" panose="020B0600070205080204" pitchFamily="34" charset="-128"/>
              </a:rPr>
              <a:t>Type Inference Algorithm (Let-Rec-In)</a:t>
            </a:r>
            <a:endParaRPr lang="en-US" altLang="en-US" dirty="0">
              <a:ea typeface="ＭＳ Ｐゴシック" panose="020B0600070205080204" pitchFamily="34" charset="-128"/>
              <a:sym typeface="Symbol" pitchFamily="2" charset="2"/>
            </a:endParaRPr>
          </a:p>
        </p:txBody>
      </p:sp>
      <p:sp>
        <p:nvSpPr>
          <p:cNvPr id="41989" name="Rectangle 3">
            <a:extLst>
              <a:ext uri="{FF2B5EF4-FFF2-40B4-BE49-F238E27FC236}">
                <a16:creationId xmlns:a16="http://schemas.microsoft.com/office/drawing/2014/main" id="{1A1B160E-EE5A-F83D-023E-CF220E32B5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" y="1219200"/>
            <a:ext cx="8877300" cy="4648200"/>
          </a:xfrm>
        </p:spPr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sz="3600" dirty="0"/>
              <a:t>Case </a:t>
            </a:r>
            <a:r>
              <a:rPr lang="en-US" sz="3600" i="1" dirty="0" err="1">
                <a:solidFill>
                  <a:srgbClr val="0000FF"/>
                </a:solidFill>
              </a:rPr>
              <a:t>exp</a:t>
            </a:r>
            <a:r>
              <a:rPr lang="en-US" sz="3600" dirty="0"/>
              <a:t> of</a:t>
            </a:r>
          </a:p>
          <a:p>
            <a:pPr lvl="1" eaLnBrk="1" hangingPunct="1">
              <a:buFont typeface="Wingdings" charset="0"/>
              <a:buChar char="n"/>
              <a:defRPr/>
            </a:pP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l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et rec </a:t>
            </a:r>
            <a:r>
              <a:rPr lang="en-US" sz="3600" i="1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x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 = </a:t>
            </a:r>
            <a:r>
              <a:rPr lang="en-US" sz="3600" i="1" dirty="0">
                <a:solidFill>
                  <a:srgbClr val="0000FF"/>
                </a:solidFill>
                <a:ea typeface="ＭＳ Ｐゴシック" charset="0"/>
              </a:rPr>
              <a:t>e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</a:rPr>
              <a:t>1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 in </a:t>
            </a:r>
            <a:r>
              <a:rPr lang="en-US" sz="3600" i="1" dirty="0">
                <a:solidFill>
                  <a:srgbClr val="0000FF"/>
                </a:solidFill>
                <a:ea typeface="ＭＳ Ｐゴシック" charset="0"/>
              </a:rPr>
              <a:t>e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</a:rPr>
              <a:t>2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 </a:t>
            </a:r>
            <a:r>
              <a:rPr lang="en-US" sz="3600" dirty="0">
                <a:ea typeface="ＭＳ Ｐゴシック" charset="0"/>
              </a:rPr>
              <a:t>--&gt;</a:t>
            </a:r>
          </a:p>
          <a:p>
            <a:pPr lvl="2" eaLnBrk="1" hangingPunct="1">
              <a:buFont typeface="Wingdings" charset="0"/>
              <a:buChar char="n"/>
              <a:defRPr/>
            </a:pPr>
            <a:r>
              <a:rPr lang="en-US" sz="3600" dirty="0">
                <a:ea typeface="ＭＳ Ｐゴシック" charset="0"/>
              </a:rPr>
              <a:t>L</a:t>
            </a:r>
            <a:r>
              <a:rPr lang="en-US" sz="3600" dirty="0">
                <a:ea typeface="ＭＳ Ｐゴシック" charset="0"/>
                <a:sym typeface="Symbol" charset="0"/>
              </a:rPr>
              <a:t>et 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</a:t>
            </a:r>
            <a:r>
              <a:rPr lang="en-US" sz="3600" dirty="0">
                <a:ea typeface="ＭＳ Ｐゴシック" charset="0"/>
                <a:sym typeface="Symbol" charset="0"/>
              </a:rPr>
              <a:t> be a fresh variable</a:t>
            </a:r>
          </a:p>
          <a:p>
            <a:pPr lvl="2" eaLnBrk="1" hangingPunct="1">
              <a:buFont typeface="Wingdings" charset="0"/>
              <a:buChar char="n"/>
              <a:defRPr/>
            </a:pPr>
            <a:r>
              <a:rPr lang="en-US" sz="3600" dirty="0">
                <a:ea typeface="ＭＳ Ｐゴシック" charset="0"/>
              </a:rPr>
              <a:t>L</a:t>
            </a:r>
            <a:r>
              <a:rPr lang="en-US" sz="3600" dirty="0">
                <a:ea typeface="ＭＳ Ｐゴシック" charset="0"/>
                <a:sym typeface="Symbol" charset="0"/>
              </a:rPr>
              <a:t>et </a:t>
            </a:r>
            <a:r>
              <a:rPr lang="en-US" sz="36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s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1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 = infer({x: } + , </a:t>
            </a:r>
            <a:r>
              <a:rPr lang="en-US" sz="3600" i="1" dirty="0">
                <a:solidFill>
                  <a:srgbClr val="0000FF"/>
                </a:solidFill>
                <a:ea typeface="ＭＳ Ｐゴシック" charset="0"/>
              </a:rPr>
              <a:t>e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</a:rPr>
              <a:t>1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, 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)</a:t>
            </a:r>
          </a:p>
          <a:p>
            <a:pPr lvl="2" eaLnBrk="1" hangingPunct="1">
              <a:buFont typeface="Wingdings" charset="0"/>
              <a:buChar char="n"/>
              <a:defRPr/>
            </a:pPr>
            <a:r>
              <a:rPr lang="en-US" sz="3600" dirty="0">
                <a:ea typeface="ＭＳ Ｐゴシック" charset="0"/>
              </a:rPr>
              <a:t>L</a:t>
            </a:r>
            <a:r>
              <a:rPr lang="en-US" sz="3600" dirty="0">
                <a:ea typeface="ＭＳ Ｐゴシック" charset="0"/>
                <a:sym typeface="Symbol" charset="0"/>
              </a:rPr>
              <a:t>et </a:t>
            </a:r>
            <a:r>
              <a:rPr lang="en-US" sz="36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s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2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 = infer({</a:t>
            </a:r>
            <a:r>
              <a:rPr lang="en-US" sz="3600" dirty="0" err="1">
                <a:solidFill>
                  <a:srgbClr val="0000FF"/>
                </a:solidFill>
                <a:ea typeface="ＭＳ Ｐゴシック" charset="0"/>
                <a:sym typeface="Symbol" charset="0"/>
              </a:rPr>
              <a:t>x:GEN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(</a:t>
            </a:r>
            <a:r>
              <a:rPr lang="en-US" sz="36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s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1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(),</a:t>
            </a:r>
            <a:r>
              <a:rPr lang="en-US" sz="36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s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1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())} </a:t>
            </a:r>
          </a:p>
          <a:p>
            <a:pPr marL="914400" lvl="2" indent="0" eaLnBrk="1" hangingPunct="1">
              <a:buFont typeface="Wingdings" charset="0"/>
              <a:buNone/>
              <a:defRPr/>
            </a:pP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			   + </a:t>
            </a:r>
            <a:r>
              <a:rPr lang="en-US" sz="36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s</a:t>
            </a:r>
            <a:r>
              <a:rPr lang="en-US" sz="3600" baseline="-250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1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()}, </a:t>
            </a:r>
            <a:r>
              <a:rPr lang="en-US" sz="3600" i="1" dirty="0">
                <a:solidFill>
                  <a:srgbClr val="0000FF"/>
                </a:solidFill>
                <a:ea typeface="ＭＳ Ｐゴシック" charset="0"/>
              </a:rPr>
              <a:t>e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</a:rPr>
              <a:t>2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</a:rPr>
              <a:t>,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 </a:t>
            </a:r>
            <a:r>
              <a:rPr lang="en-US" sz="36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s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1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())</a:t>
            </a:r>
          </a:p>
          <a:p>
            <a:pPr lvl="2" eaLnBrk="1" hangingPunct="1">
              <a:buFont typeface="Wingdings" charset="0"/>
              <a:buChar char="n"/>
              <a:defRPr/>
            </a:pPr>
            <a:r>
              <a:rPr lang="en-US" sz="3600" dirty="0">
                <a:ea typeface="ＭＳ Ｐゴシック" charset="0"/>
              </a:rPr>
              <a:t>R</a:t>
            </a:r>
            <a:r>
              <a:rPr lang="en-US" sz="3600" dirty="0">
                <a:ea typeface="ＭＳ Ｐゴシック" charset="0"/>
                <a:sym typeface="Symbol" charset="0"/>
              </a:rPr>
              <a:t>eturn </a:t>
            </a:r>
            <a:r>
              <a:rPr lang="en-US" sz="36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s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  <a:cs typeface="Symbol" charset="0"/>
                <a:sym typeface="Symbol" charset="0"/>
              </a:rPr>
              <a:t>2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o</a:t>
            </a:r>
            <a:r>
              <a:rPr lang="en-US" sz="3600" dirty="0">
                <a:solidFill>
                  <a:srgbClr val="0000FF"/>
                </a:solidFill>
                <a:ea typeface="ＭＳ Ｐゴシック" charset="0"/>
                <a:sym typeface="Symbol" charset="0"/>
              </a:rPr>
              <a:t> </a:t>
            </a:r>
            <a:r>
              <a:rPr lang="en-US" sz="3600" dirty="0">
                <a:solidFill>
                  <a:srgbClr val="0000FF"/>
                </a:solidFill>
                <a:latin typeface="Symbol" charset="0"/>
                <a:ea typeface="ＭＳ Ｐゴシック" charset="0"/>
                <a:cs typeface="Symbol" charset="0"/>
                <a:sym typeface="Symbol" charset="0"/>
              </a:rPr>
              <a:t>s</a:t>
            </a:r>
            <a:r>
              <a:rPr lang="en-US" sz="3600" baseline="-25000" dirty="0">
                <a:solidFill>
                  <a:srgbClr val="0000FF"/>
                </a:solidFill>
                <a:ea typeface="ＭＳ Ｐゴシック" charset="0"/>
                <a:cs typeface="Symbol" charset="0"/>
                <a:sym typeface="Symbol" charset="0"/>
              </a:rPr>
              <a:t>1</a:t>
            </a:r>
            <a:endParaRPr lang="en-US" sz="3200" dirty="0">
              <a:solidFill>
                <a:srgbClr val="0000FF"/>
              </a:solidFill>
              <a:ea typeface="ＭＳ Ｐゴシック" charset="0"/>
              <a:sym typeface="Symbol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Date Placeholder 3">
            <a:extLst>
              <a:ext uri="{FF2B5EF4-FFF2-40B4-BE49-F238E27FC236}">
                <a16:creationId xmlns:a16="http://schemas.microsoft.com/office/drawing/2014/main" id="{F9C680AA-811C-72D0-E858-183F910853E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8D3DC9C-DFA3-8F4B-A485-A38DF2A150F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E7B1A91C-A048-F3E0-AE69-E1C75D134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F476EF5-8D2A-AD42-BB58-5B6C2E640EB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4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2178BCAC-FFBB-BD9A-BD0B-0826AD5445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254BDFBC-72BF-FDB7-DE0F-CA78EAB0A8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{(y = f(z)); (y = y)}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</a:rPr>
              <a:t>is non-empty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sz="1000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sz="800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{(y = f(z)); (y = y)}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Date Placeholder 3">
            <a:extLst>
              <a:ext uri="{FF2B5EF4-FFF2-40B4-BE49-F238E27FC236}">
                <a16:creationId xmlns:a16="http://schemas.microsoft.com/office/drawing/2014/main" id="{30F1F13D-87F7-515E-82F1-B4D293DA93E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D5E0F86-EA3F-9F40-A232-7891018ACC5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837C1A6F-165A-6073-6AC2-83CEDF9D8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493320-FB4D-AF43-95AC-E7ACA145107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4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71039AD3-3E8C-FE11-48B4-68521484D3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B7A6BA26-555D-AEB8-872D-C5FA299619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Pick a pair: </a:t>
            </a:r>
            <a:r>
              <a:rPr lang="en-US" dirty="0">
                <a:solidFill>
                  <a:srgbClr val="0000FF"/>
                </a:solidFill>
              </a:rPr>
              <a:t>(y = f(z))</a:t>
            </a:r>
            <a:endParaRPr lang="en-US" dirty="0">
              <a:solidFill>
                <a:srgbClr val="000000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sz="1000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{(y = f(z)); (y = y)}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Date Placeholder 3">
            <a:extLst>
              <a:ext uri="{FF2B5EF4-FFF2-40B4-BE49-F238E27FC236}">
                <a16:creationId xmlns:a16="http://schemas.microsoft.com/office/drawing/2014/main" id="{E2DD504F-62B8-9DDB-0DB9-5B32716CCF2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2284889-191D-D64D-A1E7-2159B8139F3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41986" name="Slide Number Placeholder 5">
            <a:extLst>
              <a:ext uri="{FF2B5EF4-FFF2-40B4-BE49-F238E27FC236}">
                <a16:creationId xmlns:a16="http://schemas.microsoft.com/office/drawing/2014/main" id="{D765B202-663F-0F17-0282-0B7244EB9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C5E8D33-8F39-6845-99D3-21AD9FD4A4B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en-US" sz="14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EDB011BB-1CF8-1B5E-02A5-2B3A6063AB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C9067C97-37BF-A2A0-155F-C1C0B5BD3E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Pick a pair: </a:t>
            </a:r>
            <a:r>
              <a:rPr lang="en-US" dirty="0">
                <a:solidFill>
                  <a:srgbClr val="0000FF"/>
                </a:solidFill>
              </a:rPr>
              <a:t>(y = f(z))</a:t>
            </a:r>
            <a:endParaRPr lang="en-US" dirty="0">
              <a:solidFill>
                <a:srgbClr val="000000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Eliminate</a:t>
            </a:r>
            <a:r>
              <a:rPr lang="en-US" dirty="0">
                <a:solidFill>
                  <a:srgbClr val="0000FF"/>
                </a:solidFill>
              </a:rPr>
              <a:t> y </a:t>
            </a:r>
            <a:r>
              <a:rPr lang="en-US" dirty="0">
                <a:solidFill>
                  <a:srgbClr val="000000"/>
                </a:solidFill>
              </a:rPr>
              <a:t>with</a:t>
            </a:r>
            <a:r>
              <a:rPr lang="en-US" dirty="0">
                <a:solidFill>
                  <a:srgbClr val="0000FF"/>
                </a:solidFill>
              </a:rPr>
              <a:t>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f(z)}</a:t>
            </a: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sz="1000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{(y = f(z)); (</a:t>
            </a:r>
            <a:r>
              <a:rPr lang="en-US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)}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FF0000"/>
                </a:solidFill>
              </a:rPr>
              <a:t>y</a:t>
            </a:r>
            <a:r>
              <a:rPr lang="en-US" dirty="0" err="1">
                <a:solidFill>
                  <a:srgbClr val="0000FF"/>
                </a:solidFill>
              </a:rPr>
              <a:t>,</a:t>
            </a:r>
            <a:r>
              <a:rPr lang="en-US" dirty="0" err="1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)} = Unify {(</a:t>
            </a:r>
            <a:r>
              <a:rPr lang="en-US" dirty="0">
                <a:solidFill>
                  <a:srgbClr val="FF0000"/>
                </a:solidFill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)}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({y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f(z)}</a:t>
            </a:r>
            <a:r>
              <a:rPr lang="en-US" dirty="0">
                <a:solidFill>
                  <a:srgbClr val="0000FF"/>
                </a:solidFill>
              </a:rPr>
              <a:t> o {x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 err="1">
                <a:solidFill>
                  <a:srgbClr val="FF0000"/>
                </a:solidFill>
              </a:rPr>
              <a:t>y</a:t>
            </a:r>
            <a:r>
              <a:rPr lang="en-US" dirty="0" err="1">
                <a:solidFill>
                  <a:srgbClr val="0000FF"/>
                </a:solidFill>
              </a:rPr>
              <a:t>,</a:t>
            </a:r>
            <a:r>
              <a:rPr lang="en-US" dirty="0" err="1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)})=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Unify {(</a:t>
            </a:r>
            <a:r>
              <a:rPr lang="en-US" dirty="0">
                <a:solidFill>
                  <a:srgbClr val="FF0000"/>
                </a:solidFill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)}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FF0000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</a:t>
            </a:r>
            <a:r>
              <a:rPr lang="en-US" dirty="0">
                <a:solidFill>
                  <a:srgbClr val="FF0000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)}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Date Placeholder 3">
            <a:extLst>
              <a:ext uri="{FF2B5EF4-FFF2-40B4-BE49-F238E27FC236}">
                <a16:creationId xmlns:a16="http://schemas.microsoft.com/office/drawing/2014/main" id="{D9171C1A-799C-9961-6163-967C6C2E36A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FF278C-3E10-5E4C-9430-ADB9F09B1F7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0DE3B92B-1959-030B-D006-6B66C10A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B18A6C4-F4D9-0046-A757-5CD54CCFC49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en-US" sz="14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0DC3DCD1-07F1-4270-FE46-C10732E02C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B4C944CF-EDA6-DE04-794F-87306B9CDF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{(f(z) = f(z))}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Date Placeholder 3">
            <a:extLst>
              <a:ext uri="{FF2B5EF4-FFF2-40B4-BE49-F238E27FC236}">
                <a16:creationId xmlns:a16="http://schemas.microsoft.com/office/drawing/2014/main" id="{E28DF7EF-BB0C-4C90-1D65-AC4B563579E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AE21C10-EED7-D04D-B0AC-4B48F679FBE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44034" name="Slide Number Placeholder 5">
            <a:extLst>
              <a:ext uri="{FF2B5EF4-FFF2-40B4-BE49-F238E27FC236}">
                <a16:creationId xmlns:a16="http://schemas.microsoft.com/office/drawing/2014/main" id="{A799DFE5-3736-E5BA-3A89-A126DE4F3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78994F4-EA10-864F-A9E4-F9465D6ECF9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en-US" sz="14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C6EF67BE-537D-988E-27F3-C20A250609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71CE85A5-38AF-2190-D5D7-560BF1BCE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{(f(z) = f(z))} </a:t>
            </a:r>
            <a:r>
              <a:rPr lang="en-US" dirty="0"/>
              <a:t>is non-empty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{(f(z) = f(z))}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Date Placeholder 3">
            <a:extLst>
              <a:ext uri="{FF2B5EF4-FFF2-40B4-BE49-F238E27FC236}">
                <a16:creationId xmlns:a16="http://schemas.microsoft.com/office/drawing/2014/main" id="{194AD705-AE7A-35FD-2687-D68690C8507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E38E793-64CD-6E4A-A0EA-84DED39CF20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45058" name="Slide Number Placeholder 5">
            <a:extLst>
              <a:ext uri="{FF2B5EF4-FFF2-40B4-BE49-F238E27FC236}">
                <a16:creationId xmlns:a16="http://schemas.microsoft.com/office/drawing/2014/main" id="{000863C3-B0DA-7C40-884F-E192DC2B7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5578DBA-A18D-D748-901F-98C9164BB4C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14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23718EA1-F973-95C9-42A2-3858C0595F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CAC8D125-E6CB-C9FF-CB4E-D627FC4E00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Pick a pair: </a:t>
            </a:r>
            <a:r>
              <a:rPr lang="en-US" dirty="0">
                <a:solidFill>
                  <a:srgbClr val="0000FF"/>
                </a:solidFill>
              </a:rPr>
              <a:t>(f(z) = f(z))</a:t>
            </a: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{(f(z) = f(z))}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Date Placeholder 3">
            <a:extLst>
              <a:ext uri="{FF2B5EF4-FFF2-40B4-BE49-F238E27FC236}">
                <a16:creationId xmlns:a16="http://schemas.microsoft.com/office/drawing/2014/main" id="{2F1ABFFE-1894-39B8-61A1-4BE21D507CB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6262439-5137-8542-9B8B-FD50B13A2B8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id="{A751E95C-38E4-E462-894C-D7DD55BD8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E3DDB03-275F-CD47-8DB2-0AE7BB8A75B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US" altLang="en-US" sz="14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91083030-F54F-DA74-2CFB-779BEA952B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BC31FACD-98A4-FFC5-DEA0-8A8642C19C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Pick a pair: </a:t>
            </a:r>
            <a:r>
              <a:rPr lang="en-US" dirty="0">
                <a:solidFill>
                  <a:srgbClr val="0000FF"/>
                </a:solidFill>
              </a:rPr>
              <a:t>(f(z) = f(z))</a:t>
            </a: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00"/>
                </a:solidFill>
              </a:rPr>
              <a:t>Delete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{(f(z) = f(z))}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  o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)} =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   Unify {} o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)} 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Date Placeholder 3">
            <a:extLst>
              <a:ext uri="{FF2B5EF4-FFF2-40B4-BE49-F238E27FC236}">
                <a16:creationId xmlns:a16="http://schemas.microsoft.com/office/drawing/2014/main" id="{368B6EE3-C9D7-572D-7101-D3D4F4185D8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FDB5B9-96EC-2443-BE4F-E3403BAE486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47106" name="Slide Number Placeholder 5">
            <a:extLst>
              <a:ext uri="{FF2B5EF4-FFF2-40B4-BE49-F238E27FC236}">
                <a16:creationId xmlns:a16="http://schemas.microsoft.com/office/drawing/2014/main" id="{D8F20CB3-D71B-1B9D-ABD1-F82CDA8CD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1957B47-49D5-5B48-8B17-F48E251B410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US" altLang="en-US" sz="14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48512C9A-EC4F-5A08-B5DE-8A21CB2F29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CBF64F2E-FD45-0959-1EF4-691A1E52E1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{} o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)} = </a:t>
            </a:r>
            <a:r>
              <a:rPr lang="en-US" dirty="0">
                <a:solidFill>
                  <a:srgbClr val="000000"/>
                </a:solidFill>
              </a:rPr>
              <a:t>?</a:t>
            </a:r>
            <a:endParaRPr lang="en-US" dirty="0">
              <a:solidFill>
                <a:srgbClr val="0000FF"/>
              </a:solidFill>
            </a:endParaRPr>
          </a:p>
          <a:p>
            <a:pPr eaLnBrk="1" hangingPunct="1">
              <a:buFont typeface="Wingdings" charset="0"/>
              <a:buChar char="n"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Date Placeholder 3">
            <a:extLst>
              <a:ext uri="{FF2B5EF4-FFF2-40B4-BE49-F238E27FC236}">
                <a16:creationId xmlns:a16="http://schemas.microsoft.com/office/drawing/2014/main" id="{6D1A38C4-60EC-00DE-E600-9A99EE4495D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1365E70-4246-D747-8D11-B3192E5B825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48130" name="Slide Number Placeholder 5">
            <a:extLst>
              <a:ext uri="{FF2B5EF4-FFF2-40B4-BE49-F238E27FC236}">
                <a16:creationId xmlns:a16="http://schemas.microsoft.com/office/drawing/2014/main" id="{D8CE9D8A-BBA0-1181-C9D1-24D032485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DC8491C-4B3E-CA45-BA6D-0C988390C40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US" altLang="en-US" sz="14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E5A7B49E-5FA1-9572-5C40-9E6DAFAD08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C3F1AD13-827F-8FD2-7F62-B522738E8F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 err="1">
                <a:solidFill>
                  <a:srgbClr val="0000FF"/>
                </a:solidFill>
              </a:rPr>
              <a:t>x,y,z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variables,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>
                <a:solidFill>
                  <a:srgbClr val="0000FF"/>
                </a:solidFill>
              </a:rPr>
              <a:t>f,g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constructors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{} </a:t>
            </a:r>
            <a:r>
              <a:rPr lang="en-US" dirty="0">
                <a:solidFill>
                  <a:srgbClr val="000000"/>
                </a:solidFill>
              </a:rPr>
              <a:t>is empty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{} = identity function</a:t>
            </a:r>
          </a:p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{} o 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)} = </a:t>
            </a:r>
          </a:p>
          <a:p>
            <a:pPr marL="0" indent="0" algn="ctr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{y 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f(z); </a:t>
            </a:r>
            <a:r>
              <a:rPr lang="en-US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)} 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/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Date Placeholder 3">
            <a:extLst>
              <a:ext uri="{FF2B5EF4-FFF2-40B4-BE49-F238E27FC236}">
                <a16:creationId xmlns:a16="http://schemas.microsoft.com/office/drawing/2014/main" id="{67458739-714C-4434-C5CF-1C8D6698C79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B3A31B8-2333-7646-BC54-4F98A4479A2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49154" name="Slide Number Placeholder 5">
            <a:extLst>
              <a:ext uri="{FF2B5EF4-FFF2-40B4-BE49-F238E27FC236}">
                <a16:creationId xmlns:a16="http://schemas.microsoft.com/office/drawing/2014/main" id="{6F42580C-29DF-0A6F-E601-63425D186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49F8CB-83F4-DF43-826E-2952AB8EE78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US" altLang="en-US" sz="14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C03C329A-8EF6-02DD-B022-B49805BCF3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3A69CB96-C227-7235-3C22-0800BFECA7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Char char="n"/>
              <a:defRPr/>
            </a:pPr>
            <a:r>
              <a:rPr lang="en-US" dirty="0">
                <a:solidFill>
                  <a:srgbClr val="0000FF"/>
                </a:solidFill>
              </a:rPr>
              <a:t>Unify {(f(x) = f(g(f(z),y))), (g(</a:t>
            </a:r>
            <a:r>
              <a:rPr lang="en-US" dirty="0" err="1">
                <a:solidFill>
                  <a:srgbClr val="0000FF"/>
                </a:solidFill>
              </a:rPr>
              <a:t>y,y</a:t>
            </a:r>
            <a:r>
              <a:rPr lang="en-US" dirty="0">
                <a:solidFill>
                  <a:srgbClr val="0000FF"/>
                </a:solidFill>
              </a:rPr>
              <a:t>) = x)} =  {</a:t>
            </a:r>
            <a:r>
              <a:rPr lang="en-US" dirty="0">
                <a:solidFill>
                  <a:srgbClr val="FF0000"/>
                </a:solidFill>
              </a:rPr>
              <a:t>y </a:t>
            </a:r>
            <a:r>
              <a:rPr lang="en-US" dirty="0">
                <a:solidFill>
                  <a:srgbClr val="FF0000"/>
                </a:solidFill>
                <a:sym typeface="Symbol" charset="0"/>
              </a:rPr>
              <a:t> f(z)</a:t>
            </a:r>
            <a:r>
              <a:rPr lang="en-US" dirty="0">
                <a:solidFill>
                  <a:srgbClr val="0000FF"/>
                </a:solidFill>
                <a:sym typeface="Symbol" charset="0"/>
              </a:rPr>
              <a:t>; </a:t>
            </a:r>
            <a:r>
              <a:rPr lang="en-US" dirty="0">
                <a:solidFill>
                  <a:schemeClr val="accent6"/>
                </a:solidFill>
              </a:rPr>
              <a:t>x</a:t>
            </a:r>
            <a:r>
              <a:rPr lang="en-US" dirty="0">
                <a:solidFill>
                  <a:schemeClr val="accent6"/>
                </a:solidFill>
                <a:sym typeface="Symbol" charset="0"/>
              </a:rPr>
              <a:t> </a:t>
            </a:r>
            <a:r>
              <a:rPr lang="en-US" dirty="0">
                <a:solidFill>
                  <a:schemeClr val="accent6"/>
                </a:solidFill>
              </a:rPr>
              <a:t>g(</a:t>
            </a:r>
            <a:r>
              <a:rPr lang="en-US" dirty="0">
                <a:solidFill>
                  <a:schemeClr val="accent6"/>
                </a:solidFill>
                <a:sym typeface="Symbol" charset="0"/>
              </a:rPr>
              <a:t>f(z)</a:t>
            </a:r>
            <a:r>
              <a:rPr lang="en-US" dirty="0">
                <a:solidFill>
                  <a:schemeClr val="accent6"/>
                </a:solidFill>
              </a:rPr>
              <a:t>,</a:t>
            </a:r>
            <a:r>
              <a:rPr lang="en-US" dirty="0">
                <a:solidFill>
                  <a:schemeClr val="accent6"/>
                </a:solidFill>
                <a:sym typeface="Symbol" charset="0"/>
              </a:rPr>
              <a:t> f(z)</a:t>
            </a:r>
            <a:r>
              <a:rPr lang="en-US" dirty="0">
                <a:solidFill>
                  <a:schemeClr val="accent6"/>
                </a:solidFill>
              </a:rPr>
              <a:t>)</a:t>
            </a:r>
            <a:r>
              <a:rPr lang="en-US" dirty="0">
                <a:solidFill>
                  <a:srgbClr val="0000FF"/>
                </a:solidFill>
              </a:rPr>
              <a:t>} </a:t>
            </a:r>
          </a:p>
          <a:p>
            <a:pPr eaLnBrk="1" hangingPunct="1">
              <a:buFont typeface="Wingdings" charset="0"/>
              <a:buChar char="n"/>
              <a:defRPr/>
            </a:pPr>
            <a:endParaRPr lang="en-US" dirty="0"/>
          </a:p>
          <a:p>
            <a:pPr marL="0" indent="0" algn="ctr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f(       </a:t>
            </a:r>
            <a:r>
              <a:rPr lang="en-US" dirty="0">
                <a:solidFill>
                  <a:srgbClr val="E7BB01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      ) = f(g(f(z),   </a:t>
            </a:r>
            <a:r>
              <a:rPr lang="en-US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 ))</a:t>
            </a:r>
            <a:endParaRPr lang="en-US" dirty="0"/>
          </a:p>
          <a:p>
            <a:pPr algn="ctr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f(</a:t>
            </a:r>
            <a:r>
              <a:rPr lang="en-US" dirty="0">
                <a:solidFill>
                  <a:srgbClr val="E7BB01"/>
                </a:solidFill>
              </a:rPr>
              <a:t>g(</a:t>
            </a:r>
            <a:r>
              <a:rPr lang="en-US" dirty="0">
                <a:solidFill>
                  <a:srgbClr val="E7BB01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E7BB01"/>
                </a:solidFill>
              </a:rPr>
              <a:t>,</a:t>
            </a:r>
            <a:r>
              <a:rPr lang="en-US" dirty="0">
                <a:solidFill>
                  <a:srgbClr val="E7BB01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E7BB01"/>
                </a:solidFill>
              </a:rPr>
              <a:t>)</a:t>
            </a:r>
            <a:r>
              <a:rPr lang="en-US" dirty="0">
                <a:solidFill>
                  <a:srgbClr val="0000FF"/>
                </a:solidFill>
              </a:rPr>
              <a:t>) = f(g(f(z),</a:t>
            </a:r>
            <a:r>
              <a:rPr lang="en-US" dirty="0">
                <a:solidFill>
                  <a:srgbClr val="FF0000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0000FF"/>
                </a:solidFill>
              </a:rPr>
              <a:t>))    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algn="ctr" eaLnBrk="1" hangingPunct="1">
              <a:buFont typeface="Wingdings" charset="0"/>
              <a:buNone/>
              <a:defRPr/>
            </a:pPr>
            <a:endParaRPr lang="en-US" dirty="0"/>
          </a:p>
          <a:p>
            <a:pPr algn="ctr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</a:rPr>
              <a:t>g( </a:t>
            </a:r>
            <a:r>
              <a:rPr lang="en-US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 ,  </a:t>
            </a:r>
            <a:r>
              <a:rPr lang="en-US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 ) =        </a:t>
            </a:r>
            <a:r>
              <a:rPr lang="en-US" dirty="0">
                <a:solidFill>
                  <a:srgbClr val="E7BB01"/>
                </a:solidFill>
              </a:rPr>
              <a:t>x </a:t>
            </a:r>
            <a:r>
              <a:rPr lang="en-US" dirty="0">
                <a:solidFill>
                  <a:srgbClr val="0000FF"/>
                </a:solidFill>
              </a:rPr>
              <a:t>     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algn="ctr" eaLnBrk="1" hangingPunct="1">
              <a:buFont typeface="Wingdings" charset="0"/>
              <a:buNone/>
              <a:defRPr/>
            </a:pPr>
            <a:r>
              <a:rPr lang="en-US" dirty="0">
                <a:solidFill>
                  <a:srgbClr val="0000FF"/>
                </a:solidFill>
                <a:sym typeface="Symbol" charset="0"/>
              </a:rPr>
              <a:t> </a:t>
            </a:r>
            <a:r>
              <a:rPr lang="en-US" dirty="0">
                <a:solidFill>
                  <a:srgbClr val="0000FF"/>
                </a:solidFill>
              </a:rPr>
              <a:t>g(</a:t>
            </a:r>
            <a:r>
              <a:rPr lang="en-US" dirty="0">
                <a:solidFill>
                  <a:srgbClr val="FF0000"/>
                </a:solidFill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,</a:t>
            </a:r>
            <a:r>
              <a:rPr lang="en-US" dirty="0">
                <a:solidFill>
                  <a:srgbClr val="FF0000"/>
                </a:solidFill>
              </a:rPr>
              <a:t>f(z)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dirty="0">
                <a:solidFill>
                  <a:srgbClr val="E7BB01"/>
                </a:solidFill>
              </a:rPr>
              <a:t>g(</a:t>
            </a:r>
            <a:r>
              <a:rPr lang="en-US" dirty="0">
                <a:solidFill>
                  <a:srgbClr val="E7BB01"/>
                </a:solidFill>
                <a:sym typeface="Symbol" charset="0"/>
              </a:rPr>
              <a:t>f(z)</a:t>
            </a:r>
            <a:r>
              <a:rPr lang="en-US" dirty="0">
                <a:solidFill>
                  <a:srgbClr val="E7BB01"/>
                </a:solidFill>
              </a:rPr>
              <a:t>,</a:t>
            </a:r>
            <a:r>
              <a:rPr lang="en-US" dirty="0">
                <a:solidFill>
                  <a:srgbClr val="E7BB01"/>
                </a:solidFill>
                <a:sym typeface="Symbol" charset="0"/>
              </a:rPr>
              <a:t> f(z)</a:t>
            </a:r>
            <a:r>
              <a:rPr lang="en-US" dirty="0">
                <a:solidFill>
                  <a:srgbClr val="E7BB01"/>
                </a:solidFill>
              </a:rPr>
              <a:t>)   </a:t>
            </a:r>
            <a:r>
              <a:rPr lang="en-US" dirty="0">
                <a:solidFill>
                  <a:srgbClr val="FFFFFF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Date Placeholder 3">
            <a:extLst>
              <a:ext uri="{FF2B5EF4-FFF2-40B4-BE49-F238E27FC236}">
                <a16:creationId xmlns:a16="http://schemas.microsoft.com/office/drawing/2014/main" id="{1B5C58AF-3D2A-27F9-4640-5D27191524D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BCB2ED-2BA8-E247-8B3D-D20614702FE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44034" name="Slide Number Placeholder 5">
            <a:extLst>
              <a:ext uri="{FF2B5EF4-FFF2-40B4-BE49-F238E27FC236}">
                <a16:creationId xmlns:a16="http://schemas.microsoft.com/office/drawing/2014/main" id="{3837AB10-11EB-FA22-5ED3-064A909EA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F1987B-DF19-2743-AE35-A56F440B97D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DADF64A1-1428-31AA-50B6-08429BCDFE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Type Inference Algorithm (</a:t>
            </a:r>
            <a:r>
              <a:rPr lang="en-US" altLang="en-US" dirty="0" err="1">
                <a:ea typeface="ＭＳ Ｐゴシック" panose="020B0600070205080204" pitchFamily="34" charset="-128"/>
              </a:rPr>
              <a:t>type_of</a:t>
            </a:r>
            <a:r>
              <a:rPr lang="en-US" altLang="en-US" dirty="0"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7110F86D-4F5A-E39D-F999-195DBEC566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T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o infer a type, introduce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type_of</a:t>
            </a:r>
            <a:endParaRPr lang="en-US" altLang="en-US" sz="3600" dirty="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US" altLang="en-US" sz="4000" dirty="0">
                <a:ea typeface="ＭＳ Ｐゴシック" panose="020B0600070205080204" pitchFamily="34" charset="-128"/>
              </a:rPr>
              <a:t>L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 be a fresh variable</a:t>
            </a:r>
          </a:p>
          <a:p>
            <a:pPr eaLnBrk="1" hangingPunct="1"/>
            <a:r>
              <a:rPr lang="en-US" altLang="en-US" sz="36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sz="3600" dirty="0" err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ype_of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, 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) = </a:t>
            </a:r>
          </a:p>
          <a:p>
            <a:pPr lvl="1"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L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et 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 = infer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, </a:t>
            </a:r>
            <a:r>
              <a:rPr lang="en-US" altLang="en-US" sz="3600" i="1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e,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)</a:t>
            </a:r>
          </a:p>
          <a:p>
            <a:pPr lvl="1"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R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eturn </a:t>
            </a:r>
            <a:r>
              <a:rPr lang="en-US" altLang="en-US" sz="3600" dirty="0">
                <a:solidFill>
                  <a:srgbClr val="0000FF"/>
                </a:solidFill>
                <a:latin typeface="Symbol" pitchFamily="2" charset="2"/>
                <a:ea typeface="ＭＳ Ｐゴシック" panose="020B0600070205080204" pitchFamily="34" charset="-128"/>
                <a:sym typeface="Symbol" pitchFamily="2" charset="2"/>
              </a:rPr>
              <a:t>s </a:t>
            </a:r>
            <a:r>
              <a:rPr lang="en-US" altLang="en-US" sz="3600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()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3600" dirty="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N</a:t>
            </a:r>
            <a:r>
              <a:rPr lang="en-US" altLang="en-US" sz="3600" dirty="0">
                <a:ea typeface="ＭＳ Ｐゴシック" panose="020B0600070205080204" pitchFamily="34" charset="-128"/>
                <a:sym typeface="Symbol" pitchFamily="2" charset="2"/>
              </a:rPr>
              <a:t>eed an algorithm for </a:t>
            </a:r>
            <a:r>
              <a:rPr lang="en-US" altLang="en-US" sz="3600" dirty="0" err="1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Unif</a:t>
            </a:r>
            <a:endParaRPr lang="en-US" altLang="en-US" sz="3600" dirty="0">
              <a:solidFill>
                <a:srgbClr val="0000FF"/>
              </a:solidFill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Date Placeholder 3">
            <a:extLst>
              <a:ext uri="{FF2B5EF4-FFF2-40B4-BE49-F238E27FC236}">
                <a16:creationId xmlns:a16="http://schemas.microsoft.com/office/drawing/2014/main" id="{01F4830D-4ADC-749D-EC9C-9E8311F8720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6B00787-1F16-EA4A-9A5A-D71F65F1754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id="{B38BD14D-0259-B35D-00D8-7ADD5BBB7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C2ED747-A67D-1544-87AF-CF7B5E0390D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US" altLang="en-US" sz="14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7EDCE5AB-4613-124C-5079-F30097540D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 of Failure: Decompose</a:t>
            </a:r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128BA6BF-CE4A-19B7-74DE-96A9D49F1C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Unify{(f(</a:t>
            </a:r>
            <a:r>
              <a:rPr lang="en-US" altLang="en-US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x,g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(y)) = f(h(y),x))}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Decompose: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(f(</a:t>
            </a:r>
            <a:r>
              <a:rPr lang="en-US" altLang="en-US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x,g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(y)) = f(h(y),x))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= Unify {(x = h(y)), (g(y) = x)}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Orient: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(g(y) = x)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= Unify {(x = h(y)), (x = g(y))}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Eliminate: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(x = h(y))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Unify {(h(y) = g(y))} o {x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h(y)}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No rule to succeed! Decompose fails!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Date Placeholder 3">
            <a:extLst>
              <a:ext uri="{FF2B5EF4-FFF2-40B4-BE49-F238E27FC236}">
                <a16:creationId xmlns:a16="http://schemas.microsoft.com/office/drawing/2014/main" id="{1646CCE0-3415-7875-9587-D34224A3D5F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9EC5D3-7541-1A4C-90F1-60C3CD79F91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51202" name="Slide Number Placeholder 5">
            <a:extLst>
              <a:ext uri="{FF2B5EF4-FFF2-40B4-BE49-F238E27FC236}">
                <a16:creationId xmlns:a16="http://schemas.microsoft.com/office/drawing/2014/main" id="{35C006FD-93B0-82E9-FF17-81B54D99F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DF5088D-39F9-CF44-B200-3E1D08D6406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US" altLang="en-US" sz="14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9E82D929-14EB-DAAB-E7CA-95E3C75C12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 of Failure: Occurs Check</a:t>
            </a:r>
          </a:p>
        </p:txBody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2CDB08D6-BB17-0595-38C7-172AF4A7D2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Unify{(f(</a:t>
            </a:r>
            <a:r>
              <a:rPr lang="en-US" altLang="en-US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x,g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(x)) = f(h(x),x))}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Decompose: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(f(</a:t>
            </a:r>
            <a:r>
              <a:rPr lang="en-US" altLang="en-US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x,g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(x)) = f(h(x),x))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= Unify {(x = h(x)), (g(x) = x)}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Orient: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(g(x) = x)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= Unify {(x = h(x)), (x = g(x))}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Pick </a:t>
            </a:r>
            <a:r>
              <a:rPr lang="en-US" altLang="en-US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{(x = h(x))}</a:t>
            </a:r>
            <a:r>
              <a:rPr lang="en-US" altLang="en-US" dirty="0">
                <a:ea typeface="ＭＳ Ｐゴシック" panose="020B0600070205080204" pitchFamily="34" charset="-128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  Eliminate Fails by Occurs Check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388B9CAA-DD96-D1CD-5A00-7F58B12D34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Programming Languages &amp; Compilers</a:t>
            </a:r>
          </a:p>
        </p:txBody>
      </p:sp>
      <p:sp>
        <p:nvSpPr>
          <p:cNvPr id="52226" name="Date Placeholder 3">
            <a:extLst>
              <a:ext uri="{FF2B5EF4-FFF2-40B4-BE49-F238E27FC236}">
                <a16:creationId xmlns:a16="http://schemas.microsoft.com/office/drawing/2014/main" id="{E1C0FCF3-9BB6-2784-F11E-652237722C6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503851E-2B88-B047-8377-E7441A75E5A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52227" name="Slide Number Placeholder 4">
            <a:extLst>
              <a:ext uri="{FF2B5EF4-FFF2-40B4-BE49-F238E27FC236}">
                <a16:creationId xmlns:a16="http://schemas.microsoft.com/office/drawing/2014/main" id="{5B2EA114-05A1-0080-9F79-1ACE72FB2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3DC01E3-7679-5848-8630-86BD968BFB7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en-US" altLang="en-US" sz="1400"/>
          </a:p>
        </p:txBody>
      </p:sp>
      <p:grpSp>
        <p:nvGrpSpPr>
          <p:cNvPr id="52228" name="Group 8">
            <a:extLst>
              <a:ext uri="{FF2B5EF4-FFF2-40B4-BE49-F238E27FC236}">
                <a16:creationId xmlns:a16="http://schemas.microsoft.com/office/drawing/2014/main" id="{46B60E9E-0DCE-EA42-7409-CCEFBCF8F016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1676400"/>
            <a:ext cx="2362200" cy="4267200"/>
            <a:chOff x="685800" y="1676400"/>
            <a:chExt cx="2362200" cy="4267200"/>
          </a:xfrm>
        </p:grpSpPr>
        <p:sp>
          <p:nvSpPr>
            <p:cNvPr id="52234" name="Oval 5">
              <a:extLst>
                <a:ext uri="{FF2B5EF4-FFF2-40B4-BE49-F238E27FC236}">
                  <a16:creationId xmlns:a16="http://schemas.microsoft.com/office/drawing/2014/main" id="{7C21D23D-88E4-2A12-7A60-614465233E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solidFill>
              <a:srgbClr val="A6D7FF">
                <a:alpha val="749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I</a:t>
              </a:r>
            </a:p>
          </p:txBody>
        </p:sp>
        <p:sp>
          <p:nvSpPr>
            <p:cNvPr id="52235" name="TextBox 6">
              <a:extLst>
                <a:ext uri="{FF2B5EF4-FFF2-40B4-BE49-F238E27FC236}">
                  <a16:creationId xmlns:a16="http://schemas.microsoft.com/office/drawing/2014/main" id="{CDBD427C-37E9-C3D0-6B2E-639F96904B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3117503"/>
              <a:ext cx="2362200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New Programming Paradigm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3BBA58D9-D0B4-63C3-7A7A-8569A4A0F1F0}"/>
              </a:ext>
            </a:extLst>
          </p:cNvPr>
          <p:cNvGrpSpPr/>
          <p:nvPr/>
        </p:nvGrpSpPr>
        <p:grpSpPr>
          <a:xfrm>
            <a:off x="3467100" y="1676400"/>
            <a:ext cx="2362200" cy="4267200"/>
            <a:chOff x="685800" y="1676400"/>
            <a:chExt cx="2362200" cy="426720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5B343C4-D2DF-4466-DA4F-4F512D84A789}"/>
                </a:ext>
              </a:extLst>
            </p:cNvPr>
            <p:cNvSpPr/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dirty="0">
                  <a:latin typeface="Arial" charset="0"/>
                  <a:ea typeface="ＭＳ Ｐゴシック" charset="0"/>
                  <a:cs typeface="ＭＳ Ｐゴシック" charset="0"/>
                </a:rPr>
                <a:t>II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1BA670A-8F41-FDE4-CB50-6A9CBED6082A}"/>
                </a:ext>
              </a:extLst>
            </p:cNvPr>
            <p:cNvSpPr txBox="1"/>
            <p:nvPr/>
          </p:nvSpPr>
          <p:spPr>
            <a:xfrm>
              <a:off x="800100" y="3117503"/>
              <a:ext cx="2133600" cy="954107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>
                  <a:latin typeface="Arial" charset="0"/>
                  <a:ea typeface="ＭＳ Ｐゴシック" charset="0"/>
                  <a:cs typeface="ＭＳ Ｐゴシック" charset="0"/>
                </a:rPr>
                <a:t>Language Translation</a:t>
              </a:r>
            </a:p>
          </p:txBody>
        </p:sp>
      </p:grpSp>
      <p:grpSp>
        <p:nvGrpSpPr>
          <p:cNvPr id="52230" name="Group 12">
            <a:extLst>
              <a:ext uri="{FF2B5EF4-FFF2-40B4-BE49-F238E27FC236}">
                <a16:creationId xmlns:a16="http://schemas.microsoft.com/office/drawing/2014/main" id="{1A4776FA-5370-43C8-2F01-2246A57EC57A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1676400"/>
            <a:ext cx="2362200" cy="4267200"/>
            <a:chOff x="685800" y="1676400"/>
            <a:chExt cx="2362200" cy="426720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0060FC4-08C8-BD91-9CFC-776CCCD03C16}"/>
                </a:ext>
              </a:extLst>
            </p:cNvPr>
            <p:cNvSpPr/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dirty="0">
                  <a:latin typeface="Arial" charset="0"/>
                  <a:ea typeface="ＭＳ Ｐゴシック" charset="0"/>
                  <a:cs typeface="ＭＳ Ｐゴシック" charset="0"/>
                </a:rPr>
                <a:t>III</a:t>
              </a:r>
            </a:p>
          </p:txBody>
        </p:sp>
        <p:sp>
          <p:nvSpPr>
            <p:cNvPr id="52233" name="TextBox 14">
              <a:extLst>
                <a:ext uri="{FF2B5EF4-FFF2-40B4-BE49-F238E27FC236}">
                  <a16:creationId xmlns:a16="http://schemas.microsoft.com/office/drawing/2014/main" id="{F674214E-CC42-7892-3516-C8DF3901FB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3117503"/>
              <a:ext cx="2362200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Language Semantics</a:t>
              </a:r>
            </a:p>
          </p:txBody>
        </p:sp>
      </p:grpSp>
      <p:sp>
        <p:nvSpPr>
          <p:cNvPr id="52231" name="TextBox 2">
            <a:extLst>
              <a:ext uri="{FF2B5EF4-FFF2-40B4-BE49-F238E27FC236}">
                <a16:creationId xmlns:a16="http://schemas.microsoft.com/office/drawing/2014/main" id="{C4AE356A-A22A-AF11-0614-557C3FCAB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990600"/>
            <a:ext cx="533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Three Main Topics of the Course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97DEB6CB-B819-C538-445D-A6F40D9717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Programming Languages &amp; Compilers</a:t>
            </a:r>
          </a:p>
        </p:txBody>
      </p:sp>
      <p:sp>
        <p:nvSpPr>
          <p:cNvPr id="54274" name="Date Placeholder 3">
            <a:extLst>
              <a:ext uri="{FF2B5EF4-FFF2-40B4-BE49-F238E27FC236}">
                <a16:creationId xmlns:a16="http://schemas.microsoft.com/office/drawing/2014/main" id="{C098DD4C-12AE-7C6D-E386-5374B07B472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1425A4A-0630-D54B-A1EB-8C30995CF99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54275" name="Slide Number Placeholder 4">
            <a:extLst>
              <a:ext uri="{FF2B5EF4-FFF2-40B4-BE49-F238E27FC236}">
                <a16:creationId xmlns:a16="http://schemas.microsoft.com/office/drawing/2014/main" id="{9D978144-6B62-29EE-8172-2433CA722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05BFD42-7946-8642-89E3-4B0E2FFA5CF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en-US" altLang="en-US" sz="140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5F771EC-9034-F560-52A4-6511D05E856B}"/>
              </a:ext>
            </a:extLst>
          </p:cNvPr>
          <p:cNvSpPr/>
          <p:nvPr/>
        </p:nvSpPr>
        <p:spPr bwMode="auto">
          <a:xfrm>
            <a:off x="685800" y="1676400"/>
            <a:ext cx="2362200" cy="4267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EA96187-7161-F50A-DCCB-35FF2142021D}"/>
              </a:ext>
            </a:extLst>
          </p:cNvPr>
          <p:cNvSpPr/>
          <p:nvPr/>
        </p:nvSpPr>
        <p:spPr bwMode="auto">
          <a:xfrm>
            <a:off x="3352800" y="1676400"/>
            <a:ext cx="2362200" cy="4267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4278" name="TextBox 6">
            <a:extLst>
              <a:ext uri="{FF2B5EF4-FFF2-40B4-BE49-F238E27FC236}">
                <a16:creationId xmlns:a16="http://schemas.microsoft.com/office/drawing/2014/main" id="{162F8903-81BC-0F3F-B3B7-31988D074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124200"/>
            <a:ext cx="2362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Lexing and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Parsing</a:t>
            </a:r>
          </a:p>
        </p:txBody>
      </p:sp>
      <p:sp>
        <p:nvSpPr>
          <p:cNvPr id="54279" name="TextBox 11">
            <a:extLst>
              <a:ext uri="{FF2B5EF4-FFF2-40B4-BE49-F238E27FC236}">
                <a16:creationId xmlns:a16="http://schemas.microsoft.com/office/drawing/2014/main" id="{18F13AA5-0400-ACC2-3614-A104581E5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200400"/>
            <a:ext cx="2362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Type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Systems</a:t>
            </a:r>
          </a:p>
        </p:txBody>
      </p:sp>
      <p:grpSp>
        <p:nvGrpSpPr>
          <p:cNvPr id="54280" name="Group 12">
            <a:extLst>
              <a:ext uri="{FF2B5EF4-FFF2-40B4-BE49-F238E27FC236}">
                <a16:creationId xmlns:a16="http://schemas.microsoft.com/office/drawing/2014/main" id="{810A9674-5BAA-6EC2-7F96-56455E44EB5A}"/>
              </a:ext>
            </a:extLst>
          </p:cNvPr>
          <p:cNvGrpSpPr>
            <a:grpSpLocks/>
          </p:cNvGrpSpPr>
          <p:nvPr/>
        </p:nvGrpSpPr>
        <p:grpSpPr bwMode="auto">
          <a:xfrm>
            <a:off x="5943600" y="1676400"/>
            <a:ext cx="2667000" cy="4267200"/>
            <a:chOff x="381000" y="1676400"/>
            <a:chExt cx="2667000" cy="426720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F6B0E18-B43B-B794-9106-F1870B1F761B}"/>
                </a:ext>
              </a:extLst>
            </p:cNvPr>
            <p:cNvSpPr/>
            <p:nvPr/>
          </p:nvSpPr>
          <p:spPr bwMode="auto">
            <a:xfrm>
              <a:off x="533400" y="1676400"/>
              <a:ext cx="2514600" cy="4267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4283" name="TextBox 14">
              <a:extLst>
                <a:ext uri="{FF2B5EF4-FFF2-40B4-BE49-F238E27FC236}">
                  <a16:creationId xmlns:a16="http://schemas.microsoft.com/office/drawing/2014/main" id="{2CA17CF6-9ABE-45C9-9CA2-A1EBA8D705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3117503"/>
              <a:ext cx="26670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Interpretation</a:t>
              </a:r>
            </a:p>
          </p:txBody>
        </p:sp>
      </p:grpSp>
      <p:sp>
        <p:nvSpPr>
          <p:cNvPr id="54281" name="TextBox 2">
            <a:extLst>
              <a:ext uri="{FF2B5EF4-FFF2-40B4-BE49-F238E27FC236}">
                <a16:creationId xmlns:a16="http://schemas.microsoft.com/office/drawing/2014/main" id="{61B1349C-4FFB-E936-41B7-ED3F50372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990600"/>
            <a:ext cx="510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 II : Language Translation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>
            <a:extLst>
              <a:ext uri="{FF2B5EF4-FFF2-40B4-BE49-F238E27FC236}">
                <a16:creationId xmlns:a16="http://schemas.microsoft.com/office/drawing/2014/main" id="{EA3AD454-ACBE-0E11-1AFB-F6BE506FD5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Major Phases of a Compiler</a:t>
            </a:r>
          </a:p>
        </p:txBody>
      </p:sp>
      <p:sp>
        <p:nvSpPr>
          <p:cNvPr id="55298" name="Rectangle 3">
            <a:extLst>
              <a:ext uri="{FF2B5EF4-FFF2-40B4-BE49-F238E27FC236}">
                <a16:creationId xmlns:a16="http://schemas.microsoft.com/office/drawing/2014/main" id="{1725256F-1991-0F9E-51F7-AD2A6938E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76400"/>
            <a:ext cx="1676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Source Program</a:t>
            </a:r>
          </a:p>
        </p:txBody>
      </p:sp>
      <p:sp>
        <p:nvSpPr>
          <p:cNvPr id="55299" name="Rectangle 4">
            <a:extLst>
              <a:ext uri="{FF2B5EF4-FFF2-40B4-BE49-F238E27FC236}">
                <a16:creationId xmlns:a16="http://schemas.microsoft.com/office/drawing/2014/main" id="{B535DA6A-AABF-4DA2-BC5F-ADD77E9850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1981200"/>
            <a:ext cx="609600" cy="3810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Lex</a:t>
            </a:r>
          </a:p>
        </p:txBody>
      </p:sp>
      <p:sp>
        <p:nvSpPr>
          <p:cNvPr id="55300" name="Rectangle 5">
            <a:extLst>
              <a:ext uri="{FF2B5EF4-FFF2-40B4-BE49-F238E27FC236}">
                <a16:creationId xmlns:a16="http://schemas.microsoft.com/office/drawing/2014/main" id="{F0739A7A-F981-020E-1E77-19B512BCF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514600"/>
            <a:ext cx="1676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Tokens</a:t>
            </a:r>
            <a:endParaRPr lang="en-US" altLang="en-US" sz="4000">
              <a:latin typeface="Arial" panose="020B0604020202020204" pitchFamily="34" charset="0"/>
            </a:endParaRPr>
          </a:p>
        </p:txBody>
      </p:sp>
      <p:sp>
        <p:nvSpPr>
          <p:cNvPr id="55301" name="Rectangle 6">
            <a:extLst>
              <a:ext uri="{FF2B5EF4-FFF2-40B4-BE49-F238E27FC236}">
                <a16:creationId xmlns:a16="http://schemas.microsoft.com/office/drawing/2014/main" id="{ADFC15D8-CF2E-F84B-C3CC-A261BFD38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819400"/>
            <a:ext cx="1066800" cy="3810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Parse</a:t>
            </a:r>
          </a:p>
        </p:txBody>
      </p:sp>
      <p:sp>
        <p:nvSpPr>
          <p:cNvPr id="55302" name="Rectangle 7">
            <a:extLst>
              <a:ext uri="{FF2B5EF4-FFF2-40B4-BE49-F238E27FC236}">
                <a16:creationId xmlns:a16="http://schemas.microsoft.com/office/drawing/2014/main" id="{89FF9CEE-8B7C-BB5F-32BF-F9FA633B9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276600"/>
            <a:ext cx="1676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Abstract Syntax</a:t>
            </a:r>
            <a:endParaRPr lang="en-US" altLang="en-US" sz="4000">
              <a:latin typeface="Arial" panose="020B0604020202020204" pitchFamily="34" charset="0"/>
            </a:endParaRPr>
          </a:p>
        </p:txBody>
      </p:sp>
      <p:sp>
        <p:nvSpPr>
          <p:cNvPr id="55303" name="Rectangle 8">
            <a:extLst>
              <a:ext uri="{FF2B5EF4-FFF2-40B4-BE49-F238E27FC236}">
                <a16:creationId xmlns:a16="http://schemas.microsoft.com/office/drawing/2014/main" id="{491E0849-B3DD-3735-5CC1-0494AECF9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581400"/>
            <a:ext cx="1447800" cy="6858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Semantic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Analysis</a:t>
            </a:r>
          </a:p>
        </p:txBody>
      </p:sp>
      <p:sp>
        <p:nvSpPr>
          <p:cNvPr id="55304" name="Rectangle 9">
            <a:extLst>
              <a:ext uri="{FF2B5EF4-FFF2-40B4-BE49-F238E27FC236}">
                <a16:creationId xmlns:a16="http://schemas.microsoft.com/office/drawing/2014/main" id="{D6FCC351-70F3-8505-20B5-A27037F22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343400"/>
            <a:ext cx="1676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Symbol Table</a:t>
            </a:r>
            <a:endParaRPr lang="en-US" altLang="en-US" sz="4000">
              <a:latin typeface="Arial" panose="020B0604020202020204" pitchFamily="34" charset="0"/>
            </a:endParaRPr>
          </a:p>
        </p:txBody>
      </p:sp>
      <p:sp>
        <p:nvSpPr>
          <p:cNvPr id="55305" name="Freeform 10">
            <a:extLst>
              <a:ext uri="{FF2B5EF4-FFF2-40B4-BE49-F238E27FC236}">
                <a16:creationId xmlns:a16="http://schemas.microsoft.com/office/drawing/2014/main" id="{98D20377-23AB-4A06-C442-3D050E9A18C6}"/>
              </a:ext>
            </a:extLst>
          </p:cNvPr>
          <p:cNvSpPr>
            <a:spLocks/>
          </p:cNvSpPr>
          <p:nvPr/>
        </p:nvSpPr>
        <p:spPr bwMode="auto">
          <a:xfrm>
            <a:off x="609600" y="3505200"/>
            <a:ext cx="381000" cy="914400"/>
          </a:xfrm>
          <a:custGeom>
            <a:avLst/>
            <a:gdLst>
              <a:gd name="T0" fmla="*/ 2147483646 w 368"/>
              <a:gd name="T1" fmla="*/ 0 h 768"/>
              <a:gd name="T2" fmla="*/ 2147483646 w 368"/>
              <a:gd name="T3" fmla="*/ 2147483646 h 768"/>
              <a:gd name="T4" fmla="*/ 2147483646 w 368"/>
              <a:gd name="T5" fmla="*/ 2147483646 h 768"/>
              <a:gd name="T6" fmla="*/ 0 60000 65536"/>
              <a:gd name="T7" fmla="*/ 0 60000 65536"/>
              <a:gd name="T8" fmla="*/ 0 60000 65536"/>
              <a:gd name="T9" fmla="*/ 0 w 368"/>
              <a:gd name="T10" fmla="*/ 0 h 768"/>
              <a:gd name="T11" fmla="*/ 368 w 368"/>
              <a:gd name="T12" fmla="*/ 768 h 7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8" h="768">
                <a:moveTo>
                  <a:pt x="368" y="0"/>
                </a:moveTo>
                <a:cubicBezTo>
                  <a:pt x="216" y="104"/>
                  <a:pt x="64" y="208"/>
                  <a:pt x="32" y="336"/>
                </a:cubicBezTo>
                <a:cubicBezTo>
                  <a:pt x="0" y="464"/>
                  <a:pt x="88" y="616"/>
                  <a:pt x="176" y="7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6" name="Rectangle 11">
            <a:extLst>
              <a:ext uri="{FF2B5EF4-FFF2-40B4-BE49-F238E27FC236}">
                <a16:creationId xmlns:a16="http://schemas.microsoft.com/office/drawing/2014/main" id="{097A8560-9793-52FC-9D5E-50483232B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648200"/>
            <a:ext cx="16002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Translate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5307" name="Rectangle 12">
            <a:extLst>
              <a:ext uri="{FF2B5EF4-FFF2-40B4-BE49-F238E27FC236}">
                <a16:creationId xmlns:a16="http://schemas.microsoft.com/office/drawing/2014/main" id="{ABA7D362-AFAB-1702-B1AE-C8B069B38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5181600"/>
            <a:ext cx="1752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Intermediate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Representation</a:t>
            </a:r>
          </a:p>
        </p:txBody>
      </p:sp>
      <p:sp>
        <p:nvSpPr>
          <p:cNvPr id="55308" name="Freeform 13">
            <a:extLst>
              <a:ext uri="{FF2B5EF4-FFF2-40B4-BE49-F238E27FC236}">
                <a16:creationId xmlns:a16="http://schemas.microsoft.com/office/drawing/2014/main" id="{0C15F48F-BFD7-1426-7751-D9A59C811DEC}"/>
              </a:ext>
            </a:extLst>
          </p:cNvPr>
          <p:cNvSpPr>
            <a:spLocks/>
          </p:cNvSpPr>
          <p:nvPr/>
        </p:nvSpPr>
        <p:spPr bwMode="auto">
          <a:xfrm>
            <a:off x="1752600" y="609600"/>
            <a:ext cx="2286000" cy="5867400"/>
          </a:xfrm>
          <a:custGeom>
            <a:avLst/>
            <a:gdLst>
              <a:gd name="T0" fmla="*/ 0 w 1440"/>
              <a:gd name="T1" fmla="*/ 2147483646 h 3163"/>
              <a:gd name="T2" fmla="*/ 2147483646 w 1440"/>
              <a:gd name="T3" fmla="*/ 2147483646 h 3163"/>
              <a:gd name="T4" fmla="*/ 2147483646 w 1440"/>
              <a:gd name="T5" fmla="*/ 2147483646 h 3163"/>
              <a:gd name="T6" fmla="*/ 2147483646 w 1440"/>
              <a:gd name="T7" fmla="*/ 2147483646 h 3163"/>
              <a:gd name="T8" fmla="*/ 2147483646 w 1440"/>
              <a:gd name="T9" fmla="*/ 2147483646 h 31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0"/>
              <a:gd name="T16" fmla="*/ 0 h 3163"/>
              <a:gd name="T17" fmla="*/ 1440 w 1440"/>
              <a:gd name="T18" fmla="*/ 3163 h 316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0" h="3163">
                <a:moveTo>
                  <a:pt x="0" y="2758"/>
                </a:moveTo>
                <a:cubicBezTo>
                  <a:pt x="104" y="2790"/>
                  <a:pt x="491" y="3163"/>
                  <a:pt x="624" y="2949"/>
                </a:cubicBezTo>
                <a:cubicBezTo>
                  <a:pt x="757" y="2735"/>
                  <a:pt x="715" y="1939"/>
                  <a:pt x="800" y="1477"/>
                </a:cubicBezTo>
                <a:cubicBezTo>
                  <a:pt x="885" y="1015"/>
                  <a:pt x="1030" y="356"/>
                  <a:pt x="1137" y="178"/>
                </a:cubicBezTo>
                <a:cubicBezTo>
                  <a:pt x="1244" y="0"/>
                  <a:pt x="1377" y="361"/>
                  <a:pt x="1440" y="40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9" name="Rectangle 14">
            <a:extLst>
              <a:ext uri="{FF2B5EF4-FFF2-40B4-BE49-F238E27FC236}">
                <a16:creationId xmlns:a16="http://schemas.microsoft.com/office/drawing/2014/main" id="{11279153-2B77-970A-E976-6265EB421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477000"/>
            <a:ext cx="8686800" cy="3810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Modified from </a:t>
            </a:r>
            <a:r>
              <a:rPr lang="ja-JP" altLang="en-US" sz="2000">
                <a:latin typeface="Arial" panose="020B0604020202020204" pitchFamily="34" charset="0"/>
              </a:rPr>
              <a:t>“</a:t>
            </a:r>
            <a:r>
              <a:rPr lang="en-US" altLang="ja-JP" sz="2000">
                <a:latin typeface="Arial" panose="020B0604020202020204" pitchFamily="34" charset="0"/>
              </a:rPr>
              <a:t>Modern Compiler Implementation in ML</a:t>
            </a:r>
            <a:r>
              <a:rPr lang="ja-JP" altLang="en-US" sz="2000">
                <a:latin typeface="Arial" panose="020B0604020202020204" pitchFamily="34" charset="0"/>
              </a:rPr>
              <a:t>”</a:t>
            </a:r>
            <a:r>
              <a:rPr lang="en-US" altLang="ja-JP" sz="2000">
                <a:latin typeface="Arial" panose="020B0604020202020204" pitchFamily="34" charset="0"/>
              </a:rPr>
              <a:t>, by Andrew Appel</a:t>
            </a:r>
            <a:endParaRPr lang="en-US" altLang="en-US" sz="2000">
              <a:latin typeface="Arial" panose="020B0604020202020204" pitchFamily="34" charset="0"/>
            </a:endParaRPr>
          </a:p>
        </p:txBody>
      </p:sp>
      <p:sp>
        <p:nvSpPr>
          <p:cNvPr id="55310" name="Rectangle 15">
            <a:extLst>
              <a:ext uri="{FF2B5EF4-FFF2-40B4-BE49-F238E27FC236}">
                <a16:creationId xmlns:a16="http://schemas.microsoft.com/office/drawing/2014/main" id="{702BF9E0-36A6-E54C-A880-90E0C9B25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2057400"/>
            <a:ext cx="1676400" cy="7620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Instruction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Selection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5311" name="Rectangle 16">
            <a:extLst>
              <a:ext uri="{FF2B5EF4-FFF2-40B4-BE49-F238E27FC236}">
                <a16:creationId xmlns:a16="http://schemas.microsoft.com/office/drawing/2014/main" id="{10475B6D-F11F-53DB-228C-1BB5EDEB4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038600"/>
            <a:ext cx="3124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Optimized Machine-Specific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Assembly Language</a:t>
            </a:r>
          </a:p>
        </p:txBody>
      </p:sp>
      <p:sp>
        <p:nvSpPr>
          <p:cNvPr id="55312" name="Rectangle 17">
            <a:extLst>
              <a:ext uri="{FF2B5EF4-FFF2-40B4-BE49-F238E27FC236}">
                <a16:creationId xmlns:a16="http://schemas.microsoft.com/office/drawing/2014/main" id="{18349CD0-91CD-7750-FFFC-6BD2A59DA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657600"/>
            <a:ext cx="1371600" cy="3810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Optimize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5313" name="Rectangle 18">
            <a:extLst>
              <a:ext uri="{FF2B5EF4-FFF2-40B4-BE49-F238E27FC236}">
                <a16:creationId xmlns:a16="http://schemas.microsoft.com/office/drawing/2014/main" id="{A2F0FAF9-2984-4757-2B30-EC28D9BF5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819400"/>
            <a:ext cx="411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Unoptimized Machine-Specific Assembly Language</a:t>
            </a:r>
          </a:p>
        </p:txBody>
      </p:sp>
      <p:sp>
        <p:nvSpPr>
          <p:cNvPr id="55314" name="Rectangle 19">
            <a:extLst>
              <a:ext uri="{FF2B5EF4-FFF2-40B4-BE49-F238E27FC236}">
                <a16:creationId xmlns:a16="http://schemas.microsoft.com/office/drawing/2014/main" id="{9E2F6445-9C68-4B9C-ECB5-03987214B4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724400"/>
            <a:ext cx="18288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Emit code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5315" name="Rectangle 20">
            <a:extLst>
              <a:ext uri="{FF2B5EF4-FFF2-40B4-BE49-F238E27FC236}">
                <a16:creationId xmlns:a16="http://schemas.microsoft.com/office/drawing/2014/main" id="{5118B1AB-05C3-A3C8-432F-53CD7687A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5715000"/>
            <a:ext cx="2057400" cy="3810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Assembler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5316" name="Rectangle 21">
            <a:extLst>
              <a:ext uri="{FF2B5EF4-FFF2-40B4-BE49-F238E27FC236}">
                <a16:creationId xmlns:a16="http://schemas.microsoft.com/office/drawing/2014/main" id="{CE3F8CDD-9C5B-ED3F-A952-EB224F229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1981200"/>
            <a:ext cx="1828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Relocatable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 Object Code</a:t>
            </a: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55317" name="Rectangle 22">
            <a:extLst>
              <a:ext uri="{FF2B5EF4-FFF2-40B4-BE49-F238E27FC236}">
                <a16:creationId xmlns:a16="http://schemas.microsoft.com/office/drawing/2014/main" id="{90F055A3-40D0-434E-3B12-4B4F769B3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5257800"/>
            <a:ext cx="2438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Assembly Language</a:t>
            </a:r>
            <a:endParaRPr lang="en-US" altLang="en-US" sz="4000">
              <a:latin typeface="Arial" panose="020B0604020202020204" pitchFamily="34" charset="0"/>
            </a:endParaRPr>
          </a:p>
        </p:txBody>
      </p:sp>
      <p:sp>
        <p:nvSpPr>
          <p:cNvPr id="55318" name="Freeform 23">
            <a:extLst>
              <a:ext uri="{FF2B5EF4-FFF2-40B4-BE49-F238E27FC236}">
                <a16:creationId xmlns:a16="http://schemas.microsoft.com/office/drawing/2014/main" id="{FFDC6F99-445E-852E-46DA-3397D10E9663}"/>
              </a:ext>
            </a:extLst>
          </p:cNvPr>
          <p:cNvSpPr>
            <a:spLocks/>
          </p:cNvSpPr>
          <p:nvPr/>
        </p:nvSpPr>
        <p:spPr bwMode="auto">
          <a:xfrm>
            <a:off x="5486400" y="1411288"/>
            <a:ext cx="1995488" cy="5065712"/>
          </a:xfrm>
          <a:custGeom>
            <a:avLst/>
            <a:gdLst>
              <a:gd name="T0" fmla="*/ 0 w 1257"/>
              <a:gd name="T1" fmla="*/ 2147483646 h 3191"/>
              <a:gd name="T2" fmla="*/ 2147483646 w 1257"/>
              <a:gd name="T3" fmla="*/ 2147483646 h 3191"/>
              <a:gd name="T4" fmla="*/ 2147483646 w 1257"/>
              <a:gd name="T5" fmla="*/ 2147483646 h 3191"/>
              <a:gd name="T6" fmla="*/ 2147483646 w 1257"/>
              <a:gd name="T7" fmla="*/ 2147483646 h 3191"/>
              <a:gd name="T8" fmla="*/ 2147483646 w 1257"/>
              <a:gd name="T9" fmla="*/ 2147483646 h 31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57"/>
              <a:gd name="T16" fmla="*/ 0 h 3191"/>
              <a:gd name="T17" fmla="*/ 1257 w 1257"/>
              <a:gd name="T18" fmla="*/ 3191 h 31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57" h="3191">
                <a:moveTo>
                  <a:pt x="0" y="2956"/>
                </a:moveTo>
                <a:cubicBezTo>
                  <a:pt x="141" y="2954"/>
                  <a:pt x="681" y="3191"/>
                  <a:pt x="848" y="2943"/>
                </a:cubicBezTo>
                <a:cubicBezTo>
                  <a:pt x="1015" y="2695"/>
                  <a:pt x="1001" y="1931"/>
                  <a:pt x="1000" y="1471"/>
                </a:cubicBezTo>
                <a:cubicBezTo>
                  <a:pt x="999" y="1011"/>
                  <a:pt x="797" y="366"/>
                  <a:pt x="840" y="183"/>
                </a:cubicBezTo>
                <a:cubicBezTo>
                  <a:pt x="883" y="0"/>
                  <a:pt x="1170" y="331"/>
                  <a:pt x="1257" y="37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9" name="Rectangle 24">
            <a:extLst>
              <a:ext uri="{FF2B5EF4-FFF2-40B4-BE49-F238E27FC236}">
                <a16:creationId xmlns:a16="http://schemas.microsoft.com/office/drawing/2014/main" id="{BF3D30C9-4B44-115A-AAC3-D8EADF25D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667000"/>
            <a:ext cx="1143000" cy="4572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Linker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5320" name="Rectangle 25">
            <a:extLst>
              <a:ext uri="{FF2B5EF4-FFF2-40B4-BE49-F238E27FC236}">
                <a16:creationId xmlns:a16="http://schemas.microsoft.com/office/drawing/2014/main" id="{A14A97C9-B64F-36F1-2CB0-4A19CADAA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3276600"/>
            <a:ext cx="1447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Machine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Code</a:t>
            </a:r>
            <a:endParaRPr lang="en-US" altLang="en-US" sz="3600">
              <a:latin typeface="Arial" panose="020B0604020202020204" pitchFamily="34" charset="0"/>
            </a:endParaRPr>
          </a:p>
        </p:txBody>
      </p:sp>
      <p:sp>
        <p:nvSpPr>
          <p:cNvPr id="55321" name="Rectangle 17">
            <a:extLst>
              <a:ext uri="{FF2B5EF4-FFF2-40B4-BE49-F238E27FC236}">
                <a16:creationId xmlns:a16="http://schemas.microsoft.com/office/drawing/2014/main" id="{49DAB789-3024-422B-C683-291AAAF79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1143000"/>
            <a:ext cx="1371600" cy="381000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Optimize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5322" name="Rectangle 12">
            <a:extLst>
              <a:ext uri="{FF2B5EF4-FFF2-40B4-BE49-F238E27FC236}">
                <a16:creationId xmlns:a16="http://schemas.microsoft.com/office/drawing/2014/main" id="{5306D8AF-19DC-D8E4-10AD-3A0D1D9233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1524000"/>
            <a:ext cx="1752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Optimized IR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Date Placeholder 3">
            <a:extLst>
              <a:ext uri="{FF2B5EF4-FFF2-40B4-BE49-F238E27FC236}">
                <a16:creationId xmlns:a16="http://schemas.microsoft.com/office/drawing/2014/main" id="{459AAB0F-E69A-8EA7-89E6-5D5ABEB4D84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05275C-DD03-EA4A-9695-292791A5610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56322" name="Slide Number Placeholder 5">
            <a:extLst>
              <a:ext uri="{FF2B5EF4-FFF2-40B4-BE49-F238E27FC236}">
                <a16:creationId xmlns:a16="http://schemas.microsoft.com/office/drawing/2014/main" id="{1E27D1B8-C145-366A-1447-B743081AD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9B3BEF1-D761-194D-A58A-8029D9956E9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en-US" altLang="en-US" sz="140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D0B1C0ED-83AC-EF59-60BD-76693FB34F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Where We Are Going Next?</a:t>
            </a:r>
          </a:p>
        </p:txBody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0EFAABED-8E14-8C68-273C-E53B9C627B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We want to turn strings (code) into computer instructions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Done in phases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Turn strings into abstract syntax trees (parse)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Translate abstract syntax trees into executable instructions (interpret or compile)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Date Placeholder 3">
            <a:extLst>
              <a:ext uri="{FF2B5EF4-FFF2-40B4-BE49-F238E27FC236}">
                <a16:creationId xmlns:a16="http://schemas.microsoft.com/office/drawing/2014/main" id="{F334F88E-9264-81AC-BAF6-6C9188B0ACA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7A8586D-9B34-5D4F-8FFC-3EE8BACF6AD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57346" name="Slide Number Placeholder 5">
            <a:extLst>
              <a:ext uri="{FF2B5EF4-FFF2-40B4-BE49-F238E27FC236}">
                <a16:creationId xmlns:a16="http://schemas.microsoft.com/office/drawing/2014/main" id="{5C40BF1A-4314-E949-4A78-3650EBCBE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2548B5D-B069-524E-A9F0-4D0475B436A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46</a:t>
            </a:fld>
            <a:endParaRPr lang="en-US" altLang="en-US" sz="1400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55EB295C-7C04-0A60-10E6-B6692EBA31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Meta-discourse</a:t>
            </a:r>
          </a:p>
        </p:txBody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957BC9D9-14B3-1AF6-3EC6-9781335227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Language Syntax and Semantics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Syntax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- Regular Expressions, DFSAs and NDFSAs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- Grammars  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Semantics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- Natural Semantics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- Transition Semantics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Date Placeholder 3">
            <a:extLst>
              <a:ext uri="{FF2B5EF4-FFF2-40B4-BE49-F238E27FC236}">
                <a16:creationId xmlns:a16="http://schemas.microsoft.com/office/drawing/2014/main" id="{F5CBCA4D-62B3-E310-5F49-28AC40F5A3C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B11DEE4-7CF3-F649-BF12-1A3326490AC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58370" name="Slide Number Placeholder 5">
            <a:extLst>
              <a:ext uri="{FF2B5EF4-FFF2-40B4-BE49-F238E27FC236}">
                <a16:creationId xmlns:a16="http://schemas.microsoft.com/office/drawing/2014/main" id="{B024D422-4A42-2123-708C-3EE45EC4B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FB9F55A-8ED6-B74C-875D-F1B346A77F6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en-US" altLang="en-US" sz="1400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5DB9E7D7-FF10-CDFC-23E5-635775B7C5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Language Syntax</a:t>
            </a:r>
          </a:p>
        </p:txBody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D372F4D6-2563-9BED-7FF9-21F1B9B85D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Syntax is the description of which strings of symbols are meaningful expressions in a language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It takes more than syntax to understand a language; need meaning (semantics) too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Syntax is the entry point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Date Placeholder 3">
            <a:extLst>
              <a:ext uri="{FF2B5EF4-FFF2-40B4-BE49-F238E27FC236}">
                <a16:creationId xmlns:a16="http://schemas.microsoft.com/office/drawing/2014/main" id="{FAA93891-60F3-09C4-D465-3DAD5862109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D6E7CF-C6D0-8B4A-BC9B-F4182C7F584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59394" name="Slide Number Placeholder 5">
            <a:extLst>
              <a:ext uri="{FF2B5EF4-FFF2-40B4-BE49-F238E27FC236}">
                <a16:creationId xmlns:a16="http://schemas.microsoft.com/office/drawing/2014/main" id="{1FFEA1ED-83FD-B195-B13B-EEF3BEE88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543961F-EBA7-BD4C-ABDD-D0E895862E9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en-US" altLang="en-US" sz="1400"/>
          </a:p>
        </p:txBody>
      </p:sp>
      <p:pic>
        <p:nvPicPr>
          <p:cNvPr id="59395" name="Picture 4">
            <a:extLst>
              <a:ext uri="{FF2B5EF4-FFF2-40B4-BE49-F238E27FC236}">
                <a16:creationId xmlns:a16="http://schemas.microsoft.com/office/drawing/2014/main" id="{29EFA347-6D2F-1A0E-A7DD-4E5B4010D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0775" y="1371600"/>
            <a:ext cx="248602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6" name="Rectangle 2">
            <a:extLst>
              <a:ext uri="{FF2B5EF4-FFF2-40B4-BE49-F238E27FC236}">
                <a16:creationId xmlns:a16="http://schemas.microsoft.com/office/drawing/2014/main" id="{F32C8952-A1B6-C7FB-D86A-01AAAE8B74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Syntax of English Language</a:t>
            </a:r>
          </a:p>
        </p:txBody>
      </p:sp>
      <p:sp>
        <p:nvSpPr>
          <p:cNvPr id="59397" name="Rectangle 3">
            <a:extLst>
              <a:ext uri="{FF2B5EF4-FFF2-40B4-BE49-F238E27FC236}">
                <a16:creationId xmlns:a16="http://schemas.microsoft.com/office/drawing/2014/main" id="{009C6DD5-9083-CC71-F990-848975F35F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05800" cy="4648200"/>
          </a:xfrm>
        </p:spPr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Pattern 1</a:t>
            </a:r>
          </a:p>
          <a:p>
            <a:pPr eaLnBrk="1" hangingPunct="1"/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Pattern 2</a:t>
            </a:r>
          </a:p>
        </p:txBody>
      </p:sp>
      <p:pic>
        <p:nvPicPr>
          <p:cNvPr id="59398" name="Picture 5">
            <a:extLst>
              <a:ext uri="{FF2B5EF4-FFF2-40B4-BE49-F238E27FC236}">
                <a16:creationId xmlns:a16="http://schemas.microsoft.com/office/drawing/2014/main" id="{0EBFDEF6-CD42-AAD1-C5FC-8BBBB9FFF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581400"/>
            <a:ext cx="6629400" cy="257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Date Placeholder 3">
            <a:extLst>
              <a:ext uri="{FF2B5EF4-FFF2-40B4-BE49-F238E27FC236}">
                <a16:creationId xmlns:a16="http://schemas.microsoft.com/office/drawing/2014/main" id="{A8E336C9-8976-421D-9A21-43B9B70B67D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60C9F5E-EB53-7342-B12C-3CD7B706203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60418" name="Slide Number Placeholder 5">
            <a:extLst>
              <a:ext uri="{FF2B5EF4-FFF2-40B4-BE49-F238E27FC236}">
                <a16:creationId xmlns:a16="http://schemas.microsoft.com/office/drawing/2014/main" id="{770B1CD2-9049-AE6B-DF69-690C5FB9E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E5C38A8-3AA1-CB4D-9F65-514961E201E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49</a:t>
            </a:fld>
            <a:endParaRPr lang="en-US" altLang="en-US" sz="14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1C17C515-A267-8829-5DDF-C5F001E457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Elements of Syntax</a:t>
            </a:r>
          </a:p>
        </p:txBody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DDBE370F-47B2-1D42-E9B7-2CF46A256F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05800" cy="46482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Character set – previously always ASCII, now often 64 character sets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Keywords – usually reserved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Special constants – cannot be assigned to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Identifiers – can be assigned to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Operator symbols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Delimiters (parenthesis, braces, brackets)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Blanks (aka white space)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Date Placeholder 3">
            <a:extLst>
              <a:ext uri="{FF2B5EF4-FFF2-40B4-BE49-F238E27FC236}">
                <a16:creationId xmlns:a16="http://schemas.microsoft.com/office/drawing/2014/main" id="{53CF7A1D-0857-245B-2DFE-57B6E820093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3A12703-2680-9A4A-85BC-5A2CD83B4CA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45058" name="Slide Number Placeholder 5">
            <a:extLst>
              <a:ext uri="{FF2B5EF4-FFF2-40B4-BE49-F238E27FC236}">
                <a16:creationId xmlns:a16="http://schemas.microsoft.com/office/drawing/2014/main" id="{DB1698AA-4C5D-2C0A-244C-A6819EFE5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8A785B7-B9A9-9140-9386-0C9267FD597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53912721-5185-F597-4F33-9E4927083A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Background for Unification</a:t>
            </a:r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1D3603FC-DC06-6D5D-5C47-4A5A672DE3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Terms</a:t>
            </a:r>
            <a:r>
              <a:rPr lang="en-US" altLang="en-US" sz="2800">
                <a:ea typeface="ＭＳ Ｐゴシック" panose="020B0600070205080204" pitchFamily="34" charset="-128"/>
              </a:rPr>
              <a:t> made from </a:t>
            </a:r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constructors</a:t>
            </a:r>
            <a:r>
              <a:rPr lang="en-US" altLang="en-US" sz="2800">
                <a:ea typeface="ＭＳ Ｐゴシック" panose="020B0600070205080204" pitchFamily="34" charset="-128"/>
              </a:rPr>
              <a:t> and </a:t>
            </a:r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variables </a:t>
            </a:r>
            <a:r>
              <a:rPr lang="en-US" altLang="en-US" sz="2800">
                <a:ea typeface="ＭＳ Ｐゴシック" panose="020B0600070205080204" pitchFamily="34" charset="-128"/>
              </a:rPr>
              <a:t>(for the simple first order case)</a:t>
            </a:r>
            <a:endParaRPr lang="en-US" altLang="en-US" sz="2800">
              <a:solidFill>
                <a:schemeClr val="hlink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Constructors may be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applied</a:t>
            </a:r>
            <a:r>
              <a:rPr lang="en-US" altLang="en-US" sz="2800">
                <a:ea typeface="ＭＳ Ｐゴシック" panose="020B0600070205080204" pitchFamily="34" charset="-128"/>
              </a:rPr>
              <a:t> to arguments (other terms) to make new terms</a:t>
            </a: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Variables and constructors with no arguments are base cases</a:t>
            </a: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Constructors applied to different number of arguments (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arity</a:t>
            </a:r>
            <a:r>
              <a:rPr lang="en-US" altLang="en-US" sz="2800">
                <a:ea typeface="ＭＳ Ｐゴシック" panose="020B0600070205080204" pitchFamily="34" charset="-128"/>
              </a:rPr>
              <a:t>) considered different</a:t>
            </a:r>
          </a:p>
          <a:p>
            <a:pPr eaLnBrk="1" hangingPunct="1"/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Substitution</a:t>
            </a:r>
            <a:r>
              <a:rPr lang="en-US" altLang="en-US" sz="2800">
                <a:ea typeface="ＭＳ Ｐゴシック" panose="020B0600070205080204" pitchFamily="34" charset="-128"/>
              </a:rPr>
              <a:t> of terms for variables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Date Placeholder 3">
            <a:extLst>
              <a:ext uri="{FF2B5EF4-FFF2-40B4-BE49-F238E27FC236}">
                <a16:creationId xmlns:a16="http://schemas.microsoft.com/office/drawing/2014/main" id="{B5D2A77A-22E4-D133-81A6-15BB4DE0EA5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C8035A8-A162-C84B-9275-C89225C1977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61442" name="Slide Number Placeholder 5">
            <a:extLst>
              <a:ext uri="{FF2B5EF4-FFF2-40B4-BE49-F238E27FC236}">
                <a16:creationId xmlns:a16="http://schemas.microsoft.com/office/drawing/2014/main" id="{E4EFB56B-E221-D511-61B2-25EF2BE97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6258370-50DD-7744-852B-E3F836BB721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50</a:t>
            </a:fld>
            <a:endParaRPr lang="en-US" altLang="en-US" sz="1400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0232DA1F-369F-39D6-444B-68A0BD36D2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Elements of Syntax</a:t>
            </a:r>
          </a:p>
        </p:txBody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A2A65EB8-54BE-1E68-0813-6F73FCD10E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Expressions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    </a:t>
            </a:r>
            <a:r>
              <a:rPr lang="en-US" altLang="en-US" sz="2400">
                <a:solidFill>
                  <a:schemeClr val="accent2"/>
                </a:solidFill>
                <a:ea typeface="ＭＳ Ｐゴシック" panose="020B0600070205080204" pitchFamily="34" charset="-128"/>
              </a:rPr>
              <a:t>  </a:t>
            </a:r>
            <a:r>
              <a:rPr lang="en-US" altLang="en-US" sz="2800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if ... then begin ... ; ... end else begin ... ; ... end</a:t>
            </a:r>
            <a:endParaRPr lang="en-US" altLang="en-US" sz="2400">
              <a:solidFill>
                <a:schemeClr val="tx2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Type expressions</a:t>
            </a:r>
          </a:p>
          <a:p>
            <a:pPr eaLnBrk="1" hangingPunct="1">
              <a:lnSpc>
                <a:spcPct val="65000"/>
              </a:lnSpc>
              <a:buFont typeface="Wingdings" pitchFamily="2" charset="2"/>
              <a:buNone/>
            </a:pPr>
            <a:r>
              <a:rPr lang="en-US" altLang="en-US" sz="2400">
                <a:solidFill>
                  <a:schemeClr val="accent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          </a:t>
            </a:r>
            <a:r>
              <a:rPr lang="en-US" altLang="en-US" sz="2400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  </a:t>
            </a:r>
            <a:r>
              <a:rPr lang="en-US" altLang="en-US" sz="2800" i="1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typexpr</a:t>
            </a:r>
            <a:r>
              <a:rPr lang="en-US" altLang="en-US" sz="2800" baseline="-30000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 -&gt;  </a:t>
            </a:r>
            <a:r>
              <a:rPr lang="en-US" altLang="en-US" sz="2800" i="1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typexpr</a:t>
            </a:r>
            <a:r>
              <a:rPr lang="en-US" altLang="en-US" sz="2800" baseline="-30000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2</a:t>
            </a: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     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Declarations (in functional languages)</a:t>
            </a:r>
          </a:p>
          <a:p>
            <a:pPr eaLnBrk="1" hangingPunct="1">
              <a:lnSpc>
                <a:spcPct val="65000"/>
              </a:lnSpc>
              <a:buFont typeface="Wingdings" pitchFamily="2" charset="2"/>
              <a:buNone/>
            </a:pPr>
            <a:r>
              <a:rPr lang="en-US" altLang="en-US" sz="2400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            </a:t>
            </a:r>
            <a:r>
              <a:rPr lang="en-US" altLang="en-US" sz="2800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solidFill>
                  <a:srgbClr val="FF0000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pattern</a:t>
            </a:r>
            <a:r>
              <a:rPr lang="en-US" altLang="en-US" sz="2800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 =  </a:t>
            </a:r>
            <a:r>
              <a:rPr lang="en-US" altLang="en-US" sz="2800" i="1">
                <a:solidFill>
                  <a:srgbClr val="FF0000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expr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 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Statements (in imperative languages)</a:t>
            </a:r>
          </a:p>
          <a:p>
            <a:pPr eaLnBrk="1" hangingPunct="1">
              <a:lnSpc>
                <a:spcPct val="6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</a:t>
            </a:r>
            <a:r>
              <a:rPr lang="en-US" altLang="en-US" sz="2400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        </a:t>
            </a:r>
            <a:r>
              <a:rPr lang="en-US" altLang="en-US" sz="2800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a = b + c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Subprograms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             </a:t>
            </a:r>
            <a:r>
              <a:rPr lang="en-US" altLang="en-US" sz="2800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solidFill>
                  <a:srgbClr val="FF0000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pattern</a:t>
            </a:r>
            <a:r>
              <a:rPr lang="en-US" altLang="en-US" sz="2800" baseline="-30000">
                <a:solidFill>
                  <a:srgbClr val="FF0000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 =  </a:t>
            </a:r>
            <a:r>
              <a:rPr lang="en-US" altLang="en-US" sz="2800" i="1">
                <a:solidFill>
                  <a:srgbClr val="FF0000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expr</a:t>
            </a:r>
            <a:r>
              <a:rPr lang="en-US" altLang="en-US" sz="2800" baseline="-30000">
                <a:solidFill>
                  <a:srgbClr val="FF0000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1</a:t>
            </a:r>
            <a:r>
              <a:rPr lang="en-US" altLang="en-US" sz="2800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 in  </a:t>
            </a:r>
            <a:r>
              <a:rPr lang="en-US" altLang="en-US" sz="2800" i="1">
                <a:solidFill>
                  <a:schemeClr val="tx2"/>
                </a:solidFill>
                <a:latin typeface="Arial Unicode MS" panose="020B0604020202020204" pitchFamily="34" charset="-128"/>
                <a:ea typeface="ＭＳ Ｐゴシック" panose="020B0600070205080204" pitchFamily="34" charset="-128"/>
              </a:rPr>
              <a:t>expr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Date Placeholder 3">
            <a:extLst>
              <a:ext uri="{FF2B5EF4-FFF2-40B4-BE49-F238E27FC236}">
                <a16:creationId xmlns:a16="http://schemas.microsoft.com/office/drawing/2014/main" id="{55581485-995A-48F1-9573-4008AF833F1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848993F-AA36-5B42-B2B7-25CF50C0DCC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62466" name="Slide Number Placeholder 5">
            <a:extLst>
              <a:ext uri="{FF2B5EF4-FFF2-40B4-BE49-F238E27FC236}">
                <a16:creationId xmlns:a16="http://schemas.microsoft.com/office/drawing/2014/main" id="{1F437CCA-2925-7C58-E74E-D4ADBF857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0B355CF-F037-2944-A8B1-2AA2E391A60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51</a:t>
            </a:fld>
            <a:endParaRPr lang="en-US" altLang="en-US" sz="1400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CA55AA9C-7F60-E68C-FCD5-788301236D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Elements of Syntax</a:t>
            </a:r>
          </a:p>
        </p:txBody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70CB72D2-5091-9510-878A-251C3EDA3B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Modules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Interfaces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Classes (for object-oriented languages)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Date Placeholder 3">
            <a:extLst>
              <a:ext uri="{FF2B5EF4-FFF2-40B4-BE49-F238E27FC236}">
                <a16:creationId xmlns:a16="http://schemas.microsoft.com/office/drawing/2014/main" id="{6FCAE25F-9915-E8FE-A8E5-7A14BE86189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B97437B-4DA8-BF45-AC1C-1AA1411CB07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63490" name="Slide Number Placeholder 5">
            <a:extLst>
              <a:ext uri="{FF2B5EF4-FFF2-40B4-BE49-F238E27FC236}">
                <a16:creationId xmlns:a16="http://schemas.microsoft.com/office/drawing/2014/main" id="{DECE39CC-ADCF-973A-A2F6-E61BE2EB1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99FC57A-6DC6-BF49-8CA6-3565D4C2139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52</a:t>
            </a:fld>
            <a:endParaRPr lang="en-US" altLang="en-US" sz="140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88EF1986-3D6D-18AF-9669-21BC6917E5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Lexing and Parsing</a:t>
            </a:r>
          </a:p>
        </p:txBody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627797B5-9687-9BA6-CC69-EABB527A72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Converting strings to abstract syntax trees done in two phases</a:t>
            </a:r>
          </a:p>
          <a:p>
            <a:pPr lvl="1" eaLnBrk="1" hangingPunct="1"/>
            <a:r>
              <a:rPr lang="en-US" altLang="en-US" sz="3200" b="1">
                <a:ea typeface="ＭＳ Ｐゴシック" panose="020B0600070205080204" pitchFamily="34" charset="-128"/>
              </a:rPr>
              <a:t>Lexing:</a:t>
            </a:r>
            <a:r>
              <a:rPr lang="en-US" altLang="en-US" sz="3200">
                <a:ea typeface="ＭＳ Ｐゴシック" panose="020B0600070205080204" pitchFamily="34" charset="-128"/>
              </a:rPr>
              <a:t> Converting string (or streams of characters) into lists (or streams) of tokens (the </a:t>
            </a:r>
            <a:r>
              <a:rPr lang="ja-JP" altLang="en-US" sz="3200">
                <a:ea typeface="ＭＳ Ｐゴシック" panose="020B0600070205080204" pitchFamily="34" charset="-128"/>
              </a:rPr>
              <a:t>“</a:t>
            </a:r>
            <a:r>
              <a:rPr lang="en-US" altLang="ja-JP" sz="3200">
                <a:ea typeface="ＭＳ Ｐゴシック" panose="020B0600070205080204" pitchFamily="34" charset="-128"/>
              </a:rPr>
              <a:t>words</a:t>
            </a:r>
            <a:r>
              <a:rPr lang="ja-JP" altLang="en-US" sz="3200">
                <a:ea typeface="ＭＳ Ｐゴシック" panose="020B0600070205080204" pitchFamily="34" charset="-128"/>
              </a:rPr>
              <a:t>”</a:t>
            </a:r>
            <a:r>
              <a:rPr lang="en-US" altLang="ja-JP" sz="3200">
                <a:ea typeface="ＭＳ Ｐゴシック" panose="020B0600070205080204" pitchFamily="34" charset="-128"/>
              </a:rPr>
              <a:t> of the language)</a:t>
            </a:r>
          </a:p>
          <a:p>
            <a:pPr lvl="2" eaLnBrk="1" hangingPunct="1"/>
            <a:r>
              <a:rPr lang="en-US" altLang="en-US" sz="2800">
                <a:ea typeface="ＭＳ Ｐゴシック" panose="020B0600070205080204" pitchFamily="34" charset="-128"/>
              </a:rPr>
              <a:t>Specification Technique: Regular Expressions</a:t>
            </a:r>
          </a:p>
          <a:p>
            <a:pPr lvl="1" eaLnBrk="1" hangingPunct="1"/>
            <a:r>
              <a:rPr lang="en-US" altLang="en-US" sz="3200" b="1">
                <a:ea typeface="ＭＳ Ｐゴシック" panose="020B0600070205080204" pitchFamily="34" charset="-128"/>
              </a:rPr>
              <a:t>Parsing:</a:t>
            </a:r>
            <a:r>
              <a:rPr lang="en-US" altLang="en-US" sz="3200">
                <a:ea typeface="ＭＳ Ｐゴシック" panose="020B0600070205080204" pitchFamily="34" charset="-128"/>
              </a:rPr>
              <a:t> Convert a list of tokens into an abstract syntax tree</a:t>
            </a:r>
          </a:p>
          <a:p>
            <a:pPr lvl="2" eaLnBrk="1" hangingPunct="1"/>
            <a:r>
              <a:rPr lang="en-US" altLang="en-US" sz="2800">
                <a:ea typeface="ＭＳ Ｐゴシック" panose="020B0600070205080204" pitchFamily="34" charset="-128"/>
              </a:rPr>
              <a:t>Specification Technique: BNF Grammars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Date Placeholder 3">
            <a:extLst>
              <a:ext uri="{FF2B5EF4-FFF2-40B4-BE49-F238E27FC236}">
                <a16:creationId xmlns:a16="http://schemas.microsoft.com/office/drawing/2014/main" id="{37DA537A-ABFD-F219-59AE-07DCA2EE550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69BF8A1-ACDE-7B4F-B4A9-E71D9DC7D65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64514" name="Slide Number Placeholder 5">
            <a:extLst>
              <a:ext uri="{FF2B5EF4-FFF2-40B4-BE49-F238E27FC236}">
                <a16:creationId xmlns:a16="http://schemas.microsoft.com/office/drawing/2014/main" id="{F62093A7-05B5-7409-3481-98E40ED4A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6A5D2F-C2D5-544E-88CF-0D046344F57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53</a:t>
            </a:fld>
            <a:endParaRPr lang="en-US" altLang="en-US" sz="140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FBB7D442-BA3F-31FC-827F-4F136B0340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Formal Language Descriptions</a:t>
            </a:r>
          </a:p>
        </p:txBody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6109C1B3-5656-789A-6E4B-7CC90F1F63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Regular expressions, regular grammars, finite state automata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Context-free grammars, BNF grammars, syntax diagrams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Whole family more of grammars and automata – covered in automata theory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Date Placeholder 3">
            <a:extLst>
              <a:ext uri="{FF2B5EF4-FFF2-40B4-BE49-F238E27FC236}">
                <a16:creationId xmlns:a16="http://schemas.microsoft.com/office/drawing/2014/main" id="{1351133C-9C67-AE8F-3F57-C2DF9F73773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D503774-8285-0C4C-911C-C01E4ADE3CB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65538" name="Slide Number Placeholder 5">
            <a:extLst>
              <a:ext uri="{FF2B5EF4-FFF2-40B4-BE49-F238E27FC236}">
                <a16:creationId xmlns:a16="http://schemas.microsoft.com/office/drawing/2014/main" id="{F82D4101-7B4D-BB39-CF5F-D129AAC9F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C0D1679-A9EB-0D42-972F-128B691B5FF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54</a:t>
            </a:fld>
            <a:endParaRPr lang="en-US" altLang="en-US" sz="140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DED11077-4C8E-F392-21E2-EB1D22849C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Grammars</a:t>
            </a:r>
          </a:p>
        </p:txBody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2F772890-78CD-1D68-E0B1-5FD36B904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Grammars are formal descriptions of which strings over a given character set are in a particular language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Language designers write grammar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Language implementers use grammar to know what programs to accept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Language users use grammar to know how to write legitimate programs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Date Placeholder 3">
            <a:extLst>
              <a:ext uri="{FF2B5EF4-FFF2-40B4-BE49-F238E27FC236}">
                <a16:creationId xmlns:a16="http://schemas.microsoft.com/office/drawing/2014/main" id="{60B2D16D-546F-3CFF-92BC-631B377F9CC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3834CB-D59B-C74D-B123-9012FC2E725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66562" name="Slide Number Placeholder 5">
            <a:extLst>
              <a:ext uri="{FF2B5EF4-FFF2-40B4-BE49-F238E27FC236}">
                <a16:creationId xmlns:a16="http://schemas.microsoft.com/office/drawing/2014/main" id="{47365443-0CDC-81E1-4E63-16D314BFD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10C747-E0D5-ED41-A743-BE358265D85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55</a:t>
            </a:fld>
            <a:endParaRPr lang="en-US" altLang="en-US" sz="14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86F4F463-4BB8-B4C4-8C05-00834F9EFF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Regular Expressions - Review</a:t>
            </a:r>
          </a:p>
        </p:txBody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CC814439-FA27-1635-F6DE-FD7059A06E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Start with a given character set –           </a:t>
            </a:r>
            <a:r>
              <a:rPr lang="en-US" altLang="en-US" sz="3600" b="1">
                <a:ea typeface="ＭＳ Ｐゴシック" panose="020B0600070205080204" pitchFamily="34" charset="-128"/>
              </a:rPr>
              <a:t>a, b, c</a:t>
            </a:r>
            <a:r>
              <a:rPr lang="en-US" altLang="en-US" sz="3600">
                <a:ea typeface="ＭＳ Ｐゴシック" panose="020B0600070205080204" pitchFamily="34" charset="-128"/>
              </a:rPr>
              <a:t>…</a:t>
            </a:r>
          </a:p>
          <a:p>
            <a:pPr eaLnBrk="1" hangingPunct="1"/>
            <a:r>
              <a:rPr lang="en-US" altLang="en-US" sz="3600" i="1">
                <a:solidFill>
                  <a:srgbClr val="FF0000"/>
                </a:solidFill>
                <a:ea typeface="ＭＳ Ｐゴシック" panose="020B0600070205080204" pitchFamily="34" charset="-128"/>
              </a:rPr>
              <a:t>L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3600" b="1">
                <a:solidFill>
                  <a:srgbClr val="FF0000"/>
                </a:solidFill>
                <a:ea typeface="ＭＳ Ｐゴシック" panose="020B0600070205080204" pitchFamily="34" charset="-128"/>
              </a:rPr>
              <a:t>ε</a:t>
            </a:r>
            <a:r>
              <a:rPr lang="en-US" altLang="en-US" sz="3600">
                <a:solidFill>
                  <a:srgbClr val="FF0000"/>
                </a:solidFill>
                <a:ea typeface="ＭＳ Ｐゴシック" panose="020B0600070205080204" pitchFamily="34" charset="-128"/>
              </a:rPr>
              <a:t>) = {“” }</a:t>
            </a:r>
            <a:endParaRPr lang="en-US" altLang="en-US" sz="3600" b="1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Each character is a regular expression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It represents the set of one string containing just that character</a:t>
            </a:r>
          </a:p>
          <a:p>
            <a:pPr lvl="1" eaLnBrk="1" hangingPunct="1"/>
            <a:r>
              <a:rPr lang="en-US" altLang="en-US" sz="3200" i="1">
                <a:solidFill>
                  <a:srgbClr val="FF0000"/>
                </a:solidFill>
                <a:ea typeface="ＭＳ Ｐゴシック" panose="020B0600070205080204" pitchFamily="34" charset="-128"/>
              </a:rPr>
              <a:t>L</a:t>
            </a:r>
            <a:r>
              <a:rPr lang="en-US" altLang="en-US" sz="3200">
                <a:solidFill>
                  <a:srgbClr val="FF0000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3200" b="1">
                <a:solidFill>
                  <a:srgbClr val="FF0000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3200">
                <a:solidFill>
                  <a:srgbClr val="FF0000"/>
                </a:solidFill>
                <a:ea typeface="ＭＳ Ｐゴシック" panose="020B0600070205080204" pitchFamily="34" charset="-128"/>
              </a:rPr>
              <a:t>) </a:t>
            </a:r>
            <a:r>
              <a:rPr lang="en-US" altLang="en-US" sz="3200">
                <a:ea typeface="ＭＳ Ｐゴシック" panose="020B0600070205080204" pitchFamily="34" charset="-128"/>
              </a:rPr>
              <a:t>= </a:t>
            </a:r>
            <a:r>
              <a:rPr lang="en-US" altLang="en-US" sz="3200">
                <a:solidFill>
                  <a:srgbClr val="FF0000"/>
                </a:solidFill>
                <a:ea typeface="ＭＳ Ｐゴシック" panose="020B0600070205080204" pitchFamily="34" charset="-128"/>
              </a:rPr>
              <a:t>{a}</a:t>
            </a:r>
            <a:endParaRPr lang="en-US" altLang="en-US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Date Placeholder 3">
            <a:extLst>
              <a:ext uri="{FF2B5EF4-FFF2-40B4-BE49-F238E27FC236}">
                <a16:creationId xmlns:a16="http://schemas.microsoft.com/office/drawing/2014/main" id="{1D516D95-8232-4593-F121-05CE5C2BAA5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FBE0BBF-CE35-B54B-867A-ACFD05726FE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67586" name="Slide Number Placeholder 5">
            <a:extLst>
              <a:ext uri="{FF2B5EF4-FFF2-40B4-BE49-F238E27FC236}">
                <a16:creationId xmlns:a16="http://schemas.microsoft.com/office/drawing/2014/main" id="{801D8383-B780-9F02-E577-7AEDE107D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3069E65-4343-CA4E-87E8-9FE6672442D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56</a:t>
            </a:fld>
            <a:endParaRPr lang="en-US" altLang="en-US" sz="1400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A0B914E5-2E03-4AA0-0E39-A055FF1971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Regular Expressions</a:t>
            </a:r>
          </a:p>
        </p:txBody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26182FDC-5E01-7EAD-9022-6C3296BE7F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802688" cy="4913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If </a:t>
            </a:r>
            <a:r>
              <a:rPr lang="en-US" altLang="en-US" b="1">
                <a:solidFill>
                  <a:schemeClr val="hlink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b="1">
                <a:solidFill>
                  <a:schemeClr val="hlink"/>
                </a:solidFill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 are regular expressions, then </a:t>
            </a:r>
            <a:r>
              <a:rPr lang="en-US" altLang="en-US" b="1">
                <a:solidFill>
                  <a:schemeClr val="hlink"/>
                </a:solidFill>
                <a:ea typeface="ＭＳ Ｐゴシック" panose="020B0600070205080204" pitchFamily="34" charset="-128"/>
              </a:rPr>
              <a:t>xy</a:t>
            </a:r>
            <a:r>
              <a:rPr lang="en-US" altLang="en-US">
                <a:ea typeface="ＭＳ Ｐゴシック" panose="020B0600070205080204" pitchFamily="34" charset="-128"/>
              </a:rPr>
              <a:t> is a regular expression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It represents the set of all strings made from first a string described by </a:t>
            </a:r>
            <a:r>
              <a:rPr lang="en-US" altLang="en-US" b="1">
                <a:solidFill>
                  <a:schemeClr val="hlink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 then a string described by </a:t>
            </a:r>
            <a:r>
              <a:rPr lang="en-US" altLang="en-US" b="1">
                <a:solidFill>
                  <a:schemeClr val="hlink"/>
                </a:solidFill>
                <a:ea typeface="ＭＳ Ｐゴシック" panose="020B0600070205080204" pitchFamily="34" charset="-128"/>
              </a:rPr>
              <a:t>y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If </a:t>
            </a:r>
            <a:r>
              <a:rPr lang="en-US" altLang="en-US" sz="2800" i="1">
                <a:solidFill>
                  <a:srgbClr val="FF0000"/>
                </a:solidFill>
                <a:ea typeface="ＭＳ Ｐゴシック" panose="020B0600070205080204" pitchFamily="34" charset="-128"/>
              </a:rPr>
              <a:t>L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x)</a:t>
            </a:r>
            <a:r>
              <a:rPr lang="en-US" altLang="en-US" sz="2800">
                <a:ea typeface="ＭＳ Ｐゴシック" panose="020B0600070205080204" pitchFamily="34" charset="-128"/>
              </a:rPr>
              <a:t>={a,ab} and </a:t>
            </a:r>
            <a:r>
              <a:rPr lang="en-US" altLang="en-US" sz="2800" i="1">
                <a:solidFill>
                  <a:srgbClr val="FF0000"/>
                </a:solidFill>
                <a:ea typeface="ＭＳ Ｐゴシック" panose="020B0600070205080204" pitchFamily="34" charset="-128"/>
              </a:rPr>
              <a:t>L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y)</a:t>
            </a:r>
            <a:r>
              <a:rPr lang="en-US" altLang="en-US" sz="2800">
                <a:ea typeface="ＭＳ Ｐゴシック" panose="020B0600070205080204" pitchFamily="34" charset="-128"/>
              </a:rPr>
              <a:t>={c,d}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then </a:t>
            </a:r>
            <a:r>
              <a:rPr lang="en-US" altLang="en-US" sz="2800" i="1">
                <a:solidFill>
                  <a:srgbClr val="FF0000"/>
                </a:solidFill>
                <a:ea typeface="ＭＳ Ｐゴシック" panose="020B0600070205080204" pitchFamily="34" charset="-128"/>
              </a:rPr>
              <a:t>L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2800">
                <a:solidFill>
                  <a:schemeClr val="hlink"/>
                </a:solidFill>
                <a:ea typeface="ＭＳ Ｐゴシック" panose="020B0600070205080204" pitchFamily="34" charset="-128"/>
              </a:rPr>
              <a:t>xy)</a:t>
            </a:r>
            <a:r>
              <a:rPr lang="en-US" altLang="en-US" sz="2800">
                <a:ea typeface="ＭＳ Ｐゴシック" panose="020B0600070205080204" pitchFamily="34" charset="-128"/>
              </a:rPr>
              <a:t> ={ac,ad,abc,abd}</a:t>
            </a:r>
            <a:endParaRPr lang="en-US" altLang="en-US" sz="2400" b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Date Placeholder 3">
            <a:extLst>
              <a:ext uri="{FF2B5EF4-FFF2-40B4-BE49-F238E27FC236}">
                <a16:creationId xmlns:a16="http://schemas.microsoft.com/office/drawing/2014/main" id="{5A5A0E8D-A9F8-9F4E-5B68-31C23D8B8A4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E397A65-D04D-B144-9B84-58A12D052E1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68610" name="Slide Number Placeholder 5">
            <a:extLst>
              <a:ext uri="{FF2B5EF4-FFF2-40B4-BE49-F238E27FC236}">
                <a16:creationId xmlns:a16="http://schemas.microsoft.com/office/drawing/2014/main" id="{A7E24781-DCAE-446E-2D66-0DD5A9017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1CB2822-651F-6544-A7DC-24AD0AB485B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57</a:t>
            </a:fld>
            <a:endParaRPr lang="en-US" altLang="en-US" sz="140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A17A2C64-120D-8E0E-B731-64A0CC96C4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Regular Expressions</a:t>
            </a:r>
          </a:p>
        </p:txBody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78A75261-6B80-DE7D-7BDE-0CECFCFB5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802688" cy="4913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If </a:t>
            </a:r>
            <a:r>
              <a:rPr lang="en-US" altLang="en-US" b="1">
                <a:solidFill>
                  <a:schemeClr val="hlink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b="1">
                <a:solidFill>
                  <a:schemeClr val="hlink"/>
                </a:solidFill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 are regular expressions, then </a:t>
            </a:r>
            <a:r>
              <a:rPr lang="en-US" altLang="en-US" b="1">
                <a:solidFill>
                  <a:schemeClr val="hlink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 b="1">
                <a:solidFill>
                  <a:schemeClr val="hlink"/>
                </a:solidFill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b="1">
                <a:solidFill>
                  <a:schemeClr val="hlink"/>
                </a:solidFill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 is a regular expression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It represents the set of strings described by either </a:t>
            </a:r>
            <a:r>
              <a:rPr lang="en-US" altLang="en-US" b="1">
                <a:solidFill>
                  <a:schemeClr val="hlink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 or </a:t>
            </a:r>
            <a:r>
              <a:rPr lang="en-US" altLang="en-US" b="1">
                <a:solidFill>
                  <a:schemeClr val="hlink"/>
                </a:solidFill>
                <a:ea typeface="ＭＳ Ｐゴシック" panose="020B0600070205080204" pitchFamily="34" charset="-128"/>
              </a:rPr>
              <a:t>y</a:t>
            </a:r>
          </a:p>
          <a:p>
            <a:pPr lvl="1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b="1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If </a:t>
            </a:r>
            <a:r>
              <a:rPr lang="en-US" altLang="en-US" i="1">
                <a:solidFill>
                  <a:srgbClr val="FF0000"/>
                </a:solidFill>
                <a:ea typeface="ＭＳ Ｐゴシック" panose="020B0600070205080204" pitchFamily="34" charset="-128"/>
              </a:rPr>
              <a:t>L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x)</a:t>
            </a:r>
            <a:r>
              <a:rPr lang="en-US" altLang="en-US">
                <a:ea typeface="ＭＳ Ｐゴシック" panose="020B0600070205080204" pitchFamily="34" charset="-128"/>
              </a:rPr>
              <a:t>={a,ab} and </a:t>
            </a:r>
            <a:r>
              <a:rPr lang="en-US" altLang="en-US" i="1">
                <a:solidFill>
                  <a:srgbClr val="FF0000"/>
                </a:solidFill>
                <a:ea typeface="ＭＳ Ｐゴシック" panose="020B0600070205080204" pitchFamily="34" charset="-128"/>
              </a:rPr>
              <a:t>L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y)</a:t>
            </a:r>
            <a:r>
              <a:rPr lang="en-US" altLang="en-US">
                <a:ea typeface="ＭＳ Ｐゴシック" panose="020B0600070205080204" pitchFamily="34" charset="-128"/>
              </a:rPr>
              <a:t>={c,d} </a:t>
            </a:r>
          </a:p>
          <a:p>
            <a:pPr lvl="1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then </a:t>
            </a:r>
            <a:r>
              <a:rPr lang="en-US" altLang="en-US" i="1">
                <a:solidFill>
                  <a:srgbClr val="FF0000"/>
                </a:solidFill>
                <a:ea typeface="ＭＳ Ｐゴシック" panose="020B0600070205080204" pitchFamily="34" charset="-128"/>
              </a:rPr>
              <a:t>L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  <a:sym typeface="Symbol" pitchFamily="2" charset="2"/>
              </a:rPr>
              <a:t> y)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={a,ab,c,d}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Date Placeholder 3">
            <a:extLst>
              <a:ext uri="{FF2B5EF4-FFF2-40B4-BE49-F238E27FC236}">
                <a16:creationId xmlns:a16="http://schemas.microsoft.com/office/drawing/2014/main" id="{20961239-7862-95E4-C43D-BB18D16A9BD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F8D1339-ACC4-9341-939E-B9F814B31A1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69634" name="Slide Number Placeholder 5">
            <a:extLst>
              <a:ext uri="{FF2B5EF4-FFF2-40B4-BE49-F238E27FC236}">
                <a16:creationId xmlns:a16="http://schemas.microsoft.com/office/drawing/2014/main" id="{9E127958-0806-BEAD-2154-9A0CFB8C0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B346EA0-C8DC-CF4B-BFC4-CEC49BB0978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58</a:t>
            </a:fld>
            <a:endParaRPr lang="en-US" altLang="en-US" sz="1400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9E23F736-6540-7E04-11FC-E717A86EB5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Regular Expressions</a:t>
            </a:r>
          </a:p>
        </p:txBody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11EF55F2-E205-478D-FF5E-6444643468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802688" cy="4913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If </a:t>
            </a:r>
            <a:r>
              <a:rPr lang="en-US" altLang="en-US" sz="3000" b="1">
                <a:solidFill>
                  <a:schemeClr val="hlink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 sz="3000">
                <a:ea typeface="ＭＳ Ｐゴシック" panose="020B0600070205080204" pitchFamily="34" charset="-128"/>
              </a:rPr>
              <a:t> is a regular expression, then so is </a:t>
            </a:r>
            <a:r>
              <a:rPr lang="en-US" altLang="en-US" sz="3000">
                <a:solidFill>
                  <a:schemeClr val="hlink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3000" b="1">
                <a:solidFill>
                  <a:schemeClr val="hlink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 sz="3000">
                <a:solidFill>
                  <a:schemeClr val="hlink"/>
                </a:solidFill>
                <a:ea typeface="ＭＳ Ｐゴシック" panose="020B0600070205080204" pitchFamily="34" charset="-128"/>
              </a:rPr>
              <a:t>)</a:t>
            </a:r>
            <a:endParaRPr lang="en-US" altLang="en-US" sz="300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It represents the same thing as </a:t>
            </a:r>
            <a:r>
              <a:rPr lang="en-US" altLang="en-US" sz="2600" b="1">
                <a:solidFill>
                  <a:schemeClr val="hlink"/>
                </a:solidFill>
                <a:ea typeface="ＭＳ Ｐゴシック" panose="020B0600070205080204" pitchFamily="34" charset="-128"/>
              </a:rPr>
              <a:t>x</a:t>
            </a:r>
            <a:endParaRPr lang="en-US" altLang="en-US" sz="2600" b="1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If </a:t>
            </a:r>
            <a:r>
              <a:rPr lang="en-US" altLang="en-US" sz="3000" b="1">
                <a:solidFill>
                  <a:schemeClr val="hlink"/>
                </a:solidFill>
                <a:ea typeface="ＭＳ Ｐゴシック" panose="020B0600070205080204" pitchFamily="34" charset="-128"/>
              </a:rPr>
              <a:t>x</a:t>
            </a:r>
            <a:r>
              <a:rPr lang="en-US" altLang="en-US" sz="3000">
                <a:ea typeface="ＭＳ Ｐゴシック" panose="020B0600070205080204" pitchFamily="34" charset="-128"/>
              </a:rPr>
              <a:t> is a regular expression, then so is </a:t>
            </a:r>
            <a:r>
              <a:rPr lang="en-US" altLang="en-US" sz="3000" b="1">
                <a:solidFill>
                  <a:schemeClr val="hlink"/>
                </a:solidFill>
                <a:ea typeface="ＭＳ Ｐゴシック" panose="020B0600070205080204" pitchFamily="34" charset="-128"/>
              </a:rPr>
              <a:t>x*</a:t>
            </a:r>
            <a:endParaRPr lang="en-US" altLang="en-US" sz="3000" b="1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It represents strings made from concatenating zero or more strings from </a:t>
            </a:r>
            <a:r>
              <a:rPr lang="en-US" altLang="en-US" sz="2600" b="1">
                <a:solidFill>
                  <a:schemeClr val="hlink"/>
                </a:solidFill>
                <a:ea typeface="ＭＳ Ｐゴシック" panose="020B0600070205080204" pitchFamily="34" charset="-128"/>
              </a:rPr>
              <a:t>x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600">
                <a:ea typeface="ＭＳ Ｐゴシック" panose="020B0600070205080204" pitchFamily="34" charset="-128"/>
              </a:rPr>
              <a:t>If </a:t>
            </a:r>
            <a:r>
              <a:rPr lang="en-US" altLang="en-US" sz="2600" i="1">
                <a:solidFill>
                  <a:srgbClr val="FF0000"/>
                </a:solidFill>
                <a:ea typeface="ＭＳ Ｐゴシック" panose="020B0600070205080204" pitchFamily="34" charset="-128"/>
              </a:rPr>
              <a:t>L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2600">
                <a:solidFill>
                  <a:schemeClr val="hlink"/>
                </a:solidFill>
                <a:ea typeface="ＭＳ Ｐゴシック" panose="020B0600070205080204" pitchFamily="34" charset="-128"/>
              </a:rPr>
              <a:t>x)</a:t>
            </a:r>
            <a:r>
              <a:rPr lang="en-US" altLang="en-US" sz="2600">
                <a:ea typeface="ＭＳ Ｐゴシック" panose="020B0600070205080204" pitchFamily="34" charset="-128"/>
              </a:rPr>
              <a:t> = {a,ab} then </a:t>
            </a:r>
            <a:r>
              <a:rPr lang="en-US" altLang="en-US" sz="2600" i="1">
                <a:solidFill>
                  <a:srgbClr val="FF0000"/>
                </a:solidFill>
                <a:ea typeface="ＭＳ Ｐゴシック" panose="020B0600070205080204" pitchFamily="34" charset="-128"/>
              </a:rPr>
              <a:t>L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2600">
                <a:solidFill>
                  <a:schemeClr val="hlink"/>
                </a:solidFill>
                <a:ea typeface="ＭＳ Ｐゴシック" panose="020B0600070205080204" pitchFamily="34" charset="-128"/>
              </a:rPr>
              <a:t>x*)</a:t>
            </a:r>
            <a:r>
              <a:rPr lang="en-US" altLang="en-US" sz="2600">
                <a:solidFill>
                  <a:schemeClr val="hlink"/>
                </a:solidFill>
                <a:ea typeface="ＭＳ Ｐゴシック" panose="020B0600070205080204" pitchFamily="34" charset="-128"/>
                <a:sym typeface="Symbol" pitchFamily="2" charset="2"/>
              </a:rPr>
              <a:t> =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{</a:t>
            </a:r>
            <a:r>
              <a:rPr lang="ja-JP" altLang="en-US" sz="2600">
                <a:ea typeface="ＭＳ Ｐゴシック" panose="020B0600070205080204" pitchFamily="34" charset="-128"/>
                <a:sym typeface="Symbol" pitchFamily="2" charset="2"/>
              </a:rPr>
              <a:t>“”</a:t>
            </a:r>
            <a:r>
              <a:rPr lang="en-US" altLang="ja-JP" sz="2600">
                <a:ea typeface="ＭＳ Ｐゴシック" panose="020B0600070205080204" pitchFamily="34" charset="-128"/>
                <a:sym typeface="Symbol" pitchFamily="2" charset="2"/>
              </a:rPr>
              <a:t>,a,ab,aa,aab,abab,…}</a:t>
            </a:r>
            <a:endParaRPr lang="en-US" altLang="ja-JP" sz="2600" b="1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 </a:t>
            </a:r>
            <a:r>
              <a:rPr lang="en-US" altLang="en-US" sz="3000" b="1">
                <a:solidFill>
                  <a:schemeClr val="hlink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000" b="1">
              <a:ea typeface="ＭＳ Ｐゴシック" panose="020B0600070205080204" pitchFamily="34" charset="-128"/>
              <a:sym typeface="Symbol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It represents {</a:t>
            </a:r>
            <a:r>
              <a:rPr lang="ja-JP" altLang="en-US" sz="2600">
                <a:ea typeface="ＭＳ Ｐゴシック" panose="020B0600070205080204" pitchFamily="34" charset="-128"/>
              </a:rPr>
              <a:t>“”</a:t>
            </a:r>
            <a:r>
              <a:rPr lang="en-US" altLang="ja-JP" sz="2600">
                <a:ea typeface="ＭＳ Ｐゴシック" panose="020B0600070205080204" pitchFamily="34" charset="-128"/>
              </a:rPr>
              <a:t>}, set containing the empty string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 i="1">
                <a:solidFill>
                  <a:srgbClr val="FF0000"/>
                </a:solidFill>
                <a:ea typeface="ＭＳ Ｐゴシック" panose="020B0600070205080204" pitchFamily="34" charset="-128"/>
              </a:rPr>
              <a:t>Φ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solidFill>
                  <a:srgbClr val="000000"/>
                </a:solidFill>
                <a:ea typeface="ＭＳ Ｐゴシック" panose="020B0600070205080204" pitchFamily="34" charset="-128"/>
              </a:rPr>
              <a:t>It represents { }, the empty set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Date Placeholder 3">
            <a:extLst>
              <a:ext uri="{FF2B5EF4-FFF2-40B4-BE49-F238E27FC236}">
                <a16:creationId xmlns:a16="http://schemas.microsoft.com/office/drawing/2014/main" id="{0B508C1A-8C4A-3170-6E01-FC91FE0B2F3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4482F49-769E-F44F-9978-48D23F7F274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70658" name="Slide Number Placeholder 5">
            <a:extLst>
              <a:ext uri="{FF2B5EF4-FFF2-40B4-BE49-F238E27FC236}">
                <a16:creationId xmlns:a16="http://schemas.microsoft.com/office/drawing/2014/main" id="{55A3C4BF-82BC-84DF-57FB-DC291DFBF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ADB2F4B-0EC3-8245-AC85-026B96B8F10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59</a:t>
            </a:fld>
            <a:endParaRPr lang="en-US" altLang="en-US" sz="1400"/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0817690E-A22B-8ECA-A9BA-542A0BDC66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 Regular Expressions</a:t>
            </a:r>
          </a:p>
        </p:txBody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689B4B8E-0DA2-3278-4599-7C7A863156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b="1">
                <a:ea typeface="ＭＳ Ｐゴシック" panose="020B0600070205080204" pitchFamily="34" charset="-128"/>
              </a:rPr>
              <a:t>(0</a:t>
            </a:r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b="1">
                <a:ea typeface="ＭＳ Ｐゴシック" panose="020B0600070205080204" pitchFamily="34" charset="-128"/>
              </a:rPr>
              <a:t>1)*1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The set of all strings of </a:t>
            </a:r>
            <a:r>
              <a:rPr lang="en-US" altLang="en-US" b="1">
                <a:ea typeface="ＭＳ Ｐゴシック" panose="020B0600070205080204" pitchFamily="34" charset="-128"/>
              </a:rPr>
              <a:t>0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and </a:t>
            </a:r>
            <a:r>
              <a:rPr lang="en-US" altLang="ja-JP" b="1">
                <a:ea typeface="ＭＳ Ｐゴシック" panose="020B0600070205080204" pitchFamily="34" charset="-128"/>
              </a:rPr>
              <a:t>1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ending in 1,   </a:t>
            </a:r>
            <a:r>
              <a:rPr lang="en-US" altLang="ja-JP" b="1">
                <a:ea typeface="ＭＳ Ｐゴシック" panose="020B0600070205080204" pitchFamily="34" charset="-128"/>
              </a:rPr>
              <a:t>{1, 01, 11,…}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b="1">
                <a:ea typeface="ＭＳ Ｐゴシック" panose="020B0600070205080204" pitchFamily="34" charset="-128"/>
              </a:rPr>
              <a:t>a*b(a*)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The set of all strings of a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and b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with exactly one b</a:t>
            </a:r>
            <a:endParaRPr lang="en-US" altLang="ja-JP" b="1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b="1">
                <a:ea typeface="ＭＳ Ｐゴシック" panose="020B0600070205080204" pitchFamily="34" charset="-128"/>
              </a:rPr>
              <a:t>((01) </a:t>
            </a:r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b="1">
                <a:ea typeface="ＭＳ Ｐゴシック" panose="020B0600070205080204" pitchFamily="34" charset="-128"/>
              </a:rPr>
              <a:t>(10))*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You tell me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Regular expressions (equivalently, regular grammars) important for lexing, breaking strings into recognized words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Date Placeholder 3">
            <a:extLst>
              <a:ext uri="{FF2B5EF4-FFF2-40B4-BE49-F238E27FC236}">
                <a16:creationId xmlns:a16="http://schemas.microsoft.com/office/drawing/2014/main" id="{9D466112-E288-0795-D047-41DE570EF6A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C283A3E-F1E9-3F47-B9F6-FF70C29BA89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id="{69B306E4-77E7-F7A5-103D-3E177BD6C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2748EAD-25F2-FB4B-BEAE-365FA43EE6F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8AB72B16-E187-FD70-6077-E98E844FC8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Simple Implementation Background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AE6FC58A-1293-B1EE-2B5C-BFE2235D70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type term = Variable of string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                   | Const of (string * term list)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let x = Variable “’a”;;   let tm = Const (“int”,[]);;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1800" dirty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let rec </a:t>
            </a:r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subst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var_name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residue term =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   match term with Variable name -&gt;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         if </a:t>
            </a:r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var_name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= name then residue else term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      | Const (c, </a:t>
            </a:r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tys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) -&gt;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         Const (c, </a:t>
            </a:r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List.map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(</a:t>
            </a:r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subst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var_name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residue)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                                     </a:t>
            </a:r>
            <a:r>
              <a:rPr lang="en-US" altLang="en-US" sz="2800" dirty="0" err="1">
                <a:solidFill>
                  <a:srgbClr val="0000FF"/>
                </a:solidFill>
                <a:ea typeface="ＭＳ Ｐゴシック" panose="020B0600070205080204" pitchFamily="34" charset="-128"/>
              </a:rPr>
              <a:t>tys</a:t>
            </a:r>
            <a:r>
              <a:rPr lang="en-US" altLang="en-US" sz="2800" dirty="0">
                <a:solidFill>
                  <a:srgbClr val="0000FF"/>
                </a:solidFill>
                <a:ea typeface="ＭＳ Ｐゴシック" panose="020B0600070205080204" pitchFamily="34" charset="-128"/>
              </a:rPr>
              <a:t>);;</a:t>
            </a:r>
            <a:endParaRPr lang="en-US" altLang="en-US" sz="2400" dirty="0">
              <a:solidFill>
                <a:srgbClr val="0000FF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Date Placeholder 3">
            <a:extLst>
              <a:ext uri="{FF2B5EF4-FFF2-40B4-BE49-F238E27FC236}">
                <a16:creationId xmlns:a16="http://schemas.microsoft.com/office/drawing/2014/main" id="{936210E9-0EBC-FC6C-6149-73F139D0615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992791B-4E1A-7448-90C3-344C317CB70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71682" name="Slide Number Placeholder 5">
            <a:extLst>
              <a:ext uri="{FF2B5EF4-FFF2-40B4-BE49-F238E27FC236}">
                <a16:creationId xmlns:a16="http://schemas.microsoft.com/office/drawing/2014/main" id="{07587994-A48A-A4ED-9279-08509730D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E2D1F0-CB2B-7E4D-B1E7-6AD8D88AC07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60</a:t>
            </a:fld>
            <a:endParaRPr lang="en-US" altLang="en-US" sz="1400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350A3B8C-5ECE-60F4-3CAE-A26E77AF25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Right Regular Grammars</a:t>
            </a:r>
          </a:p>
        </p:txBody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7EC30A59-8AE6-7CC4-97E7-E402A08887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534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Subclass of BNF (covered in detail sool)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Only rules of form 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</a:rPr>
              <a:t>&lt;nonterminal&gt;</a:t>
            </a:r>
            <a:r>
              <a:rPr lang="en-US" altLang="en-US" sz="2800">
                <a:ea typeface="ＭＳ Ｐゴシック" panose="020B0600070205080204" pitchFamily="34" charset="-128"/>
              </a:rPr>
              <a:t>::=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&lt;terminal&gt;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</a:rPr>
              <a:t>&lt;nonterminal&gt; </a:t>
            </a:r>
            <a:r>
              <a:rPr lang="en-US" altLang="en-US" sz="2800">
                <a:ea typeface="ＭＳ Ｐゴシック" panose="020B0600070205080204" pitchFamily="34" charset="-128"/>
              </a:rPr>
              <a:t>or 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</a:rPr>
              <a:t>&lt;nonterminal&gt;</a:t>
            </a:r>
            <a:r>
              <a:rPr lang="en-US" altLang="en-US" sz="2800">
                <a:ea typeface="ＭＳ Ｐゴシック" panose="020B0600070205080204" pitchFamily="34" charset="-128"/>
              </a:rPr>
              <a:t>::=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&lt;terminal&gt; </a:t>
            </a:r>
            <a:r>
              <a:rPr lang="en-US" altLang="en-US" sz="2800">
                <a:ea typeface="ＭＳ Ｐゴシック" panose="020B0600070205080204" pitchFamily="34" charset="-128"/>
              </a:rPr>
              <a:t>or </a:t>
            </a:r>
            <a:r>
              <a:rPr lang="en-US" altLang="en-US" sz="2800">
                <a:solidFill>
                  <a:srgbClr val="0000FF"/>
                </a:solidFill>
                <a:ea typeface="ＭＳ Ｐゴシック" panose="020B0600070205080204" pitchFamily="34" charset="-128"/>
              </a:rPr>
              <a:t>&lt;nonterminal&gt;</a:t>
            </a:r>
            <a:r>
              <a:rPr lang="en-US" altLang="en-US" sz="2800">
                <a:ea typeface="ＭＳ Ｐゴシック" panose="020B0600070205080204" pitchFamily="34" charset="-128"/>
              </a:rPr>
              <a:t>::=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ε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Defines same class of languages as regular expressions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Important for writing lexers (programs that convert strings of characters into strings of tokens)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ea typeface="ＭＳ Ｐゴシック" panose="020B0600070205080204" pitchFamily="34" charset="-128"/>
              </a:rPr>
              <a:t>Close connection to nondeterministic finite state automata – nonterminals = states; rule = edge</a:t>
            </a:r>
          </a:p>
        </p:txBody>
      </p:sp>
      <p:sp>
        <p:nvSpPr>
          <p:cNvPr id="71685" name="TextBox 1">
            <a:extLst>
              <a:ext uri="{FF2B5EF4-FFF2-40B4-BE49-F238E27FC236}">
                <a16:creationId xmlns:a16="http://schemas.microsoft.com/office/drawing/2014/main" id="{3B1233C8-46AB-C47E-E4BD-CC7A484C7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5626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~</a:t>
            </a:r>
          </a:p>
        </p:txBody>
      </p:sp>
      <p:sp>
        <p:nvSpPr>
          <p:cNvPr id="71686" name="TextBox 6">
            <a:extLst>
              <a:ext uri="{FF2B5EF4-FFF2-40B4-BE49-F238E27FC236}">
                <a16:creationId xmlns:a16="http://schemas.microsoft.com/office/drawing/2014/main" id="{E040189A-2203-3642-03E4-D30CF4BC1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5562600"/>
            <a:ext cx="38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~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Date Placeholder 3">
            <a:extLst>
              <a:ext uri="{FF2B5EF4-FFF2-40B4-BE49-F238E27FC236}">
                <a16:creationId xmlns:a16="http://schemas.microsoft.com/office/drawing/2014/main" id="{453290DD-F303-781C-BF66-0BDF9C286AF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974F514-9BAF-4A4A-AE8B-773F6AD85EE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72706" name="Slide Number Placeholder 5">
            <a:extLst>
              <a:ext uri="{FF2B5EF4-FFF2-40B4-BE49-F238E27FC236}">
                <a16:creationId xmlns:a16="http://schemas.microsoft.com/office/drawing/2014/main" id="{F2CDC056-EF70-0AF0-440F-FF6E07316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7CBFA9-EBDD-6A43-BEAB-F6E55CFBFB7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61</a:t>
            </a:fld>
            <a:endParaRPr lang="en-US" altLang="en-US" sz="1400"/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614DF1D9-5B18-F628-FE80-6748716C99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15BB07AE-A091-AFD4-9A00-0B57CFD6F3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Right regular grammar: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200">
                <a:ea typeface="ＭＳ Ｐゴシック" panose="020B0600070205080204" pitchFamily="34" charset="-128"/>
              </a:rPr>
              <a:t>&lt;Balanced&gt; ::= </a:t>
            </a:r>
            <a:r>
              <a:rPr lang="en-US" altLang="en-US" sz="3200">
                <a:ea typeface="ＭＳ Ｐゴシック" panose="020B0600070205080204" pitchFamily="34" charset="-128"/>
                <a:sym typeface="Symbol" pitchFamily="2" charset="2"/>
              </a:rPr>
              <a:t></a:t>
            </a:r>
            <a:endParaRPr lang="en-US" altLang="en-US" sz="320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200">
                <a:ea typeface="ＭＳ Ｐゴシック" panose="020B0600070205080204" pitchFamily="34" charset="-128"/>
              </a:rPr>
              <a:t>&lt;Balanced&gt; ::=  0&lt;OneAndMore&gt;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200">
                <a:ea typeface="ＭＳ Ｐゴシック" panose="020B0600070205080204" pitchFamily="34" charset="-128"/>
              </a:rPr>
              <a:t>&lt;Balanced&gt; ::= 1&lt;ZeroAndMore&gt;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200">
                <a:ea typeface="ＭＳ Ｐゴシック" panose="020B0600070205080204" pitchFamily="34" charset="-128"/>
              </a:rPr>
              <a:t>&lt;OneAndMore&gt; ::= 1&lt;Balanced&gt;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200">
                <a:ea typeface="ＭＳ Ｐゴシック" panose="020B0600070205080204" pitchFamily="34" charset="-128"/>
              </a:rPr>
              <a:t>&lt;ZeroAndMore&gt; ::= 0&lt;Balanced&gt;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Generates even length strings where every initial substring of even length has same number of 0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as 1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Date Placeholder 3">
            <a:extLst>
              <a:ext uri="{FF2B5EF4-FFF2-40B4-BE49-F238E27FC236}">
                <a16:creationId xmlns:a16="http://schemas.microsoft.com/office/drawing/2014/main" id="{93995CD5-B73E-1930-20AE-91D4943BBF6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4847449-6799-5448-A7B0-467C857F767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73730" name="Slide Number Placeholder 5">
            <a:extLst>
              <a:ext uri="{FF2B5EF4-FFF2-40B4-BE49-F238E27FC236}">
                <a16:creationId xmlns:a16="http://schemas.microsoft.com/office/drawing/2014/main" id="{5A44EBF0-97C8-06F6-E4EA-9C5FC500C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4A5DCB3-1953-7C40-A85C-1EB07084849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62</a:t>
            </a:fld>
            <a:endParaRPr lang="en-US" altLang="en-US" sz="1400"/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D759F15E-087A-AD02-973B-185B2B596C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Implementing Regular Expressions</a:t>
            </a:r>
          </a:p>
        </p:txBody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653DA035-1DDE-65A5-5B97-E377A3029B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Regular expressions reasonable way to generate strings in language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Not so good for recognizing when a string is in language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Problems with Regular Expressions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>
                <a:ea typeface="ＭＳ Ｐゴシック" panose="020B0600070205080204" pitchFamily="34" charset="-128"/>
              </a:rPr>
              <a:t>which option to choose,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>
                <a:ea typeface="ＭＳ Ｐゴシック" panose="020B0600070205080204" pitchFamily="34" charset="-128"/>
              </a:rPr>
              <a:t> how many repetitions to make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Answer: finite state automata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Should have seen in CS374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>
    <p:cut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Date Placeholder 3">
            <a:extLst>
              <a:ext uri="{FF2B5EF4-FFF2-40B4-BE49-F238E27FC236}">
                <a16:creationId xmlns:a16="http://schemas.microsoft.com/office/drawing/2014/main" id="{975A1EF8-2BC5-C6AE-A7AA-A62A178D6F5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3D55BF8-AE9E-1D49-8CED-8B63FCE3563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74754" name="Slide Number Placeholder 5">
            <a:extLst>
              <a:ext uri="{FF2B5EF4-FFF2-40B4-BE49-F238E27FC236}">
                <a16:creationId xmlns:a16="http://schemas.microsoft.com/office/drawing/2014/main" id="{630DB1B5-00FF-CEA2-AFF7-FD7475F3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B632D6-745D-E845-B318-F5E2991357B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63</a:t>
            </a:fld>
            <a:endParaRPr lang="en-US" altLang="en-US" sz="1400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265C8AC3-5FC1-964C-B3F5-830869760F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Example: Lexing</a:t>
            </a:r>
          </a:p>
        </p:txBody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EE02B08C-4588-83D6-A97F-F364C8D9DE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Regular expressions good for describing lexemes (words) in a programming language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Identifier</a:t>
            </a:r>
            <a:r>
              <a:rPr lang="en-US" altLang="en-US" b="1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= (a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b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…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z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A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B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…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Z) (a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b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…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z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A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B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…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Z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0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1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…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9)*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Digit = (0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1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…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9)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Number = 0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(1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…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9)(0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…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9)*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        ~ (1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…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9)(0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…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>
                <a:ea typeface="ＭＳ Ｐゴシック" panose="020B0600070205080204" pitchFamily="34" charset="-128"/>
              </a:rPr>
              <a:t> 9)*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Keywords: if = if, while = while,…</a:t>
            </a:r>
          </a:p>
        </p:txBody>
      </p:sp>
    </p:spTree>
  </p:cSld>
  <p:clrMapOvr>
    <a:masterClrMapping/>
  </p:clrMapOvr>
  <p:transition>
    <p:cut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Date Placeholder 3">
            <a:extLst>
              <a:ext uri="{FF2B5EF4-FFF2-40B4-BE49-F238E27FC236}">
                <a16:creationId xmlns:a16="http://schemas.microsoft.com/office/drawing/2014/main" id="{600E411D-54CA-ABEA-1ED0-73228AD8F9B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D5E85C3-BB48-CC43-A403-E6881960B21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75778" name="Slide Number Placeholder 5">
            <a:extLst>
              <a:ext uri="{FF2B5EF4-FFF2-40B4-BE49-F238E27FC236}">
                <a16:creationId xmlns:a16="http://schemas.microsoft.com/office/drawing/2014/main" id="{CF8B809C-4C6D-C0F3-B212-3A3FE77E6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23F7CCD-1C39-864E-96B5-F9BA04B22D1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64</a:t>
            </a:fld>
            <a:endParaRPr lang="en-US" altLang="en-US" sz="1400"/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7A90C4E9-3BB8-FA86-85CE-EB80D93D58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Lexing</a:t>
            </a:r>
          </a:p>
        </p:txBody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BEF5F91F-116A-5892-945F-018CF32F62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Different syntactic categories of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words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: tokens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Example: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Convert sequence of characters into sequence of strings, integers, and floating point numbers.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"asd 123 jkl 3.14" will become: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[String "asd"; Int 123; String "jkl"; Float 3.14]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Date Placeholder 3">
            <a:extLst>
              <a:ext uri="{FF2B5EF4-FFF2-40B4-BE49-F238E27FC236}">
                <a16:creationId xmlns:a16="http://schemas.microsoft.com/office/drawing/2014/main" id="{0AA9B921-978E-41ED-4527-28C924AE076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3F5163-6F32-9643-AE0B-861C0D186D4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76802" name="Slide Number Placeholder 5">
            <a:extLst>
              <a:ext uri="{FF2B5EF4-FFF2-40B4-BE49-F238E27FC236}">
                <a16:creationId xmlns:a16="http://schemas.microsoft.com/office/drawing/2014/main" id="{1C31960B-0323-25F7-2706-A86B886F9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9119A48-06CA-AA42-B44A-10AA87BBFB3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65</a:t>
            </a:fld>
            <a:endParaRPr lang="en-US" altLang="en-US" sz="1400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DB1FF07A-6C43-61A2-820C-CE9F7847EE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Lex, ocamllex</a:t>
            </a:r>
          </a:p>
        </p:txBody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5C24750D-4A64-5EEE-EB05-A8B7463ED9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Could write the reg exp, then translate to DFA by hand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A lot of work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Better: Write program to take reg exp as input and automatically generates automata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Lex is such a program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ocamllex version for ocaml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Date Placeholder 3">
            <a:extLst>
              <a:ext uri="{FF2B5EF4-FFF2-40B4-BE49-F238E27FC236}">
                <a16:creationId xmlns:a16="http://schemas.microsoft.com/office/drawing/2014/main" id="{41187017-9E99-D2F8-412E-4A690DF4746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A7DFD13-1D56-4D46-BF57-5CB4E7B3028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77826" name="Slide Number Placeholder 5">
            <a:extLst>
              <a:ext uri="{FF2B5EF4-FFF2-40B4-BE49-F238E27FC236}">
                <a16:creationId xmlns:a16="http://schemas.microsoft.com/office/drawing/2014/main" id="{0122F809-3FF2-CE7D-8971-3C5A15019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2EA7633-D949-C84C-A590-A712BFEB783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66</a:t>
            </a:fld>
            <a:endParaRPr lang="en-US" altLang="en-US" sz="1400"/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1C7BE983-2564-3C09-F4DE-8C6501745B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How to do it</a:t>
            </a:r>
          </a:p>
        </p:txBody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2116FED0-70C7-5C9D-720A-C87FAACC80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To use regular expressions to parse our input we need:</a:t>
            </a:r>
          </a:p>
          <a:p>
            <a:pPr lvl="1" eaLnBrk="1" hangingPunct="1"/>
            <a:r>
              <a:rPr lang="en-US" altLang="en-US" sz="3600">
                <a:ea typeface="ＭＳ Ｐゴシック" panose="020B0600070205080204" pitchFamily="34" charset="-128"/>
              </a:rPr>
              <a:t>Some way to identify the input string — call it a lexing buffer </a:t>
            </a:r>
          </a:p>
          <a:p>
            <a:pPr lvl="1" eaLnBrk="1" hangingPunct="1"/>
            <a:r>
              <a:rPr lang="en-US" altLang="en-US" sz="3600">
                <a:ea typeface="ＭＳ Ｐゴシック" panose="020B0600070205080204" pitchFamily="34" charset="-128"/>
              </a:rPr>
              <a:t>Set of regular expressions,</a:t>
            </a:r>
          </a:p>
          <a:p>
            <a:pPr lvl="1" eaLnBrk="1" hangingPunct="1"/>
            <a:r>
              <a:rPr lang="en-US" altLang="en-US" sz="3600">
                <a:ea typeface="ＭＳ Ｐゴシック" panose="020B0600070205080204" pitchFamily="34" charset="-128"/>
              </a:rPr>
              <a:t>Corresponding set of actions to take when they are matched.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Date Placeholder 3">
            <a:extLst>
              <a:ext uri="{FF2B5EF4-FFF2-40B4-BE49-F238E27FC236}">
                <a16:creationId xmlns:a16="http://schemas.microsoft.com/office/drawing/2014/main" id="{DD413BC2-9F32-8E47-A4F3-57C022C77B1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CD4834D-E055-1D40-8955-E02F8AC8462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78850" name="Slide Number Placeholder 5">
            <a:extLst>
              <a:ext uri="{FF2B5EF4-FFF2-40B4-BE49-F238E27FC236}">
                <a16:creationId xmlns:a16="http://schemas.microsoft.com/office/drawing/2014/main" id="{418222BA-50E2-E4BC-B7F5-8623A42E1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EF97C7-24B0-CE47-B005-02AA89A1A0B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67</a:t>
            </a:fld>
            <a:endParaRPr lang="en-US" altLang="en-US" sz="1400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A55E2E35-EC11-047F-A68F-CC805A3282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How to do it</a:t>
            </a:r>
          </a:p>
        </p:txBody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20CFDF73-C9FF-9938-CBAE-8787BB9413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lexer will take the regular expressions and generate a state machine.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state machine will take our lexing buffer and apply the transitions...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we reach an accepting state from which we can go no further, the machine will perform the appropriate action.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Date Placeholder 3">
            <a:extLst>
              <a:ext uri="{FF2B5EF4-FFF2-40B4-BE49-F238E27FC236}">
                <a16:creationId xmlns:a16="http://schemas.microsoft.com/office/drawing/2014/main" id="{7FBDC3E0-5244-4DE3-D9AA-1DE34312980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CC9AC40-DEFB-AD49-A9F6-5A4B8CB5268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79874" name="Slide Number Placeholder 5">
            <a:extLst>
              <a:ext uri="{FF2B5EF4-FFF2-40B4-BE49-F238E27FC236}">
                <a16:creationId xmlns:a16="http://schemas.microsoft.com/office/drawing/2014/main" id="{B56363AA-2918-9F74-E997-6D981729E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864F13D-45F3-874B-8055-6B6FEB286E6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68</a:t>
            </a:fld>
            <a:endParaRPr lang="en-US" altLang="en-US" sz="1400"/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D8291227-CDA0-53F1-DB57-9EDA8EDEED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Mechanics</a:t>
            </a:r>
          </a:p>
        </p:txBody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205DC413-52FC-F924-3FFA-D7E28A2D0F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Put table of reg exp and corresponding actions (written in ocaml) into a file &lt;</a:t>
            </a:r>
            <a:r>
              <a:rPr lang="en-US" altLang="en-US" i="1">
                <a:ea typeface="ＭＳ Ｐゴシック" panose="020B0600070205080204" pitchFamily="34" charset="-128"/>
              </a:rPr>
              <a:t>filename</a:t>
            </a:r>
            <a:r>
              <a:rPr lang="en-US" altLang="en-US">
                <a:ea typeface="ＭＳ Ｐゴシック" panose="020B0600070205080204" pitchFamily="34" charset="-128"/>
              </a:rPr>
              <a:t>&gt;.mll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Call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ocamllex &lt;</a:t>
            </a:r>
            <a:r>
              <a:rPr lang="en-US" altLang="en-US" i="1">
                <a:ea typeface="ＭＳ Ｐゴシック" panose="020B0600070205080204" pitchFamily="34" charset="-128"/>
              </a:rPr>
              <a:t>filename</a:t>
            </a:r>
            <a:r>
              <a:rPr lang="en-US" altLang="en-US">
                <a:ea typeface="ＭＳ Ｐゴシック" panose="020B0600070205080204" pitchFamily="34" charset="-128"/>
              </a:rPr>
              <a:t>&gt;.mll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Produces Ocaml code for a lexical analyzer in file </a:t>
            </a:r>
            <a:r>
              <a:rPr lang="en-US" altLang="en-US" i="1">
                <a:ea typeface="ＭＳ Ｐゴシック" panose="020B0600070205080204" pitchFamily="34" charset="-128"/>
              </a:rPr>
              <a:t> &lt;filename&gt;</a:t>
            </a:r>
            <a:r>
              <a:rPr lang="en-US" altLang="en-US">
                <a:ea typeface="ＭＳ Ｐゴシック" panose="020B0600070205080204" pitchFamily="34" charset="-128"/>
              </a:rPr>
              <a:t>.ml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Date Placeholder 3">
            <a:extLst>
              <a:ext uri="{FF2B5EF4-FFF2-40B4-BE49-F238E27FC236}">
                <a16:creationId xmlns:a16="http://schemas.microsoft.com/office/drawing/2014/main" id="{15A90EE5-6C6C-89D8-40FD-B68DB54F6B0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12D331B-9118-6C47-A8CC-4E60DB14878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80898" name="Slide Number Placeholder 5">
            <a:extLst>
              <a:ext uri="{FF2B5EF4-FFF2-40B4-BE49-F238E27FC236}">
                <a16:creationId xmlns:a16="http://schemas.microsoft.com/office/drawing/2014/main" id="{9CE19E39-D618-D0B5-8F39-783ABD42A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4A25E72-B9B7-554C-99F9-C9ECA9F6FD9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69</a:t>
            </a:fld>
            <a:endParaRPr lang="en-US" altLang="en-US" sz="1400"/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C76BE604-A5FD-79F5-F876-4E779BEA1D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Sample Input</a:t>
            </a:r>
          </a:p>
        </p:txBody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3A9C722B-6372-DF8A-B896-124A353B7B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rule main = parse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['0'-'9']+ { print_string "Int\n"}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['0'-'9']+'.'['0'-'9']+ { print_string "Float\n"}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['a'-'z']+ { print_string "String\n"}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_ { main lexbuf 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let newlexbuf = (Lexing.from_channel stdin) in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main newlexbuf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}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Date Placeholder 3">
            <a:extLst>
              <a:ext uri="{FF2B5EF4-FFF2-40B4-BE49-F238E27FC236}">
                <a16:creationId xmlns:a16="http://schemas.microsoft.com/office/drawing/2014/main" id="{F2764498-7894-0D67-F8F5-B35D86C6278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8A5BC05-C3F7-0C42-B25A-B8E146E62A7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EBB34D2F-7F5E-475B-6406-AEDD22D56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B7EC0AD-65CB-F047-8453-011775650A6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AC360B1A-6C21-FE5A-9027-93EE42B4FE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Unification Problem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124F4AF4-E535-841A-C067-66104A6C34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Given a set of pairs of terms (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equations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)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{(s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, t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), (s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, t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), …, (s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, t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)}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(the</a:t>
            </a:r>
            <a:r>
              <a:rPr lang="en-US" altLang="en-US" i="1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unification problem</a:t>
            </a:r>
            <a:r>
              <a:rPr lang="en-US" altLang="en-US">
                <a:ea typeface="ＭＳ Ｐゴシック" panose="020B0600070205080204" pitchFamily="34" charset="-128"/>
              </a:rPr>
              <a:t>) does there exist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 substitution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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(the 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  <a:sym typeface="Symbol" pitchFamily="2" charset="2"/>
              </a:rPr>
              <a:t>unification solution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of terms for variables such that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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(s</a:t>
            </a:r>
            <a:r>
              <a:rPr lang="en-US" altLang="en-US" sz="44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i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 =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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(t</a:t>
            </a:r>
            <a:r>
              <a:rPr lang="en-US" altLang="en-US" sz="4400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i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),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for all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i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 …,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?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Date Placeholder 3">
            <a:extLst>
              <a:ext uri="{FF2B5EF4-FFF2-40B4-BE49-F238E27FC236}">
                <a16:creationId xmlns:a16="http://schemas.microsoft.com/office/drawing/2014/main" id="{94F9785B-C7B8-73B1-ADA6-BED234F94EB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0735662-EC9C-B64E-8784-1E983A1DB6D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81922" name="Slide Number Placeholder 5">
            <a:extLst>
              <a:ext uri="{FF2B5EF4-FFF2-40B4-BE49-F238E27FC236}">
                <a16:creationId xmlns:a16="http://schemas.microsoft.com/office/drawing/2014/main" id="{EC7E8A38-37C4-9442-EF43-A71B40C46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A114DC7-1441-ED4D-ADEF-2B8589EC07E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70</a:t>
            </a:fld>
            <a:endParaRPr lang="en-US" altLang="en-US" sz="1400"/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2476B59D-2EFD-656F-1ABB-12414D0234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General Input</a:t>
            </a:r>
          </a:p>
        </p:txBody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145E4F3F-DA8F-1713-439D-C73114C9F4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 </a:t>
            </a:r>
            <a:r>
              <a:rPr lang="en-US" altLang="en-US" i="1">
                <a:ea typeface="ＭＳ Ｐゴシック" panose="020B0600070205080204" pitchFamily="34" charset="-128"/>
              </a:rPr>
              <a:t>header</a:t>
            </a:r>
            <a:r>
              <a:rPr lang="en-US" altLang="en-US">
                <a:ea typeface="ＭＳ Ｐゴシック" panose="020B0600070205080204" pitchFamily="34" charset="-128"/>
              </a:rPr>
              <a:t> 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ident</a:t>
            </a:r>
            <a:r>
              <a:rPr lang="en-US" altLang="en-US">
                <a:ea typeface="ＭＳ Ｐゴシック" panose="020B0600070205080204" pitchFamily="34" charset="-128"/>
              </a:rPr>
              <a:t> = </a:t>
            </a:r>
            <a:r>
              <a:rPr lang="en-US" altLang="en-US" i="1">
                <a:ea typeface="ＭＳ Ｐゴシック" panose="020B0600070205080204" pitchFamily="34" charset="-128"/>
              </a:rPr>
              <a:t>regexp</a:t>
            </a:r>
            <a:r>
              <a:rPr lang="en-US" altLang="en-US">
                <a:ea typeface="ＭＳ Ｐゴシック" panose="020B0600070205080204" pitchFamily="34" charset="-128"/>
              </a:rPr>
              <a:t> ...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rule </a:t>
            </a:r>
            <a:r>
              <a:rPr lang="en-US" altLang="en-US" i="1">
                <a:ea typeface="ＭＳ Ｐゴシック" panose="020B0600070205080204" pitchFamily="34" charset="-128"/>
              </a:rPr>
              <a:t>entrypoint</a:t>
            </a:r>
            <a:r>
              <a:rPr lang="en-US" altLang="en-US">
                <a:ea typeface="ＭＳ Ｐゴシック" panose="020B0600070205080204" pitchFamily="34" charset="-128"/>
              </a:rPr>
              <a:t> [</a:t>
            </a:r>
            <a:r>
              <a:rPr lang="en-US" altLang="en-US" i="1">
                <a:ea typeface="ＭＳ Ｐゴシック" panose="020B0600070205080204" pitchFamily="34" charset="-128"/>
              </a:rPr>
              <a:t>arg1</a:t>
            </a:r>
            <a:r>
              <a:rPr lang="en-US" altLang="en-US">
                <a:ea typeface="ＭＳ Ｐゴシック" panose="020B0600070205080204" pitchFamily="34" charset="-128"/>
              </a:rPr>
              <a:t>... </a:t>
            </a:r>
            <a:r>
              <a:rPr lang="en-US" altLang="en-US" i="1">
                <a:ea typeface="ＭＳ Ｐゴシック" panose="020B0600070205080204" pitchFamily="34" charset="-128"/>
              </a:rPr>
              <a:t>argn</a:t>
            </a:r>
            <a:r>
              <a:rPr lang="en-US" altLang="en-US">
                <a:ea typeface="ＭＳ Ｐゴシック" panose="020B0600070205080204" pitchFamily="34" charset="-128"/>
              </a:rPr>
              <a:t>] = parse 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</a:t>
            </a:r>
            <a:r>
              <a:rPr lang="en-US" altLang="en-US" i="1">
                <a:ea typeface="ＭＳ Ｐゴシック" panose="020B0600070205080204" pitchFamily="34" charset="-128"/>
              </a:rPr>
              <a:t>regexp</a:t>
            </a:r>
            <a:r>
              <a:rPr lang="en-US" altLang="en-US">
                <a:ea typeface="ＭＳ Ｐゴシック" panose="020B0600070205080204" pitchFamily="34" charset="-128"/>
              </a:rPr>
              <a:t> { </a:t>
            </a:r>
            <a:r>
              <a:rPr lang="en-US" altLang="en-US" i="1">
                <a:ea typeface="ＭＳ Ｐゴシック" panose="020B0600070205080204" pitchFamily="34" charset="-128"/>
              </a:rPr>
              <a:t>action</a:t>
            </a:r>
            <a:r>
              <a:rPr lang="en-US" altLang="en-US">
                <a:ea typeface="ＭＳ Ｐゴシック" panose="020B0600070205080204" pitchFamily="34" charset="-128"/>
              </a:rPr>
              <a:t> }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| ...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| </a:t>
            </a:r>
            <a:r>
              <a:rPr lang="en-US" altLang="en-US" i="1">
                <a:ea typeface="ＭＳ Ｐゴシック" panose="020B0600070205080204" pitchFamily="34" charset="-128"/>
              </a:rPr>
              <a:t>regexp</a:t>
            </a:r>
            <a:r>
              <a:rPr lang="en-US" altLang="en-US">
                <a:ea typeface="ＭＳ Ｐゴシック" panose="020B0600070205080204" pitchFamily="34" charset="-128"/>
              </a:rPr>
              <a:t> { </a:t>
            </a:r>
            <a:r>
              <a:rPr lang="en-US" altLang="en-US" i="1">
                <a:ea typeface="ＭＳ Ｐゴシック" panose="020B0600070205080204" pitchFamily="34" charset="-128"/>
              </a:rPr>
              <a:t>action</a:t>
            </a:r>
            <a:r>
              <a:rPr lang="en-US" altLang="en-US">
                <a:ea typeface="ＭＳ Ｐゴシック" panose="020B0600070205080204" pitchFamily="34" charset="-128"/>
              </a:rPr>
              <a:t> 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and </a:t>
            </a:r>
            <a:r>
              <a:rPr lang="en-US" altLang="en-US" i="1">
                <a:ea typeface="ＭＳ Ｐゴシック" panose="020B0600070205080204" pitchFamily="34" charset="-128"/>
              </a:rPr>
              <a:t>entrypoint</a:t>
            </a:r>
            <a:r>
              <a:rPr lang="en-US" altLang="en-US">
                <a:ea typeface="ＭＳ Ｐゴシック" panose="020B0600070205080204" pitchFamily="34" charset="-128"/>
              </a:rPr>
              <a:t> [</a:t>
            </a:r>
            <a:r>
              <a:rPr lang="en-US" altLang="en-US" i="1">
                <a:ea typeface="ＭＳ Ｐゴシック" panose="020B0600070205080204" pitchFamily="34" charset="-128"/>
              </a:rPr>
              <a:t>arg1</a:t>
            </a:r>
            <a:r>
              <a:rPr lang="en-US" altLang="en-US">
                <a:ea typeface="ＭＳ Ｐゴシック" panose="020B0600070205080204" pitchFamily="34" charset="-128"/>
              </a:rPr>
              <a:t>... </a:t>
            </a:r>
            <a:r>
              <a:rPr lang="en-US" altLang="en-US" i="1">
                <a:ea typeface="ＭＳ Ｐゴシック" panose="020B0600070205080204" pitchFamily="34" charset="-128"/>
              </a:rPr>
              <a:t>argn</a:t>
            </a:r>
            <a:r>
              <a:rPr lang="en-US" altLang="en-US">
                <a:ea typeface="ＭＳ Ｐゴシック" panose="020B0600070205080204" pitchFamily="34" charset="-128"/>
              </a:rPr>
              <a:t>] =  parse ...and ...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 </a:t>
            </a:r>
            <a:r>
              <a:rPr lang="en-US" altLang="en-US" i="1">
                <a:ea typeface="ＭＳ Ｐゴシック" panose="020B0600070205080204" pitchFamily="34" charset="-128"/>
              </a:rPr>
              <a:t>trailer</a:t>
            </a:r>
            <a:r>
              <a:rPr lang="en-US" altLang="en-US">
                <a:ea typeface="ＭＳ Ｐゴシック" panose="020B0600070205080204" pitchFamily="34" charset="-128"/>
              </a:rPr>
              <a:t> }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Date Placeholder 3">
            <a:extLst>
              <a:ext uri="{FF2B5EF4-FFF2-40B4-BE49-F238E27FC236}">
                <a16:creationId xmlns:a16="http://schemas.microsoft.com/office/drawing/2014/main" id="{BC48A41F-6052-D7CB-647A-3653DF69043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0B53B43-DFDC-D34B-A670-71DC45C8679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82946" name="Slide Number Placeholder 5">
            <a:extLst>
              <a:ext uri="{FF2B5EF4-FFF2-40B4-BE49-F238E27FC236}">
                <a16:creationId xmlns:a16="http://schemas.microsoft.com/office/drawing/2014/main" id="{422424C3-E5C4-050B-DE85-25412A02C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06B480F-7390-DC43-B68E-862BE3B9C94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71</a:t>
            </a:fld>
            <a:endParaRPr lang="en-US" altLang="en-US" sz="1400"/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F57737A3-FCA6-3CBE-9487-210ED5B5E4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Ocamllex Input</a:t>
            </a:r>
          </a:p>
        </p:txBody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C49A786D-DCF5-4851-704C-E547051841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i="1">
                <a:ea typeface="ＭＳ Ｐゴシック" panose="020B0600070205080204" pitchFamily="34" charset="-128"/>
              </a:rPr>
              <a:t>header </a:t>
            </a:r>
            <a:r>
              <a:rPr lang="en-US" altLang="en-US" sz="3600">
                <a:ea typeface="ＭＳ Ｐゴシック" panose="020B0600070205080204" pitchFamily="34" charset="-128"/>
              </a:rPr>
              <a:t>and </a:t>
            </a:r>
            <a:r>
              <a:rPr lang="en-US" altLang="en-US" sz="3600" i="1">
                <a:ea typeface="ＭＳ Ｐゴシック" panose="020B0600070205080204" pitchFamily="34" charset="-128"/>
              </a:rPr>
              <a:t>trailer </a:t>
            </a:r>
            <a:r>
              <a:rPr lang="en-US" altLang="en-US" sz="3600">
                <a:ea typeface="ＭＳ Ｐゴシック" panose="020B0600070205080204" pitchFamily="34" charset="-128"/>
              </a:rPr>
              <a:t>contain arbitrary</a:t>
            </a:r>
            <a:r>
              <a:rPr lang="en-US" altLang="en-US" sz="3600" i="1"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ea typeface="ＭＳ Ｐゴシック" panose="020B0600070205080204" pitchFamily="34" charset="-128"/>
              </a:rPr>
              <a:t>ocaml code put at top an bottom of </a:t>
            </a:r>
            <a:r>
              <a:rPr lang="en-US" altLang="en-US" sz="3600" i="1">
                <a:ea typeface="ＭＳ Ｐゴシック" panose="020B0600070205080204" pitchFamily="34" charset="-128"/>
              </a:rPr>
              <a:t>&lt;filename&gt;</a:t>
            </a:r>
            <a:r>
              <a:rPr lang="en-US" altLang="en-US" sz="3600">
                <a:ea typeface="ＭＳ Ｐゴシック" panose="020B0600070205080204" pitchFamily="34" charset="-128"/>
              </a:rPr>
              <a:t>.ml</a:t>
            </a:r>
          </a:p>
          <a:p>
            <a:pPr eaLnBrk="1" hangingPunct="1">
              <a:lnSpc>
                <a:spcPct val="90000"/>
              </a:lnSpc>
            </a:pPr>
            <a:endParaRPr lang="en-US" altLang="en-US" sz="36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let </a:t>
            </a:r>
            <a:r>
              <a:rPr lang="en-US" altLang="en-US" sz="3600" i="1">
                <a:ea typeface="ＭＳ Ｐゴシック" panose="020B0600070205080204" pitchFamily="34" charset="-128"/>
              </a:rPr>
              <a:t>ident</a:t>
            </a:r>
            <a:r>
              <a:rPr lang="en-US" altLang="en-US" sz="3600">
                <a:ea typeface="ＭＳ Ｐゴシック" panose="020B0600070205080204" pitchFamily="34" charset="-128"/>
              </a:rPr>
              <a:t> = </a:t>
            </a:r>
            <a:r>
              <a:rPr lang="en-US" altLang="en-US" sz="3600" i="1">
                <a:ea typeface="ＭＳ Ｐゴシック" panose="020B0600070205080204" pitchFamily="34" charset="-128"/>
              </a:rPr>
              <a:t>regexp</a:t>
            </a:r>
            <a:r>
              <a:rPr lang="en-US" altLang="en-US" sz="3600">
                <a:ea typeface="ＭＳ Ｐゴシック" panose="020B0600070205080204" pitchFamily="34" charset="-128"/>
              </a:rPr>
              <a:t> ...  Introduces </a:t>
            </a:r>
            <a:r>
              <a:rPr lang="en-US" altLang="en-US" sz="3600" i="1">
                <a:ea typeface="ＭＳ Ｐゴシック" panose="020B0600070205080204" pitchFamily="34" charset="-128"/>
              </a:rPr>
              <a:t>ident</a:t>
            </a:r>
            <a:r>
              <a:rPr lang="en-US" altLang="en-US" sz="3600">
                <a:ea typeface="ＭＳ Ｐゴシック" panose="020B0600070205080204" pitchFamily="34" charset="-128"/>
              </a:rPr>
              <a:t> for use in later regular expressions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Date Placeholder 3">
            <a:extLst>
              <a:ext uri="{FF2B5EF4-FFF2-40B4-BE49-F238E27FC236}">
                <a16:creationId xmlns:a16="http://schemas.microsoft.com/office/drawing/2014/main" id="{66B4CB83-A576-1415-BFAF-A65F80D0C2C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42DDA55-2052-D345-BEBA-DE3F8948663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83970" name="Slide Number Placeholder 5">
            <a:extLst>
              <a:ext uri="{FF2B5EF4-FFF2-40B4-BE49-F238E27FC236}">
                <a16:creationId xmlns:a16="http://schemas.microsoft.com/office/drawing/2014/main" id="{ABFB4E4E-1EF6-4CBB-5304-BCBEF869B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D6B0A14-DBA5-2246-A2FE-4CDBBFCFB7B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72</a:t>
            </a:fld>
            <a:endParaRPr lang="en-US" altLang="en-US" sz="1400"/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A0B06025-A400-93F6-F300-853DCF21D3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4000">
                <a:ea typeface="ＭＳ Ｐゴシック" panose="020B0600070205080204" pitchFamily="34" charset="-128"/>
              </a:rPr>
              <a:t>Ocamllex Input</a:t>
            </a:r>
          </a:p>
        </p:txBody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AB474497-4634-D2D8-20C9-D15C62DC59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i="1">
                <a:ea typeface="ＭＳ Ｐゴシック" panose="020B0600070205080204" pitchFamily="34" charset="-128"/>
              </a:rPr>
              <a:t>&lt;filename&gt;</a:t>
            </a:r>
            <a:r>
              <a:rPr lang="en-US" altLang="en-US" sz="3600">
                <a:ea typeface="ＭＳ Ｐゴシック" panose="020B0600070205080204" pitchFamily="34" charset="-128"/>
              </a:rPr>
              <a:t>.ml contains one lexing function per </a:t>
            </a:r>
            <a:r>
              <a:rPr lang="en-US" altLang="en-US" sz="3600" i="1">
                <a:ea typeface="ＭＳ Ｐゴシック" panose="020B0600070205080204" pitchFamily="34" charset="-128"/>
              </a:rPr>
              <a:t>entrypoint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>
                <a:ea typeface="ＭＳ Ｐゴシック" panose="020B0600070205080204" pitchFamily="34" charset="-128"/>
              </a:rPr>
              <a:t>Name of function is name given for </a:t>
            </a:r>
            <a:r>
              <a:rPr lang="en-US" altLang="en-US" sz="3200" i="1">
                <a:ea typeface="ＭＳ Ｐゴシック" panose="020B0600070205080204" pitchFamily="34" charset="-128"/>
              </a:rPr>
              <a:t>entrypoint</a:t>
            </a:r>
            <a:endParaRPr lang="en-US" altLang="en-US" sz="320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>
                <a:ea typeface="ＭＳ Ｐゴシック" panose="020B0600070205080204" pitchFamily="34" charset="-128"/>
              </a:rPr>
              <a:t>Each entry point becomes an Ocaml function that takes </a:t>
            </a:r>
            <a:r>
              <a:rPr lang="en-US" altLang="en-US" sz="3200" i="1">
                <a:ea typeface="ＭＳ Ｐゴシック" panose="020B0600070205080204" pitchFamily="34" charset="-128"/>
              </a:rPr>
              <a:t>n</a:t>
            </a:r>
            <a:r>
              <a:rPr lang="en-US" altLang="en-US" sz="3200">
                <a:ea typeface="ＭＳ Ｐゴシック" panose="020B0600070205080204" pitchFamily="34" charset="-128"/>
              </a:rPr>
              <a:t>+1 arguments, the extra implicit last argument being of type Lexing.lexbuf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 i="1">
                <a:ea typeface="ＭＳ Ｐゴシック" panose="020B0600070205080204" pitchFamily="34" charset="-128"/>
              </a:rPr>
              <a:t>arg1</a:t>
            </a:r>
            <a:r>
              <a:rPr lang="en-US" altLang="en-US" sz="3600">
                <a:ea typeface="ＭＳ Ｐゴシック" panose="020B0600070205080204" pitchFamily="34" charset="-128"/>
              </a:rPr>
              <a:t>... a</a:t>
            </a:r>
            <a:r>
              <a:rPr lang="en-US" altLang="en-US" sz="3600" i="1">
                <a:ea typeface="ＭＳ Ｐゴシック" panose="020B0600070205080204" pitchFamily="34" charset="-128"/>
              </a:rPr>
              <a:t>rgn</a:t>
            </a:r>
            <a:r>
              <a:rPr lang="en-US" altLang="en-US" sz="3600">
                <a:ea typeface="ＭＳ Ｐゴシック" panose="020B0600070205080204" pitchFamily="34" charset="-128"/>
              </a:rPr>
              <a:t> are for use in </a:t>
            </a:r>
            <a:r>
              <a:rPr lang="en-US" altLang="en-US" sz="3600" i="1">
                <a:ea typeface="ＭＳ Ｐゴシック" panose="020B0600070205080204" pitchFamily="34" charset="-128"/>
              </a:rPr>
              <a:t>action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Date Placeholder 3">
            <a:extLst>
              <a:ext uri="{FF2B5EF4-FFF2-40B4-BE49-F238E27FC236}">
                <a16:creationId xmlns:a16="http://schemas.microsoft.com/office/drawing/2014/main" id="{35B304DB-6C09-773E-08C6-51901A81391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56E6D64-2DF5-9742-9798-29CF24B499F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84994" name="Slide Number Placeholder 5">
            <a:extLst>
              <a:ext uri="{FF2B5EF4-FFF2-40B4-BE49-F238E27FC236}">
                <a16:creationId xmlns:a16="http://schemas.microsoft.com/office/drawing/2014/main" id="{DFD4EA94-F44B-DADC-2C4F-3331F1949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1BA73A7-4EC4-0E4F-8934-86D73702392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73</a:t>
            </a:fld>
            <a:endParaRPr lang="en-US" altLang="en-US" sz="1400"/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E8605E34-529F-38E1-76DC-C16BB29E3C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Ocamllex Regular Expression</a:t>
            </a:r>
          </a:p>
        </p:txBody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E2F9F255-3D26-B729-7A88-6742E28EE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77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Single quoted characters for letters: </a:t>
            </a:r>
            <a:r>
              <a:rPr lang="ja-JP" altLang="en-US" sz="3600">
                <a:solidFill>
                  <a:schemeClr val="hlink"/>
                </a:solidFill>
                <a:ea typeface="ＭＳ Ｐゴシック" panose="020B0600070205080204" pitchFamily="34" charset="-128"/>
              </a:rPr>
              <a:t>‘</a:t>
            </a:r>
            <a:r>
              <a:rPr lang="en-US" altLang="ja-JP" sz="3600">
                <a:solidFill>
                  <a:schemeClr val="hlink"/>
                </a:solidFill>
                <a:ea typeface="ＭＳ Ｐゴシック" panose="020B0600070205080204" pitchFamily="34" charset="-128"/>
              </a:rPr>
              <a:t>a</a:t>
            </a:r>
            <a:r>
              <a:rPr lang="ja-JP" altLang="en-US" sz="3600">
                <a:solidFill>
                  <a:schemeClr val="hlink"/>
                </a:solidFill>
                <a:ea typeface="ＭＳ Ｐゴシック" panose="020B0600070205080204" pitchFamily="34" charset="-128"/>
              </a:rPr>
              <a:t>’</a:t>
            </a:r>
            <a:endParaRPr lang="en-US" altLang="ja-JP" sz="36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3600">
                <a:solidFill>
                  <a:schemeClr val="hlink"/>
                </a:solidFill>
                <a:ea typeface="ＭＳ Ｐゴシック" panose="020B0600070205080204" pitchFamily="34" charset="-128"/>
              </a:rPr>
              <a:t>_</a:t>
            </a:r>
            <a:r>
              <a:rPr lang="en-US" altLang="en-US" sz="3600">
                <a:ea typeface="ＭＳ Ｐゴシック" panose="020B0600070205080204" pitchFamily="34" charset="-128"/>
              </a:rPr>
              <a:t>: (underscore) matches any letter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3600">
                <a:solidFill>
                  <a:schemeClr val="hlink"/>
                </a:solidFill>
                <a:ea typeface="ＭＳ Ｐゴシック" panose="020B0600070205080204" pitchFamily="34" charset="-128"/>
              </a:rPr>
              <a:t>Eof</a:t>
            </a:r>
            <a:r>
              <a:rPr lang="en-US" altLang="en-US" sz="3600">
                <a:ea typeface="ＭＳ Ｐゴシック" panose="020B0600070205080204" pitchFamily="34" charset="-128"/>
              </a:rPr>
              <a:t>: special </a:t>
            </a:r>
            <a:r>
              <a:rPr lang="ja-JP" altLang="en-US" sz="3600">
                <a:ea typeface="ＭＳ Ｐゴシック" panose="020B0600070205080204" pitchFamily="34" charset="-128"/>
              </a:rPr>
              <a:t>“</a:t>
            </a:r>
            <a:r>
              <a:rPr lang="en-US" altLang="ja-JP" sz="3600">
                <a:ea typeface="ＭＳ Ｐゴシック" panose="020B0600070205080204" pitchFamily="34" charset="-128"/>
              </a:rPr>
              <a:t>end_of_file</a:t>
            </a:r>
            <a:r>
              <a:rPr lang="ja-JP" altLang="en-US" sz="3600">
                <a:ea typeface="ＭＳ Ｐゴシック" panose="020B0600070205080204" pitchFamily="34" charset="-128"/>
              </a:rPr>
              <a:t>”</a:t>
            </a:r>
            <a:r>
              <a:rPr lang="en-US" altLang="ja-JP" sz="3600">
                <a:ea typeface="ＭＳ Ｐゴシック" panose="020B0600070205080204" pitchFamily="34" charset="-128"/>
              </a:rPr>
              <a:t> marker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3600">
                <a:ea typeface="ＭＳ Ｐゴシック" panose="020B0600070205080204" pitchFamily="34" charset="-128"/>
              </a:rPr>
              <a:t>Concatenation same as usual</a:t>
            </a:r>
            <a:endParaRPr lang="en-US" altLang="en-US" sz="3600">
              <a:solidFill>
                <a:schemeClr val="hlink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ja-JP" altLang="en-US" sz="3600">
                <a:solidFill>
                  <a:schemeClr val="hlink"/>
                </a:solidFill>
                <a:ea typeface="ＭＳ Ｐゴシック" panose="020B0600070205080204" pitchFamily="34" charset="-128"/>
              </a:rPr>
              <a:t>“</a:t>
            </a:r>
            <a:r>
              <a:rPr lang="en-US" altLang="ja-JP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string</a:t>
            </a:r>
            <a:r>
              <a:rPr lang="ja-JP" altLang="en-US" sz="3600">
                <a:solidFill>
                  <a:schemeClr val="hlink"/>
                </a:solidFill>
                <a:ea typeface="ＭＳ Ｐゴシック" panose="020B0600070205080204" pitchFamily="34" charset="-128"/>
              </a:rPr>
              <a:t>”</a:t>
            </a:r>
            <a:r>
              <a:rPr lang="en-US" altLang="ja-JP" sz="3600">
                <a:ea typeface="ＭＳ Ｐゴシック" panose="020B0600070205080204" pitchFamily="34" charset="-128"/>
              </a:rPr>
              <a:t>: concatenation of sequence of characters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i="1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1 </a:t>
            </a: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| e</a:t>
            </a:r>
            <a:r>
              <a:rPr lang="en-US" altLang="en-US" sz="3600" i="1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3600" baseline="-25000"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ea typeface="ＭＳ Ｐゴシック" panose="020B0600070205080204" pitchFamily="34" charset="-128"/>
              </a:rPr>
              <a:t>: choice - what was </a:t>
            </a: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i="1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1 </a:t>
            </a:r>
            <a:r>
              <a:rPr lang="en-US" altLang="en-US" sz="3600">
                <a:solidFill>
                  <a:schemeClr val="hlink"/>
                </a:solidFill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 e</a:t>
            </a:r>
            <a:r>
              <a:rPr lang="en-US" altLang="en-US" sz="3600" i="1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2</a:t>
            </a:r>
            <a:endParaRPr lang="en-US" altLang="en-US" sz="2800" i="1" baseline="-25000">
              <a:solidFill>
                <a:schemeClr val="hlink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Date Placeholder 3">
            <a:extLst>
              <a:ext uri="{FF2B5EF4-FFF2-40B4-BE49-F238E27FC236}">
                <a16:creationId xmlns:a16="http://schemas.microsoft.com/office/drawing/2014/main" id="{0F9DA482-9ACE-DAE6-46E8-0598E9236F7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94F5872-A6B1-8A4E-AA32-E38B3D0D0965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86018" name="Slide Number Placeholder 5">
            <a:extLst>
              <a:ext uri="{FF2B5EF4-FFF2-40B4-BE49-F238E27FC236}">
                <a16:creationId xmlns:a16="http://schemas.microsoft.com/office/drawing/2014/main" id="{7AE805DB-18F3-6748-2636-5D091900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0D302E2-30A6-C64A-9813-9FB595734A7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74</a:t>
            </a:fld>
            <a:endParaRPr lang="en-US" altLang="en-US" sz="1400"/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087B3FF6-39CC-0926-3355-224B9AC2D8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Ocamllex Regular Expression</a:t>
            </a:r>
          </a:p>
        </p:txBody>
      </p:sp>
      <p:sp>
        <p:nvSpPr>
          <p:cNvPr id="86020" name="Rectangle 3">
            <a:extLst>
              <a:ext uri="{FF2B5EF4-FFF2-40B4-BE49-F238E27FC236}">
                <a16:creationId xmlns:a16="http://schemas.microsoft.com/office/drawing/2014/main" id="{955497EF-D11A-79B7-3650-1D58954DCD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3600">
                <a:solidFill>
                  <a:schemeClr val="hlink"/>
                </a:solidFill>
                <a:ea typeface="ＭＳ Ｐゴシック" panose="020B0600070205080204" pitchFamily="34" charset="-128"/>
              </a:rPr>
              <a:t>[</a:t>
            </a: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 sz="3600" i="1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 - c</a:t>
            </a:r>
            <a:r>
              <a:rPr lang="en-US" altLang="en-US" sz="3600" i="1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3600">
                <a:solidFill>
                  <a:schemeClr val="hlink"/>
                </a:solidFill>
                <a:ea typeface="ＭＳ Ｐゴシック" panose="020B0600070205080204" pitchFamily="34" charset="-128"/>
              </a:rPr>
              <a:t>]</a:t>
            </a:r>
            <a:r>
              <a:rPr lang="en-US" altLang="en-US" sz="3600">
                <a:ea typeface="ＭＳ Ｐゴシック" panose="020B0600070205080204" pitchFamily="34" charset="-128"/>
              </a:rPr>
              <a:t>: choice of any character between first and second inclusive, as determined by character codes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3600">
                <a:solidFill>
                  <a:schemeClr val="hlink"/>
                </a:solidFill>
                <a:ea typeface="ＭＳ Ｐゴシック" panose="020B0600070205080204" pitchFamily="34" charset="-128"/>
              </a:rPr>
              <a:t>[^</a:t>
            </a: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 sz="3600" i="1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 - c</a:t>
            </a:r>
            <a:r>
              <a:rPr lang="en-US" altLang="en-US" sz="3600" i="1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 sz="3600">
                <a:solidFill>
                  <a:schemeClr val="hlink"/>
                </a:solidFill>
                <a:ea typeface="ＭＳ Ｐゴシック" panose="020B0600070205080204" pitchFamily="34" charset="-128"/>
              </a:rPr>
              <a:t>]</a:t>
            </a:r>
            <a:r>
              <a:rPr lang="en-US" altLang="en-US" sz="3600">
                <a:ea typeface="ＭＳ Ｐゴシック" panose="020B0600070205080204" pitchFamily="34" charset="-128"/>
              </a:rPr>
              <a:t>: choice of any character NOT in set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>
                <a:solidFill>
                  <a:schemeClr val="hlink"/>
                </a:solidFill>
                <a:ea typeface="ＭＳ Ｐゴシック" panose="020B0600070205080204" pitchFamily="34" charset="-128"/>
              </a:rPr>
              <a:t>*</a:t>
            </a:r>
            <a:r>
              <a:rPr lang="en-US" altLang="en-US" sz="3600">
                <a:ea typeface="ＭＳ Ｐゴシック" panose="020B0600070205080204" pitchFamily="34" charset="-128"/>
              </a:rPr>
              <a:t>: same as before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e+</a:t>
            </a:r>
            <a:r>
              <a:rPr lang="en-US" altLang="en-US" sz="3600">
                <a:ea typeface="ＭＳ Ｐゴシック" panose="020B0600070205080204" pitchFamily="34" charset="-128"/>
              </a:rPr>
              <a:t>: same as </a:t>
            </a: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e e</a:t>
            </a:r>
            <a:r>
              <a:rPr lang="en-US" altLang="en-US" sz="3600">
                <a:solidFill>
                  <a:schemeClr val="hlink"/>
                </a:solidFill>
                <a:ea typeface="ＭＳ Ｐゴシック" panose="020B0600070205080204" pitchFamily="34" charset="-128"/>
              </a:rPr>
              <a:t>*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>
                <a:solidFill>
                  <a:schemeClr val="hlink"/>
                </a:solidFill>
                <a:ea typeface="ＭＳ Ｐゴシック" panose="020B0600070205080204" pitchFamily="34" charset="-128"/>
              </a:rPr>
              <a:t>?</a:t>
            </a:r>
            <a:r>
              <a:rPr lang="en-US" altLang="en-US" sz="3600">
                <a:ea typeface="ＭＳ Ｐゴシック" panose="020B0600070205080204" pitchFamily="34" charset="-128"/>
              </a:rPr>
              <a:t>: option - was </a:t>
            </a: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i="1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chemeClr val="hlink"/>
                </a:solidFill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3600">
                <a:solidFill>
                  <a:schemeClr val="hlink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>
                <a:solidFill>
                  <a:schemeClr val="hlink"/>
                </a:solidFill>
                <a:ea typeface="ＭＳ Ｐゴシック" panose="020B0600070205080204" pitchFamily="34" charset="-128"/>
                <a:sym typeface="Symbol" pitchFamily="2" charset="2"/>
              </a:rPr>
              <a:t>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)</a:t>
            </a:r>
            <a:r>
              <a:rPr lang="en-US" altLang="en-US">
                <a:ea typeface="ＭＳ Ｐゴシック" panose="020B0600070205080204" pitchFamily="34" charset="-128"/>
              </a:rPr>
              <a:t>: same as</a:t>
            </a:r>
            <a:r>
              <a:rPr lang="en-US" altLang="en-US" sz="3600">
                <a:solidFill>
                  <a:schemeClr val="hlink"/>
                </a:solidFill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Date Placeholder 3">
            <a:extLst>
              <a:ext uri="{FF2B5EF4-FFF2-40B4-BE49-F238E27FC236}">
                <a16:creationId xmlns:a16="http://schemas.microsoft.com/office/drawing/2014/main" id="{3ECA3A8E-7B3C-7C9A-1B31-5BC7F0CC8AD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9FA9CAB-4C73-5047-9CF5-425E027983C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87042" name="Slide Number Placeholder 5">
            <a:extLst>
              <a:ext uri="{FF2B5EF4-FFF2-40B4-BE49-F238E27FC236}">
                <a16:creationId xmlns:a16="http://schemas.microsoft.com/office/drawing/2014/main" id="{6F378889-0236-B9E0-EEAC-0BA173CBD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1BD211A-A6B2-5F4F-AEFA-FEAFA76EA36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75</a:t>
            </a:fld>
            <a:endParaRPr lang="en-US" altLang="en-US" sz="1400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5D552013-9AAE-FA93-FCB2-B0CFD6D28E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Ocamllex Regular Expression</a:t>
            </a:r>
          </a:p>
        </p:txBody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9D66A1D8-A2F8-04BB-82B0-0E87B277FF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i="1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1 </a:t>
            </a:r>
            <a:r>
              <a:rPr lang="en-US" altLang="en-US">
                <a:solidFill>
                  <a:schemeClr val="hlink"/>
                </a:solidFill>
                <a:ea typeface="ＭＳ Ｐゴシック" panose="020B0600070205080204" pitchFamily="34" charset="-128"/>
              </a:rPr>
              <a:t>#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 e</a:t>
            </a:r>
            <a:r>
              <a:rPr lang="en-US" altLang="en-US" i="1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: the characters in 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i="1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 but not in 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i="1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;   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i="1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i="1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must describe just sets of characters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ident</a:t>
            </a:r>
            <a:r>
              <a:rPr lang="en-US" altLang="en-US" sz="3600">
                <a:ea typeface="ＭＳ Ｐゴシック" panose="020B0600070205080204" pitchFamily="34" charset="-128"/>
              </a:rPr>
              <a:t>: abbreviation for earlier reg exp in let </a:t>
            </a:r>
            <a:r>
              <a:rPr lang="en-US" altLang="en-US" sz="3600" i="1">
                <a:ea typeface="ＭＳ Ｐゴシック" panose="020B0600070205080204" pitchFamily="34" charset="-128"/>
              </a:rPr>
              <a:t>ident</a:t>
            </a:r>
            <a:r>
              <a:rPr lang="en-US" altLang="en-US" sz="3600">
                <a:ea typeface="ＭＳ Ｐゴシック" panose="020B0600070205080204" pitchFamily="34" charset="-128"/>
              </a:rPr>
              <a:t> = </a:t>
            </a:r>
            <a:r>
              <a:rPr lang="en-US" altLang="en-US" sz="3600" i="1">
                <a:ea typeface="ＭＳ Ｐゴシック" panose="020B0600070205080204" pitchFamily="34" charset="-128"/>
              </a:rPr>
              <a:t>regexp</a:t>
            </a:r>
            <a:r>
              <a:rPr lang="en-US" altLang="en-US" sz="3600"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 sz="3600">
                <a:ea typeface="ＭＳ Ｐゴシック" panose="020B0600070205080204" pitchFamily="34" charset="-128"/>
              </a:rPr>
              <a:t> </a:t>
            </a: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i="1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1 </a:t>
            </a:r>
            <a:r>
              <a:rPr lang="en-US" altLang="en-US" sz="3600">
                <a:solidFill>
                  <a:schemeClr val="hlink"/>
                </a:solidFill>
                <a:ea typeface="ＭＳ Ｐゴシック" panose="020B0600070205080204" pitchFamily="34" charset="-128"/>
              </a:rPr>
              <a:t>as</a:t>
            </a: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 id</a:t>
            </a:r>
            <a:r>
              <a:rPr lang="en-US" altLang="en-US" sz="3600">
                <a:ea typeface="ＭＳ Ｐゴシック" panose="020B0600070205080204" pitchFamily="34" charset="-128"/>
              </a:rPr>
              <a:t>: binds the result of </a:t>
            </a: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 sz="3600" i="1" baseline="-25000">
                <a:solidFill>
                  <a:schemeClr val="hlink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 sz="3600">
                <a:ea typeface="ＭＳ Ｐゴシック" panose="020B0600070205080204" pitchFamily="34" charset="-128"/>
              </a:rPr>
              <a:t> to </a:t>
            </a: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id</a:t>
            </a:r>
            <a:r>
              <a:rPr lang="en-US" altLang="en-US" sz="3600">
                <a:ea typeface="ＭＳ Ｐゴシック" panose="020B0600070205080204" pitchFamily="34" charset="-128"/>
              </a:rPr>
              <a:t> to be used in the associated </a:t>
            </a:r>
            <a:r>
              <a:rPr lang="en-US" altLang="en-US" sz="3600" i="1">
                <a:ea typeface="ＭＳ Ｐゴシック" panose="020B0600070205080204" pitchFamily="34" charset="-128"/>
              </a:rPr>
              <a:t>action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Date Placeholder 3">
            <a:extLst>
              <a:ext uri="{FF2B5EF4-FFF2-40B4-BE49-F238E27FC236}">
                <a16:creationId xmlns:a16="http://schemas.microsoft.com/office/drawing/2014/main" id="{A4A08C9C-5939-067C-3B70-B59FA9DEB04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C9FA29E-7D7B-0649-B6B8-C8C32400637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88066" name="Slide Number Placeholder 5">
            <a:extLst>
              <a:ext uri="{FF2B5EF4-FFF2-40B4-BE49-F238E27FC236}">
                <a16:creationId xmlns:a16="http://schemas.microsoft.com/office/drawing/2014/main" id="{789D4DD3-A3A3-B348-66BF-A41EF6CF5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487CD1E-3548-F64D-93BB-7050DEA4269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76</a:t>
            </a:fld>
            <a:endParaRPr lang="en-US" altLang="en-US" sz="1400"/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401F936C-6E40-368A-2F7C-2B8BD8571A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Ocamllex Manual</a:t>
            </a:r>
          </a:p>
        </p:txBody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66A44583-DDB5-42B2-97CD-4CECE9B31E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More details can be found at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Version for </a:t>
            </a:r>
            <a:r>
              <a:rPr lang="en-US" altLang="en-US" dirty="0" err="1">
                <a:ea typeface="ＭＳ Ｐゴシック" panose="020B0600070205080204" pitchFamily="34" charset="-128"/>
              </a:rPr>
              <a:t>ocaml</a:t>
            </a:r>
            <a:r>
              <a:rPr lang="en-US" altLang="en-US" dirty="0">
                <a:ea typeface="ＭＳ Ｐゴシック" panose="020B0600070205080204" pitchFamily="34" charset="-128"/>
              </a:rPr>
              <a:t> 4.07: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  <a:hlinkClick r:id="rId2"/>
              </a:rPr>
              <a:t>https://v2.ocaml.org/releases/4.07/htmlman/lexyacc.html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Current version (</a:t>
            </a:r>
            <a:r>
              <a:rPr lang="en-US" altLang="en-US" dirty="0" err="1">
                <a:ea typeface="ＭＳ Ｐゴシック" panose="020B0600070205080204" pitchFamily="34" charset="-128"/>
              </a:rPr>
              <a:t>ocaml</a:t>
            </a:r>
            <a:r>
              <a:rPr lang="en-US" altLang="en-US" dirty="0">
                <a:ea typeface="ＭＳ Ｐゴシック" panose="020B0600070205080204" pitchFamily="34" charset="-128"/>
              </a:rPr>
              <a:t> 4.14)</a:t>
            </a:r>
            <a:endParaRPr lang="en-US" altLang="en-US" dirty="0">
              <a:ea typeface="ＭＳ Ｐゴシック" panose="020B0600070205080204" pitchFamily="34" charset="-128"/>
              <a:hlinkClick r:id="rId3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  <a:hlinkClick r:id="rId3"/>
              </a:rPr>
              <a:t>https://v2.ocaml.org/releases/4.14/htmlman/lexyacc.html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(same, except formatting, I think)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3">
            <a:extLst>
              <a:ext uri="{FF2B5EF4-FFF2-40B4-BE49-F238E27FC236}">
                <a16:creationId xmlns:a16="http://schemas.microsoft.com/office/drawing/2014/main" id="{EC7D6696-03F8-40DF-677A-8E8C6A500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5F02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89090" name="Date Placeholder 1">
            <a:extLst>
              <a:ext uri="{FF2B5EF4-FFF2-40B4-BE49-F238E27FC236}">
                <a16:creationId xmlns:a16="http://schemas.microsoft.com/office/drawing/2014/main" id="{C582AC64-1E11-A4F3-D0B6-71BCE2E0095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F101D3D-1861-7747-96D6-CB038030E31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89091" name="Slide Number Placeholder 2">
            <a:extLst>
              <a:ext uri="{FF2B5EF4-FFF2-40B4-BE49-F238E27FC236}">
                <a16:creationId xmlns:a16="http://schemas.microsoft.com/office/drawing/2014/main" id="{5AC4010C-9E3F-F87D-D2F3-7735B554D0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8CD8E67-78CE-D541-B69B-CC8B25B6550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77</a:t>
            </a:fld>
            <a:endParaRPr lang="en-US" altLang="en-US" sz="1400"/>
          </a:p>
        </p:txBody>
      </p:sp>
      <p:sp>
        <p:nvSpPr>
          <p:cNvPr id="89092" name="TextBox 4">
            <a:extLst>
              <a:ext uri="{FF2B5EF4-FFF2-40B4-BE49-F238E27FC236}">
                <a16:creationId xmlns:a16="http://schemas.microsoft.com/office/drawing/2014/main" id="{B0D6EE8F-D6D0-4527-65AA-5B60E2657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300" y="2819400"/>
            <a:ext cx="56769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6600">
                <a:solidFill>
                  <a:srgbClr val="12284B"/>
                </a:solidFill>
                <a:latin typeface="Arial" panose="020B0604020202020204" pitchFamily="34" charset="0"/>
              </a:rPr>
              <a:t>End of Lect 18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Date Placeholder 3">
            <a:extLst>
              <a:ext uri="{FF2B5EF4-FFF2-40B4-BE49-F238E27FC236}">
                <a16:creationId xmlns:a16="http://schemas.microsoft.com/office/drawing/2014/main" id="{A628593C-3028-F02A-0662-838F9EE1B70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B7747E2-3BBE-4A46-93B2-A56D51918CE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90114" name="Slide Number Placeholder 5">
            <a:extLst>
              <a:ext uri="{FF2B5EF4-FFF2-40B4-BE49-F238E27FC236}">
                <a16:creationId xmlns:a16="http://schemas.microsoft.com/office/drawing/2014/main" id="{34D6B8B4-B488-DC30-A1A9-70D65E503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CCD7C09-C633-2E4E-8E02-0E4EB8D8FC5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78</a:t>
            </a:fld>
            <a:endParaRPr lang="en-US" altLang="en-US" sz="1400"/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6E8D3997-B149-1C97-7BAA-42623139F3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 : test.mll</a:t>
            </a:r>
          </a:p>
        </p:txBody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5EA1117B-8CF0-21CC-2873-6D7ED10A3F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{ type result = Int of int | Float of float | String of string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let digit = ['0'-'9']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let digits = digit +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let lower_case = ['a'-'z']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let upper_case = ['A'-'Z']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let letter = upper_case | lower_case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let letters = letter +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Date Placeholder 3">
            <a:extLst>
              <a:ext uri="{FF2B5EF4-FFF2-40B4-BE49-F238E27FC236}">
                <a16:creationId xmlns:a16="http://schemas.microsoft.com/office/drawing/2014/main" id="{5867D5AB-8F5A-D35D-CA29-3CDD7EE32FC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C848636-BDBC-3F4E-8238-009FA604AD41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91138" name="Slide Number Placeholder 5">
            <a:extLst>
              <a:ext uri="{FF2B5EF4-FFF2-40B4-BE49-F238E27FC236}">
                <a16:creationId xmlns:a16="http://schemas.microsoft.com/office/drawing/2014/main" id="{D8295CC1-B609-A72E-8ED3-FD0222D4A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54C9E8-5074-EC44-B6D6-73E3FBDED877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79</a:t>
            </a:fld>
            <a:endParaRPr lang="en-US" altLang="en-US" sz="1400"/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CFA97D8D-EABD-D997-075E-A8C6AF7623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 : test.mll</a:t>
            </a:r>
          </a:p>
        </p:txBody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276A1CEA-F4C7-F5C3-E7B7-F24930202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rule main = parse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(digits)'.'digits as f  { Float (float_of_string f)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digits as n              { Int (int_of_string n)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letters as s             { String s}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_ { main lexbuf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{ let newlexbuf = (Lexing.from_channel stdin) in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print_newline ();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main newlexbuf  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Date Placeholder 3">
            <a:extLst>
              <a:ext uri="{FF2B5EF4-FFF2-40B4-BE49-F238E27FC236}">
                <a16:creationId xmlns:a16="http://schemas.microsoft.com/office/drawing/2014/main" id="{92EA75D9-C053-3A1E-0C84-ED2C7B62660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18D1A8-3946-7A48-A6B4-7D2DF6E4F03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DDCF49F1-0ABE-1801-4124-09D16C907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196799-CFC4-4A4B-BF61-2810A07D067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9BA96C1D-1CAA-0235-F86C-C3EFDAFBAA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Uses for Unification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3ED60E-1F4C-1808-CF7D-3DE2ECD511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Type Inference and type checking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Pattern matching as in OCaml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Can use a simplified version of algorithm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Logic Programming - Prolog</a:t>
            </a:r>
          </a:p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Simple parsing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Date Placeholder 3">
            <a:extLst>
              <a:ext uri="{FF2B5EF4-FFF2-40B4-BE49-F238E27FC236}">
                <a16:creationId xmlns:a16="http://schemas.microsoft.com/office/drawing/2014/main" id="{1FF5933E-C538-DE2C-9718-87EE0F4ECF4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2056E98-2EE6-1948-8E8D-E096A8E591D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92162" name="Slide Number Placeholder 5">
            <a:extLst>
              <a:ext uri="{FF2B5EF4-FFF2-40B4-BE49-F238E27FC236}">
                <a16:creationId xmlns:a16="http://schemas.microsoft.com/office/drawing/2014/main" id="{B2933BAA-94D7-5FF7-06B8-04B916075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E4D4CA5-3E8A-2C4B-AB7F-48983CE0692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80</a:t>
            </a:fld>
            <a:endParaRPr lang="en-US" altLang="en-US" sz="1400"/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5EFBD3C4-ACA7-63B5-118F-E53A1BD794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33136B9C-E74E-CFEB-E7C1-0CD6D8102A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# </a:t>
            </a:r>
            <a:r>
              <a:rPr lang="en-US" altLang="en-US" sz="2800">
                <a:solidFill>
                  <a:schemeClr val="tx2"/>
                </a:solidFill>
                <a:ea typeface="ＭＳ Ｐゴシック" panose="020B0600070205080204" pitchFamily="34" charset="-128"/>
              </a:rPr>
              <a:t>#use "test.ml";;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…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val main : Lexing.lexbuf -&gt; result = &lt;fun&gt;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val __ocaml_lex_main_rec : Lexing.lexbuf -&gt; int -&gt; result = &lt;fun&gt;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a typeface="ＭＳ Ｐゴシック" panose="020B0600070205080204" pitchFamily="34" charset="-128"/>
              </a:rPr>
              <a:t>hi there 234 5.2</a:t>
            </a:r>
          </a:p>
          <a:p>
            <a:pPr eaLnBrk="1" hangingPunct="1">
              <a:buFontTx/>
              <a:buChar char="-"/>
            </a:pPr>
            <a:r>
              <a:rPr lang="en-US" altLang="en-US" sz="2800">
                <a:ea typeface="ＭＳ Ｐゴシック" panose="020B0600070205080204" pitchFamily="34" charset="-128"/>
              </a:rPr>
              <a:t>: result = String "hi”</a:t>
            </a:r>
          </a:p>
          <a:p>
            <a:pPr eaLnBrk="1" hangingPunct="1">
              <a:buFontTx/>
              <a:buChar char="-"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What happened to the rest?!?</a:t>
            </a:r>
          </a:p>
        </p:txBody>
      </p:sp>
      <p:sp>
        <p:nvSpPr>
          <p:cNvPr id="92165" name="Rectangle 4">
            <a:extLst>
              <a:ext uri="{FF2B5EF4-FFF2-40B4-BE49-F238E27FC236}">
                <a16:creationId xmlns:a16="http://schemas.microsoft.com/office/drawing/2014/main" id="{5025385F-4FC6-C7B6-C295-08BB02473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257800"/>
            <a:ext cx="5105400" cy="6096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Date Placeholder 3">
            <a:extLst>
              <a:ext uri="{FF2B5EF4-FFF2-40B4-BE49-F238E27FC236}">
                <a16:creationId xmlns:a16="http://schemas.microsoft.com/office/drawing/2014/main" id="{6820651D-14B6-48AF-DE48-87F5325D509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6F506AF-4921-CE41-B402-018DCAABE69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93186" name="Slide Number Placeholder 5">
            <a:extLst>
              <a:ext uri="{FF2B5EF4-FFF2-40B4-BE49-F238E27FC236}">
                <a16:creationId xmlns:a16="http://schemas.microsoft.com/office/drawing/2014/main" id="{775A67E2-418E-D9DD-B16B-C2D846734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0667D3-CF5D-0B42-AAFE-CF457DD2268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81</a:t>
            </a:fld>
            <a:endParaRPr lang="en-US" altLang="en-US" sz="1400"/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608DC018-128B-D6A1-E29E-4393C81ED1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024F1C9D-DD85-FAF2-0FCC-439F6A7975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# </a:t>
            </a: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let b = Lexing.from_channel stdin;;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# </a:t>
            </a: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main b;;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hi 673 there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solidFill>
                  <a:schemeClr val="bg2"/>
                </a:solidFill>
                <a:ea typeface="ＭＳ Ｐゴシック" panose="020B0600070205080204" pitchFamily="34" charset="-128"/>
              </a:rPr>
              <a:t>- : result = String "hi"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# </a:t>
            </a: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main b;;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- : result = Int 673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# </a:t>
            </a: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main b;;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- : result = String "there"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Title 1">
            <a:extLst>
              <a:ext uri="{FF2B5EF4-FFF2-40B4-BE49-F238E27FC236}">
                <a16:creationId xmlns:a16="http://schemas.microsoft.com/office/drawing/2014/main" id="{DD10BA1E-9AFF-F0AD-6B37-72B59E6A2D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Your Turn</a:t>
            </a:r>
          </a:p>
        </p:txBody>
      </p:sp>
      <p:sp>
        <p:nvSpPr>
          <p:cNvPr id="94210" name="Content Placeholder 2">
            <a:extLst>
              <a:ext uri="{FF2B5EF4-FFF2-40B4-BE49-F238E27FC236}">
                <a16:creationId xmlns:a16="http://schemas.microsoft.com/office/drawing/2014/main" id="{22F749D3-06CD-9421-CB76-38CD0802D2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Work on MP8</a:t>
            </a:r>
          </a:p>
          <a:p>
            <a:pPr lvl="1"/>
            <a:r>
              <a:rPr lang="en-US" altLang="en-US" sz="3200">
                <a:ea typeface="ＭＳ Ｐゴシック" panose="020B0600070205080204" pitchFamily="34" charset="-128"/>
              </a:rPr>
              <a:t>Add a few keywords</a:t>
            </a:r>
          </a:p>
          <a:p>
            <a:pPr lvl="1"/>
            <a:r>
              <a:rPr lang="en-US" altLang="en-US" sz="3600">
                <a:ea typeface="ＭＳ Ｐゴシック" panose="020B0600070205080204" pitchFamily="34" charset="-128"/>
              </a:rPr>
              <a:t>Implement booleans and unit</a:t>
            </a:r>
          </a:p>
          <a:p>
            <a:pPr lvl="1"/>
            <a:r>
              <a:rPr lang="en-US" altLang="en-US" sz="3600">
                <a:ea typeface="ＭＳ Ｐゴシック" panose="020B0600070205080204" pitchFamily="34" charset="-128"/>
              </a:rPr>
              <a:t>Implement Ints and Floats</a:t>
            </a:r>
          </a:p>
          <a:p>
            <a:pPr lvl="1"/>
            <a:r>
              <a:rPr lang="en-US" altLang="en-US" sz="3600">
                <a:ea typeface="ＭＳ Ｐゴシック" panose="020B0600070205080204" pitchFamily="34" charset="-128"/>
              </a:rPr>
              <a:t>Implement identifiers</a:t>
            </a:r>
          </a:p>
        </p:txBody>
      </p:sp>
      <p:sp>
        <p:nvSpPr>
          <p:cNvPr id="94211" name="Date Placeholder 3">
            <a:extLst>
              <a:ext uri="{FF2B5EF4-FFF2-40B4-BE49-F238E27FC236}">
                <a16:creationId xmlns:a16="http://schemas.microsoft.com/office/drawing/2014/main" id="{480299B5-31F3-7B7D-3974-06EA4D59C70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79462E7-BA13-D543-AB53-CE09C420CF76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94212" name="Slide Number Placeholder 4">
            <a:extLst>
              <a:ext uri="{FF2B5EF4-FFF2-40B4-BE49-F238E27FC236}">
                <a16:creationId xmlns:a16="http://schemas.microsoft.com/office/drawing/2014/main" id="{3A07E850-8E24-0573-412D-EFAE7CF8A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6FB258B-3B1F-2941-A402-8645CA4C06B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82</a:t>
            </a:fld>
            <a:endParaRPr lang="en-US" altLang="en-US" sz="140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Date Placeholder 3">
            <a:extLst>
              <a:ext uri="{FF2B5EF4-FFF2-40B4-BE49-F238E27FC236}">
                <a16:creationId xmlns:a16="http://schemas.microsoft.com/office/drawing/2014/main" id="{AF623E19-571D-9C73-E017-88296B44BAF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FEBD17-39FB-FB4F-8AF3-DAD6CC13B47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95234" name="Slide Number Placeholder 5">
            <a:extLst>
              <a:ext uri="{FF2B5EF4-FFF2-40B4-BE49-F238E27FC236}">
                <a16:creationId xmlns:a16="http://schemas.microsoft.com/office/drawing/2014/main" id="{9E1B15F4-2E72-529C-1382-CD08222F8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9A43983-86B4-9143-8BD9-634A3B40094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83</a:t>
            </a:fld>
            <a:endParaRPr lang="en-US" altLang="en-US" sz="1400"/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C91E05B3-3A87-EE0F-C5D5-A504DFCD46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Problem</a:t>
            </a:r>
          </a:p>
        </p:txBody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78AFDF17-35F3-ADBA-C94B-3D6468EBA8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How to get lexer to look at more than the first token at one time?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Answer: </a:t>
            </a:r>
            <a:r>
              <a:rPr lang="en-US" altLang="en-US" i="1">
                <a:ea typeface="ＭＳ Ｐゴシック" panose="020B0600070205080204" pitchFamily="34" charset="-128"/>
              </a:rPr>
              <a:t>action</a:t>
            </a:r>
            <a:r>
              <a:rPr lang="en-US" altLang="en-US">
                <a:ea typeface="ＭＳ Ｐゴシック" panose="020B0600070205080204" pitchFamily="34" charset="-128"/>
              </a:rPr>
              <a:t> has to tell it to -- recursive calls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Not what you want to sew this together with ocamlyacc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Side Benefit: can add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state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into lexing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Note: already used this with the _ case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Date Placeholder 3">
            <a:extLst>
              <a:ext uri="{FF2B5EF4-FFF2-40B4-BE49-F238E27FC236}">
                <a16:creationId xmlns:a16="http://schemas.microsoft.com/office/drawing/2014/main" id="{65E3634D-C781-8D49-5889-57A0FC3C3C1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48588BD-C6A0-EE43-A815-FF4F3033F30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96258" name="Slide Number Placeholder 5">
            <a:extLst>
              <a:ext uri="{FF2B5EF4-FFF2-40B4-BE49-F238E27FC236}">
                <a16:creationId xmlns:a16="http://schemas.microsoft.com/office/drawing/2014/main" id="{5AE7DE9C-4AFD-B841-5EE8-D3AAE1818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2044DF6-752F-5B49-9E48-4075DB3C497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84</a:t>
            </a:fld>
            <a:endParaRPr lang="en-US" altLang="en-US" sz="1400"/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F8A09414-BE35-8F8D-F8AE-F585B316E9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</a:t>
            </a:r>
          </a:p>
        </p:txBody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284F6582-3825-5BF9-3AFC-D8C255B6F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77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rule main = parse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(digits) '.' digits as f { Float (float_of_string f) ::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main lexbuf</a:t>
            </a:r>
            <a:r>
              <a:rPr lang="en-US" altLang="en-US">
                <a:ea typeface="ＭＳ Ｐゴシック" panose="020B0600070205080204" pitchFamily="34" charset="-128"/>
              </a:rPr>
              <a:t>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| digits as n          { Int (int_of_string n) ::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main lexbuf</a:t>
            </a:r>
            <a:r>
              <a:rPr lang="en-US" altLang="en-US">
                <a:ea typeface="ＭＳ Ｐゴシック" panose="020B0600070205080204" pitchFamily="34" charset="-128"/>
              </a:rPr>
              <a:t> 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| letters as s         { String s ::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main lexbuf</a:t>
            </a:r>
            <a:r>
              <a:rPr lang="en-US" altLang="en-US">
                <a:ea typeface="ＭＳ Ｐゴシック" panose="020B0600070205080204" pitchFamily="34" charset="-128"/>
              </a:rPr>
              <a:t>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| eof                     { [] 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| _                        {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main lexbuf </a:t>
            </a:r>
            <a:r>
              <a:rPr lang="en-US" altLang="en-US">
                <a:ea typeface="ＭＳ Ｐゴシック" panose="020B0600070205080204" pitchFamily="34" charset="-128"/>
              </a:rPr>
              <a:t>}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Date Placeholder 3">
            <a:extLst>
              <a:ext uri="{FF2B5EF4-FFF2-40B4-BE49-F238E27FC236}">
                <a16:creationId xmlns:a16="http://schemas.microsoft.com/office/drawing/2014/main" id="{EC3896B7-21B9-9AA4-EE56-6B688C00DCF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F48827C-F09A-814C-9972-53D0E39D2CB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97282" name="Slide Number Placeholder 5">
            <a:extLst>
              <a:ext uri="{FF2B5EF4-FFF2-40B4-BE49-F238E27FC236}">
                <a16:creationId xmlns:a16="http://schemas.microsoft.com/office/drawing/2014/main" id="{4DC28566-E69A-E5BE-4BC6-A440FC75E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805F9B4-96F4-9D4E-B9E0-3FD22D076A8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85</a:t>
            </a:fld>
            <a:endParaRPr lang="en-US" altLang="en-US" sz="1400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F25DC4FE-B8E9-6216-5548-19CCA6337A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 Results</a:t>
            </a:r>
          </a:p>
        </p:txBody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E7AEBF67-05F2-104A-9B81-917028AD6A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solidFill>
                  <a:schemeClr val="tx2"/>
                </a:solidFill>
                <a:ea typeface="ＭＳ Ｐゴシック" panose="020B0600070205080204" pitchFamily="34" charset="-128"/>
              </a:rPr>
              <a:t>hi there 234 5.2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- : result list = [String "hi"; String "there"; Int 234; Float 5.2]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# 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Used Ctrl-d to send the end-of-file signal</a:t>
            </a:r>
          </a:p>
        </p:txBody>
      </p:sp>
      <p:sp>
        <p:nvSpPr>
          <p:cNvPr id="97285" name="Rectangle 4">
            <a:extLst>
              <a:ext uri="{FF2B5EF4-FFF2-40B4-BE49-F238E27FC236}">
                <a16:creationId xmlns:a16="http://schemas.microsoft.com/office/drawing/2014/main" id="{E4458669-A0C4-1AE4-C910-D49D8E6A2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572000"/>
            <a:ext cx="7543800" cy="7620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Date Placeholder 3">
            <a:extLst>
              <a:ext uri="{FF2B5EF4-FFF2-40B4-BE49-F238E27FC236}">
                <a16:creationId xmlns:a16="http://schemas.microsoft.com/office/drawing/2014/main" id="{AAA6885E-85BF-C0D8-A052-4B381F057FF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204EC98-F308-6E4B-B3EC-5BD92284104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98306" name="Slide Number Placeholder 5">
            <a:extLst>
              <a:ext uri="{FF2B5EF4-FFF2-40B4-BE49-F238E27FC236}">
                <a16:creationId xmlns:a16="http://schemas.microsoft.com/office/drawing/2014/main" id="{F840F984-55EB-35AD-6C5F-9BD419302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9AEE45A-50D8-FC47-B3E0-3A5AD05E904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86</a:t>
            </a:fld>
            <a:endParaRPr lang="en-US" altLang="en-US" sz="1400"/>
          </a:p>
        </p:txBody>
      </p:sp>
      <p:sp>
        <p:nvSpPr>
          <p:cNvPr id="98307" name="Rectangle 2">
            <a:extLst>
              <a:ext uri="{FF2B5EF4-FFF2-40B4-BE49-F238E27FC236}">
                <a16:creationId xmlns:a16="http://schemas.microsoft.com/office/drawing/2014/main" id="{6B1690BF-13D6-6C88-57B4-BCC6D1C6B4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Dealing with comments</a:t>
            </a:r>
          </a:p>
        </p:txBody>
      </p:sp>
      <p:sp>
        <p:nvSpPr>
          <p:cNvPr id="98308" name="Rectangle 3">
            <a:extLst>
              <a:ext uri="{FF2B5EF4-FFF2-40B4-BE49-F238E27FC236}">
                <a16:creationId xmlns:a16="http://schemas.microsoft.com/office/drawing/2014/main" id="{7499928C-DE29-1D73-D0A4-EDC5C63911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First Attempt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open_comment</a:t>
            </a:r>
            <a:r>
              <a:rPr lang="en-US" altLang="en-US">
                <a:ea typeface="ＭＳ Ｐゴシック" panose="020B0600070205080204" pitchFamily="34" charset="-128"/>
              </a:rPr>
              <a:t> = "(*"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close_comment</a:t>
            </a:r>
            <a:r>
              <a:rPr lang="en-US" altLang="en-US">
                <a:ea typeface="ＭＳ Ｐゴシック" panose="020B0600070205080204" pitchFamily="34" charset="-128"/>
              </a:rPr>
              <a:t> = "*)"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rule main = parse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(digits) '.' digits as f { Float (float_of_string f) :: main lexbuf}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| digits as n          { Int (int_of_string n) :: main lexbuf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| letters as s         { String s :: main lexbuf}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98309" name="Rectangle 4">
            <a:extLst>
              <a:ext uri="{FF2B5EF4-FFF2-40B4-BE49-F238E27FC236}">
                <a16:creationId xmlns:a16="http://schemas.microsoft.com/office/drawing/2014/main" id="{69BA7DA2-D302-C4D5-4A95-39600C0C8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143000"/>
            <a:ext cx="3124200" cy="5334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Date Placeholder 3">
            <a:extLst>
              <a:ext uri="{FF2B5EF4-FFF2-40B4-BE49-F238E27FC236}">
                <a16:creationId xmlns:a16="http://schemas.microsoft.com/office/drawing/2014/main" id="{3F23B29A-8685-B6A6-D454-6A9C0595568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BD27EB5-02C6-4D4A-B4E5-7E801806C88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99330" name="Slide Number Placeholder 5">
            <a:extLst>
              <a:ext uri="{FF2B5EF4-FFF2-40B4-BE49-F238E27FC236}">
                <a16:creationId xmlns:a16="http://schemas.microsoft.com/office/drawing/2014/main" id="{42F55AB2-C6C7-2D60-8DD5-07927ADC2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87C587F-2395-7445-9725-BBEB02C400C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87</a:t>
            </a:fld>
            <a:endParaRPr lang="en-US" altLang="en-US" sz="1400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4A368504-A677-D9AB-FB80-93A9145F88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Dealing with comments</a:t>
            </a:r>
          </a:p>
        </p:txBody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6EF9461F-C4A7-B5E2-832C-CC482937A9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|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open_comment</a:t>
            </a:r>
            <a:r>
              <a:rPr lang="en-US" altLang="en-US">
                <a:ea typeface="ＭＳ Ｐゴシック" panose="020B0600070205080204" pitchFamily="34" charset="-128"/>
              </a:rPr>
              <a:t>         { comment  lexbuf}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| eof                  { []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| _ { main lexbuf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and comment = parse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close_comment</a:t>
            </a:r>
            <a:r>
              <a:rPr lang="en-US" altLang="en-US">
                <a:ea typeface="ＭＳ Ｐゴシック" panose="020B0600070205080204" pitchFamily="34" charset="-128"/>
              </a:rPr>
              <a:t>       { main lexbuf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| _                   { comment lexbuf }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Date Placeholder 3">
            <a:extLst>
              <a:ext uri="{FF2B5EF4-FFF2-40B4-BE49-F238E27FC236}">
                <a16:creationId xmlns:a16="http://schemas.microsoft.com/office/drawing/2014/main" id="{0B14CB25-62C5-4FA3-6748-2DC41AD424A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F6221D9-D728-3746-B060-A2551E700CE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00354" name="Slide Number Placeholder 5">
            <a:extLst>
              <a:ext uri="{FF2B5EF4-FFF2-40B4-BE49-F238E27FC236}">
                <a16:creationId xmlns:a16="http://schemas.microsoft.com/office/drawing/2014/main" id="{8F294790-8752-AE3D-B748-56A7491DF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4A3C220-FFCF-FB40-8A44-CB3F4C3BF8D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88</a:t>
            </a:fld>
            <a:endParaRPr lang="en-US" altLang="en-US" sz="1400"/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576EA0A5-65F7-90C7-FEFF-93CB2AE685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Dealing with nested comments</a:t>
            </a:r>
          </a:p>
        </p:txBody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352843DA-41AD-8F57-00EC-7118CE1432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rule main = parse …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open_comment         { comment 1 lexbuf}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eof                  { []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_ { main lexbuf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and comment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depth</a:t>
            </a:r>
            <a:r>
              <a:rPr lang="en-US" altLang="en-US" sz="2800">
                <a:ea typeface="ＭＳ Ｐゴシック" panose="020B0600070205080204" pitchFamily="34" charset="-128"/>
              </a:rPr>
              <a:t> = parse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open_comment        { comment (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depth+1</a:t>
            </a:r>
            <a:r>
              <a:rPr lang="en-US" altLang="en-US" sz="2800">
                <a:ea typeface="ＭＳ Ｐゴシック" panose="020B0600070205080204" pitchFamily="34" charset="-128"/>
              </a:rPr>
              <a:t>) lexbuf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close_comment       { if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depth = 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   then main lexbuf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 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else</a:t>
            </a:r>
            <a:r>
              <a:rPr lang="en-US" altLang="en-US" sz="2800">
                <a:ea typeface="ＭＳ Ｐゴシック" panose="020B0600070205080204" pitchFamily="34" charset="-128"/>
              </a:rPr>
              <a:t> comment (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depth - 1</a:t>
            </a:r>
            <a:r>
              <a:rPr lang="en-US" altLang="en-US" sz="2800">
                <a:ea typeface="ＭＳ Ｐゴシック" panose="020B0600070205080204" pitchFamily="34" charset="-128"/>
              </a:rPr>
              <a:t>) lexbuf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_                   { comment depth lexbuf }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Date Placeholder 3">
            <a:extLst>
              <a:ext uri="{FF2B5EF4-FFF2-40B4-BE49-F238E27FC236}">
                <a16:creationId xmlns:a16="http://schemas.microsoft.com/office/drawing/2014/main" id="{B775D15D-EF66-A0F0-EAB5-C8D4F89D1BE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7A4A80F-405B-CC4B-B37E-AA65A0756B09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01378" name="Slide Number Placeholder 5">
            <a:extLst>
              <a:ext uri="{FF2B5EF4-FFF2-40B4-BE49-F238E27FC236}">
                <a16:creationId xmlns:a16="http://schemas.microsoft.com/office/drawing/2014/main" id="{C503C0EE-39BA-D0D9-BC4F-989555323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4013EF8-9BD1-F745-AA94-A0C4BFD3BDCE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89</a:t>
            </a:fld>
            <a:endParaRPr lang="en-US" altLang="en-US" sz="1400"/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CBA10237-949F-B256-9B3A-97DC30FD22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Dealing with nested comments</a:t>
            </a:r>
          </a:p>
        </p:txBody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5D144379-AA1B-432F-E4A4-0960DF924A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rule main = parse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(digits) '.' digits as f { Float (float_of_string f) :: main lexbuf}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digits as n          { Int (int_of_string n) :: main lexbuf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letters as s         { String s :: main lexbuf}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open_comment         { (comment 1 lexbuf}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eof                  { []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_ { main lexbuf 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Date Placeholder 3">
            <a:extLst>
              <a:ext uri="{FF2B5EF4-FFF2-40B4-BE49-F238E27FC236}">
                <a16:creationId xmlns:a16="http://schemas.microsoft.com/office/drawing/2014/main" id="{4FF05203-F226-D0BE-3B79-C2A6960D757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6A27ED1-0A96-B547-B68F-ECD7A92C74C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794E83D8-8ACD-BCCC-613E-DC5B089EB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B818F2D-E415-5D4A-B91F-4C99CBF93C7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48C45C8A-4EEF-73B3-925A-E2324023EF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Unification Algorithm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7A3386BA-34EA-22F2-FFB4-D9A99DA09B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458200" cy="491331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S = {(s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= t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1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), (s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= t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2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), …, (s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= t</a:t>
            </a:r>
            <a:r>
              <a:rPr lang="en-US" altLang="en-US" baseline="-25000">
                <a:solidFill>
                  <a:srgbClr val="0000FF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)}  </a:t>
            </a:r>
            <a:r>
              <a:rPr lang="en-US" altLang="en-US">
                <a:ea typeface="ＭＳ Ｐゴシック" panose="020B0600070205080204" pitchFamily="34" charset="-128"/>
              </a:rPr>
              <a:t>be a unification problem.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Case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S = { }</a:t>
            </a:r>
            <a:r>
              <a:rPr lang="en-US" altLang="en-US">
                <a:ea typeface="ＭＳ Ｐゴシック" panose="020B0600070205080204" pitchFamily="34" charset="-128"/>
              </a:rPr>
              <a:t>: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Unif(S)</a:t>
            </a:r>
            <a:r>
              <a:rPr lang="en-US" altLang="en-US">
                <a:ea typeface="ＭＳ Ｐゴシック" panose="020B0600070205080204" pitchFamily="34" charset="-128"/>
              </a:rPr>
              <a:t> = Identity function (i.e., no substitution)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Case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</a:rPr>
              <a:t>S = {(s, t)} </a:t>
            </a:r>
            <a:r>
              <a:rPr lang="en-US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 S</a:t>
            </a:r>
            <a:r>
              <a:rPr lang="ja-JP" altLang="en-US">
                <a:solidFill>
                  <a:srgbClr val="0000F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: Four main steps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Date Placeholder 3">
            <a:extLst>
              <a:ext uri="{FF2B5EF4-FFF2-40B4-BE49-F238E27FC236}">
                <a16:creationId xmlns:a16="http://schemas.microsoft.com/office/drawing/2014/main" id="{E1DCB9F9-37C0-454D-819C-118DF5A1278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FB08C0E-FF8D-F247-8C0A-12D5A09CAE0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02402" name="Slide Number Placeholder 5">
            <a:extLst>
              <a:ext uri="{FF2B5EF4-FFF2-40B4-BE49-F238E27FC236}">
                <a16:creationId xmlns:a16="http://schemas.microsoft.com/office/drawing/2014/main" id="{A3BDC952-606E-8903-CB56-789005E9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E9B551F-7ED9-D442-A02A-3ACEE3C6DDD8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90</a:t>
            </a:fld>
            <a:endParaRPr lang="en-US" altLang="en-US" sz="1400"/>
          </a:p>
        </p:txBody>
      </p:sp>
      <p:sp>
        <p:nvSpPr>
          <p:cNvPr id="102403" name="Rectangle 2">
            <a:extLst>
              <a:ext uri="{FF2B5EF4-FFF2-40B4-BE49-F238E27FC236}">
                <a16:creationId xmlns:a16="http://schemas.microsoft.com/office/drawing/2014/main" id="{D2DF6E4B-5F80-8990-9D00-AB10642042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Dealing with nested comments</a:t>
            </a:r>
            <a:endParaRPr lang="en-US" altLang="en-US" sz="3200">
              <a:ea typeface="ＭＳ Ｐゴシック" panose="020B0600070205080204" pitchFamily="34" charset="-128"/>
            </a:endParaRPr>
          </a:p>
        </p:txBody>
      </p:sp>
      <p:sp>
        <p:nvSpPr>
          <p:cNvPr id="102404" name="Rectangle 3">
            <a:extLst>
              <a:ext uri="{FF2B5EF4-FFF2-40B4-BE49-F238E27FC236}">
                <a16:creationId xmlns:a16="http://schemas.microsoft.com/office/drawing/2014/main" id="{9E20E385-2AA9-D189-AFF0-E078B8C657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and comment depth = parse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open_comment        { comment (depth+1) lexbuf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close_comment       { if depth = 1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   then main lexbuf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                   else comment (depth - 1) lexbuf }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| _                   { comment depth lexbuf }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Date Placeholder 3">
            <a:extLst>
              <a:ext uri="{FF2B5EF4-FFF2-40B4-BE49-F238E27FC236}">
                <a16:creationId xmlns:a16="http://schemas.microsoft.com/office/drawing/2014/main" id="{5A8CE05C-84DE-DAB1-A8DE-C122FD22EFA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63BE8C9-C63E-554C-8A31-2AF4D9D4C45F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03426" name="Slide Number Placeholder 5">
            <a:extLst>
              <a:ext uri="{FF2B5EF4-FFF2-40B4-BE49-F238E27FC236}">
                <a16:creationId xmlns:a16="http://schemas.microsoft.com/office/drawing/2014/main" id="{F6B1EAF9-4D51-F9CB-20AF-8A12A2ACF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20112E6-35D0-6241-BF38-CA926B5058C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91</a:t>
            </a:fld>
            <a:endParaRPr lang="en-US" altLang="en-US" sz="1400"/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9BCFB428-D49E-8FCC-B670-02E87B5550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Types of Formal Language Descriptions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0BBAF601-4BD7-B760-9717-9F9EC6FE2B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Regular expressions, regular grammars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Context-free grammars, BNF grammars, syntax  diagrams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Finite state automata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Pushdown automata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Whole family more of grammars and automata – covered in automata theory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Date Placeholder 3">
            <a:extLst>
              <a:ext uri="{FF2B5EF4-FFF2-40B4-BE49-F238E27FC236}">
                <a16:creationId xmlns:a16="http://schemas.microsoft.com/office/drawing/2014/main" id="{9E27CC07-3BBB-080F-6077-E9CE9E3DEAD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3D2C85D-320D-0743-82F6-ABD2CF65F16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04450" name="Slide Number Placeholder 5">
            <a:extLst>
              <a:ext uri="{FF2B5EF4-FFF2-40B4-BE49-F238E27FC236}">
                <a16:creationId xmlns:a16="http://schemas.microsoft.com/office/drawing/2014/main" id="{24BC573C-1BAF-A63C-EFC2-080BA3733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7D4D82D-5836-474C-A63C-2908D99D1826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92</a:t>
            </a:fld>
            <a:endParaRPr lang="en-US" altLang="en-US" sz="1400"/>
          </a:p>
        </p:txBody>
      </p:sp>
      <p:sp>
        <p:nvSpPr>
          <p:cNvPr id="104451" name="Rectangle 2">
            <a:extLst>
              <a:ext uri="{FF2B5EF4-FFF2-40B4-BE49-F238E27FC236}">
                <a16:creationId xmlns:a16="http://schemas.microsoft.com/office/drawing/2014/main" id="{215AD163-B15C-6EF4-C7FB-33408FD2B3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Sample Grammar</a:t>
            </a:r>
          </a:p>
        </p:txBody>
      </p:sp>
      <p:sp>
        <p:nvSpPr>
          <p:cNvPr id="104452" name="Rectangle 3">
            <a:extLst>
              <a:ext uri="{FF2B5EF4-FFF2-40B4-BE49-F238E27FC236}">
                <a16:creationId xmlns:a16="http://schemas.microsoft.com/office/drawing/2014/main" id="{34A16A94-99F7-E2F5-0B4A-DF5BCE0B33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Language: Parenthesized sums of 0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and 1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z="180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&lt;Sum&gt; ::= 0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&lt;Sum &gt;::= 1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&lt;Sum&gt; ::= &lt;Sum&gt; + &lt;Sum&gt;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&lt;Sum&gt; ::= (&lt;Sum&gt;)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Date Placeholder 3">
            <a:extLst>
              <a:ext uri="{FF2B5EF4-FFF2-40B4-BE49-F238E27FC236}">
                <a16:creationId xmlns:a16="http://schemas.microsoft.com/office/drawing/2014/main" id="{A46FE91A-D404-B5B1-8AC6-BA1C8CC6453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10788D8-209D-B049-9808-EDEDA2F09BD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05474" name="Slide Number Placeholder 5">
            <a:extLst>
              <a:ext uri="{FF2B5EF4-FFF2-40B4-BE49-F238E27FC236}">
                <a16:creationId xmlns:a16="http://schemas.microsoft.com/office/drawing/2014/main" id="{9A959967-C41F-BB45-70DD-1A31FC3EB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8430106-0D00-8241-8157-FE2838B84F4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93</a:t>
            </a:fld>
            <a:endParaRPr lang="en-US" altLang="en-US" sz="1400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7D48BA7B-A212-703D-8DEC-FD8A00399C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Grammars</a:t>
            </a:r>
          </a:p>
        </p:txBody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1828662C-9FEE-C2DD-3AD6-A6C82D11F7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Start with a set of characters, </a:t>
            </a:r>
            <a:r>
              <a:rPr lang="en-US" altLang="en-US" sz="3600" b="1">
                <a:ea typeface="ＭＳ Ｐゴシック" panose="020B0600070205080204" pitchFamily="34" charset="-128"/>
              </a:rPr>
              <a:t>  a,b,c,…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>
                <a:ea typeface="ＭＳ Ｐゴシック" panose="020B0600070205080204" pitchFamily="34" charset="-128"/>
              </a:rPr>
              <a:t>We call these </a:t>
            </a:r>
            <a:r>
              <a:rPr lang="en-US" altLang="en-US" sz="3200" i="1">
                <a:solidFill>
                  <a:schemeClr val="hlink"/>
                </a:solidFill>
                <a:ea typeface="ＭＳ Ｐゴシック" panose="020B0600070205080204" pitchFamily="34" charset="-128"/>
              </a:rPr>
              <a:t>terminals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Add a set of different characters, </a:t>
            </a:r>
            <a:r>
              <a:rPr lang="en-US" altLang="en-US" sz="3600" b="1">
                <a:ea typeface="ＭＳ Ｐゴシック" panose="020B0600070205080204" pitchFamily="34" charset="-128"/>
              </a:rPr>
              <a:t>X,Y,Z,…</a:t>
            </a:r>
            <a:endParaRPr lang="en-US" altLang="en-US" sz="3600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>
                <a:ea typeface="ＭＳ Ｐゴシック" panose="020B0600070205080204" pitchFamily="34" charset="-128"/>
              </a:rPr>
              <a:t>We call these </a:t>
            </a:r>
            <a:r>
              <a:rPr lang="en-US" altLang="en-US" sz="3200" i="1">
                <a:solidFill>
                  <a:schemeClr val="hlink"/>
                </a:solidFill>
                <a:ea typeface="ＭＳ Ｐゴシック" panose="020B0600070205080204" pitchFamily="34" charset="-128"/>
              </a:rPr>
              <a:t>nonterminals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One special nonterminal </a:t>
            </a:r>
            <a:r>
              <a:rPr lang="en-US" altLang="en-US" sz="3600" b="1">
                <a:ea typeface="ＭＳ Ｐゴシック" panose="020B0600070205080204" pitchFamily="34" charset="-128"/>
              </a:rPr>
              <a:t>S</a:t>
            </a:r>
            <a:r>
              <a:rPr lang="en-US" altLang="en-US" sz="3600">
                <a:ea typeface="ＭＳ Ｐゴシック" panose="020B0600070205080204" pitchFamily="34" charset="-128"/>
              </a:rPr>
              <a:t> called </a:t>
            </a: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start</a:t>
            </a:r>
            <a:r>
              <a:rPr lang="en-US" altLang="en-US" sz="3600">
                <a:solidFill>
                  <a:schemeClr val="hlink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symbol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Date Placeholder 3">
            <a:extLst>
              <a:ext uri="{FF2B5EF4-FFF2-40B4-BE49-F238E27FC236}">
                <a16:creationId xmlns:a16="http://schemas.microsoft.com/office/drawing/2014/main" id="{88B4EF05-43FE-D52F-DC02-BBF28433291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C5F7E8C-C350-FF40-BD9C-E574127332C4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06498" name="Slide Number Placeholder 5">
            <a:extLst>
              <a:ext uri="{FF2B5EF4-FFF2-40B4-BE49-F238E27FC236}">
                <a16:creationId xmlns:a16="http://schemas.microsoft.com/office/drawing/2014/main" id="{3966D07E-5183-6703-866A-4FA9445DA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A4F0854-F75E-F54C-8521-E5E785A879D1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94</a:t>
            </a:fld>
            <a:endParaRPr lang="en-US" altLang="en-US" sz="1400"/>
          </a:p>
        </p:txBody>
      </p:sp>
      <p:sp>
        <p:nvSpPr>
          <p:cNvPr id="106499" name="Rectangle 2">
            <a:extLst>
              <a:ext uri="{FF2B5EF4-FFF2-40B4-BE49-F238E27FC236}">
                <a16:creationId xmlns:a16="http://schemas.microsoft.com/office/drawing/2014/main" id="{52E0C756-9974-395F-20A2-4CEC9CF671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Grammars</a:t>
            </a:r>
          </a:p>
        </p:txBody>
      </p:sp>
      <p:sp>
        <p:nvSpPr>
          <p:cNvPr id="106500" name="Rectangle 3">
            <a:extLst>
              <a:ext uri="{FF2B5EF4-FFF2-40B4-BE49-F238E27FC236}">
                <a16:creationId xmlns:a16="http://schemas.microsoft.com/office/drawing/2014/main" id="{1F59F00A-BC2E-F6B7-F9A2-4A05EB9EFA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rules (aka 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productions</a:t>
            </a:r>
            <a:r>
              <a:rPr lang="en-US" altLang="en-US">
                <a:ea typeface="ＭＳ Ｐゴシック" panose="020B0600070205080204" pitchFamily="34" charset="-128"/>
              </a:rPr>
              <a:t>) have form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</a:t>
            </a:r>
            <a:r>
              <a:rPr lang="en-US" altLang="en-US" b="1">
                <a:ea typeface="ＭＳ Ｐゴシック" panose="020B0600070205080204" pitchFamily="34" charset="-128"/>
              </a:rPr>
              <a:t>X ::=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where </a:t>
            </a:r>
            <a:r>
              <a:rPr lang="en-US" altLang="en-US" b="1">
                <a:ea typeface="ＭＳ Ｐゴシック" panose="020B0600070205080204" pitchFamily="34" charset="-128"/>
              </a:rPr>
              <a:t>X </a:t>
            </a:r>
            <a:r>
              <a:rPr lang="en-US" altLang="en-US">
                <a:ea typeface="ＭＳ Ｐゴシック" panose="020B0600070205080204" pitchFamily="34" charset="-128"/>
              </a:rPr>
              <a:t>is any nonterminal and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 is a string of terminals and nonterminals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</a:t>
            </a:r>
            <a:r>
              <a:rPr lang="en-US" altLang="en-US" i="1">
                <a:solidFill>
                  <a:schemeClr val="hlink"/>
                </a:solidFill>
                <a:ea typeface="ＭＳ Ｐゴシック" panose="020B0600070205080204" pitchFamily="34" charset="-128"/>
              </a:rPr>
              <a:t>grammar</a:t>
            </a:r>
            <a:r>
              <a:rPr lang="en-US" altLang="en-US">
                <a:ea typeface="ＭＳ Ｐゴシック" panose="020B0600070205080204" pitchFamily="34" charset="-128"/>
              </a:rPr>
              <a:t> is a set of BNF rules such that every nonterminal appears on the left of some rule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Date Placeholder 3">
            <a:extLst>
              <a:ext uri="{FF2B5EF4-FFF2-40B4-BE49-F238E27FC236}">
                <a16:creationId xmlns:a16="http://schemas.microsoft.com/office/drawing/2014/main" id="{76EF5565-0615-C828-D777-5DB1A561A63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152D88B-7C3B-9548-B703-ECEB2FB6465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07522" name="Slide Number Placeholder 5">
            <a:extLst>
              <a:ext uri="{FF2B5EF4-FFF2-40B4-BE49-F238E27FC236}">
                <a16:creationId xmlns:a16="http://schemas.microsoft.com/office/drawing/2014/main" id="{39CE0A31-37A7-5A5C-D585-6DB8EAD3A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B0BB6C0-43D0-E745-A51D-80FFC1C8CDD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95</a:t>
            </a:fld>
            <a:endParaRPr lang="en-US" altLang="en-US" sz="1400"/>
          </a:p>
        </p:txBody>
      </p:sp>
      <p:sp>
        <p:nvSpPr>
          <p:cNvPr id="107523" name="Rectangle 2">
            <a:extLst>
              <a:ext uri="{FF2B5EF4-FFF2-40B4-BE49-F238E27FC236}">
                <a16:creationId xmlns:a16="http://schemas.microsoft.com/office/drawing/2014/main" id="{B8227BE4-721D-DCCA-1959-9C327AF65E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Sample Grammar</a:t>
            </a:r>
          </a:p>
        </p:txBody>
      </p:sp>
      <p:sp>
        <p:nvSpPr>
          <p:cNvPr id="107524" name="Rectangle 3">
            <a:extLst>
              <a:ext uri="{FF2B5EF4-FFF2-40B4-BE49-F238E27FC236}">
                <a16:creationId xmlns:a16="http://schemas.microsoft.com/office/drawing/2014/main" id="{75FBA848-1CCB-4632-7D2B-7E8C35A5D4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610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Terminals: 0 1 + ( 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Nonterminals: &lt;Sum&gt;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Start symbol = &lt;Sum&gt;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en-US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&lt;Sum&gt; ::= 0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&lt;Sum &gt;::= 1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&lt;Sum&gt; ::= &lt;Sum&gt; + &lt;Sum&gt;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&lt;Sum&gt; ::= (&lt;Sum&gt;)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Can be abbreviated as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&lt;Sum&gt; ::= 0 | 1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| &lt;Sum&gt; + &lt;Sum&gt; | (&lt;Sum&gt;)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Date Placeholder 3">
            <a:extLst>
              <a:ext uri="{FF2B5EF4-FFF2-40B4-BE49-F238E27FC236}">
                <a16:creationId xmlns:a16="http://schemas.microsoft.com/office/drawing/2014/main" id="{7327144E-0727-C85D-2BC3-06D584BE1D8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40E59DE-7C35-4544-A97D-AE709D5DE52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08546" name="Slide Number Placeholder 5">
            <a:extLst>
              <a:ext uri="{FF2B5EF4-FFF2-40B4-BE49-F238E27FC236}">
                <a16:creationId xmlns:a16="http://schemas.microsoft.com/office/drawing/2014/main" id="{951AEFBF-2383-B19B-0400-B80680A36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2C8E83A-B31B-1645-9564-52561BE0529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96</a:t>
            </a:fld>
            <a:endParaRPr lang="en-US" altLang="en-US" sz="1400"/>
          </a:p>
        </p:txBody>
      </p:sp>
      <p:sp>
        <p:nvSpPr>
          <p:cNvPr id="108547" name="Rectangle 2">
            <a:extLst>
              <a:ext uri="{FF2B5EF4-FFF2-40B4-BE49-F238E27FC236}">
                <a16:creationId xmlns:a16="http://schemas.microsoft.com/office/drawing/2014/main" id="{D0FE2750-2A95-50B1-1841-E8CBB110EF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Deriviations</a:t>
            </a:r>
          </a:p>
        </p:txBody>
      </p:sp>
      <p:sp>
        <p:nvSpPr>
          <p:cNvPr id="108548" name="Rectangle 3">
            <a:extLst>
              <a:ext uri="{FF2B5EF4-FFF2-40B4-BE49-F238E27FC236}">
                <a16:creationId xmlns:a16="http://schemas.microsoft.com/office/drawing/2014/main" id="{7113B7EE-424E-E7BC-5E3D-3699E35CD1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Given rules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600" b="1">
                <a:ea typeface="ＭＳ Ｐゴシック" panose="020B0600070205080204" pitchFamily="34" charset="-128"/>
              </a:rPr>
              <a:t>X::= </a:t>
            </a:r>
            <a:r>
              <a:rPr lang="en-US" altLang="en-US" sz="3600" i="1">
                <a:ea typeface="ＭＳ Ｐゴシック" panose="020B0600070205080204" pitchFamily="34" charset="-128"/>
              </a:rPr>
              <a:t>y</a:t>
            </a:r>
            <a:r>
              <a:rPr lang="en-US" altLang="en-US" sz="3600" b="1">
                <a:ea typeface="ＭＳ Ｐゴシック" panose="020B0600070205080204" pitchFamily="34" charset="-128"/>
              </a:rPr>
              <a:t>Z</a:t>
            </a:r>
            <a:r>
              <a:rPr lang="en-US" altLang="en-US" sz="3600" i="1">
                <a:ea typeface="ＭＳ Ｐゴシック" panose="020B0600070205080204" pitchFamily="34" charset="-128"/>
              </a:rPr>
              <a:t>w </a:t>
            </a:r>
            <a:r>
              <a:rPr lang="en-US" altLang="en-US" sz="3600">
                <a:ea typeface="ＭＳ Ｐゴシック" panose="020B0600070205080204" pitchFamily="34" charset="-128"/>
              </a:rPr>
              <a:t>and </a:t>
            </a:r>
            <a:r>
              <a:rPr lang="en-US" altLang="en-US" sz="3600" b="1">
                <a:ea typeface="ＭＳ Ｐゴシック" panose="020B0600070205080204" pitchFamily="34" charset="-128"/>
              </a:rPr>
              <a:t>Z</a:t>
            </a:r>
            <a:r>
              <a:rPr lang="en-US" altLang="en-US" sz="3600">
                <a:ea typeface="ＭＳ Ｐゴシック" panose="020B0600070205080204" pitchFamily="34" charset="-128"/>
              </a:rPr>
              <a:t>::=</a:t>
            </a:r>
            <a:r>
              <a:rPr lang="en-US" altLang="en-US" sz="3600" i="1">
                <a:ea typeface="ＭＳ Ｐゴシック" panose="020B0600070205080204" pitchFamily="34" charset="-128"/>
              </a:rPr>
              <a:t>v</a:t>
            </a:r>
            <a:r>
              <a:rPr lang="en-US" altLang="en-US" sz="3600"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600">
                <a:ea typeface="ＭＳ Ｐゴシック" panose="020B0600070205080204" pitchFamily="34" charset="-128"/>
              </a:rPr>
              <a:t>we may replace </a:t>
            </a:r>
            <a:r>
              <a:rPr lang="en-US" altLang="en-US" sz="3600" b="1">
                <a:ea typeface="ＭＳ Ｐゴシック" panose="020B0600070205080204" pitchFamily="34" charset="-128"/>
              </a:rPr>
              <a:t>Z</a:t>
            </a:r>
            <a:r>
              <a:rPr lang="en-US" altLang="en-US" sz="3600">
                <a:ea typeface="ＭＳ Ｐゴシック" panose="020B0600070205080204" pitchFamily="34" charset="-128"/>
              </a:rPr>
              <a:t> by </a:t>
            </a:r>
            <a:r>
              <a:rPr lang="en-US" altLang="en-US" sz="3600" i="1">
                <a:ea typeface="ＭＳ Ｐゴシック" panose="020B0600070205080204" pitchFamily="34" charset="-128"/>
              </a:rPr>
              <a:t>v</a:t>
            </a:r>
            <a:r>
              <a:rPr lang="en-US" altLang="en-US" sz="3600">
                <a:ea typeface="ＭＳ Ｐゴシック" panose="020B0600070205080204" pitchFamily="34" charset="-128"/>
              </a:rPr>
              <a:t> to say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600" b="1">
                <a:ea typeface="ＭＳ Ｐゴシック" panose="020B0600070205080204" pitchFamily="34" charset="-128"/>
              </a:rPr>
              <a:t>X</a:t>
            </a:r>
            <a:r>
              <a:rPr lang="en-US" altLang="en-US" sz="3600">
                <a:ea typeface="ＭＳ Ｐゴシック" panose="020B0600070205080204" pitchFamily="34" charset="-128"/>
              </a:rPr>
              <a:t> =&gt; </a:t>
            </a:r>
            <a:r>
              <a:rPr lang="en-US" altLang="en-US" sz="3600" i="1">
                <a:ea typeface="ＭＳ Ｐゴシック" panose="020B0600070205080204" pitchFamily="34" charset="-128"/>
              </a:rPr>
              <a:t>y</a:t>
            </a:r>
            <a:r>
              <a:rPr lang="en-US" altLang="en-US" sz="3600" b="1">
                <a:ea typeface="ＭＳ Ｐゴシック" panose="020B0600070205080204" pitchFamily="34" charset="-128"/>
              </a:rPr>
              <a:t>Z</a:t>
            </a:r>
            <a:r>
              <a:rPr lang="en-US" altLang="en-US" sz="3600" i="1">
                <a:ea typeface="ＭＳ Ｐゴシック" panose="020B0600070205080204" pitchFamily="34" charset="-128"/>
              </a:rPr>
              <a:t>w =&gt; yvw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Sequence of such replacements called </a:t>
            </a: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derivation</a:t>
            </a:r>
            <a:endParaRPr lang="en-US" altLang="en-US" sz="36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600">
                <a:ea typeface="ＭＳ Ｐゴシック" panose="020B0600070205080204" pitchFamily="34" charset="-128"/>
              </a:rPr>
              <a:t>Derivation called </a:t>
            </a:r>
            <a:r>
              <a:rPr lang="en-US" altLang="en-US" sz="3600" i="1">
                <a:solidFill>
                  <a:schemeClr val="hlink"/>
                </a:solidFill>
                <a:ea typeface="ＭＳ Ｐゴシック" panose="020B0600070205080204" pitchFamily="34" charset="-128"/>
              </a:rPr>
              <a:t>right-most</a:t>
            </a:r>
            <a:r>
              <a:rPr lang="en-US" altLang="en-US" sz="3600">
                <a:ea typeface="ＭＳ Ｐゴシック" panose="020B0600070205080204" pitchFamily="34" charset="-128"/>
              </a:rPr>
              <a:t> if always replace the right-most non-terminal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Date Placeholder 3">
            <a:extLst>
              <a:ext uri="{FF2B5EF4-FFF2-40B4-BE49-F238E27FC236}">
                <a16:creationId xmlns:a16="http://schemas.microsoft.com/office/drawing/2014/main" id="{9C6D7952-6D4C-7C78-E9A4-05E392621C6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1E65A2E-F080-7947-AA55-DC1B23FA3C8C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10594" name="Slide Number Placeholder 5">
            <a:extLst>
              <a:ext uri="{FF2B5EF4-FFF2-40B4-BE49-F238E27FC236}">
                <a16:creationId xmlns:a16="http://schemas.microsoft.com/office/drawing/2014/main" id="{D1B3DA36-842B-F0D4-624C-B9EE91B1E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0022D78-946E-E345-9575-E372DB3EF5D2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97</a:t>
            </a:fld>
            <a:endParaRPr lang="en-US" altLang="en-US" sz="1400"/>
          </a:p>
        </p:txBody>
      </p:sp>
      <p:sp>
        <p:nvSpPr>
          <p:cNvPr id="110595" name="Rectangle 2">
            <a:extLst>
              <a:ext uri="{FF2B5EF4-FFF2-40B4-BE49-F238E27FC236}">
                <a16:creationId xmlns:a16="http://schemas.microsoft.com/office/drawing/2014/main" id="{82910811-7422-3034-BED1-4312812117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Derivations</a:t>
            </a:r>
          </a:p>
        </p:txBody>
      </p:sp>
      <p:sp>
        <p:nvSpPr>
          <p:cNvPr id="110596" name="Rectangle 3">
            <a:extLst>
              <a:ext uri="{FF2B5EF4-FFF2-40B4-BE49-F238E27FC236}">
                <a16:creationId xmlns:a16="http://schemas.microsoft.com/office/drawing/2014/main" id="{F2CAF0BB-E968-688C-0A6E-2E03CB9960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Start with the start symbol: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&lt;Sum&gt; =&gt;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Date Placeholder 3">
            <a:extLst>
              <a:ext uri="{FF2B5EF4-FFF2-40B4-BE49-F238E27FC236}">
                <a16:creationId xmlns:a16="http://schemas.microsoft.com/office/drawing/2014/main" id="{E3EC94E0-0CCA-99FE-9BA7-AAA4EC0A2EE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CBF9242-A605-8B4A-97A1-BA709AE98FA7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11618" name="Slide Number Placeholder 5">
            <a:extLst>
              <a:ext uri="{FF2B5EF4-FFF2-40B4-BE49-F238E27FC236}">
                <a16:creationId xmlns:a16="http://schemas.microsoft.com/office/drawing/2014/main" id="{E00DCBF4-8580-2C3D-9C18-5CFCA1F56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E60F19F-E3FE-554C-A16F-88ED0E8CFA5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98</a:t>
            </a:fld>
            <a:endParaRPr lang="en-US" altLang="en-US" sz="1400"/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7891DED-055D-8F21-868D-32E919E9D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438400"/>
            <a:ext cx="1447800" cy="609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C2809469-F0F4-A5AF-BADD-B159747B7C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Derivations</a:t>
            </a:r>
          </a:p>
        </p:txBody>
      </p:sp>
      <p:sp>
        <p:nvSpPr>
          <p:cNvPr id="111621" name="Rectangle 4">
            <a:extLst>
              <a:ext uri="{FF2B5EF4-FFF2-40B4-BE49-F238E27FC236}">
                <a16:creationId xmlns:a16="http://schemas.microsoft.com/office/drawing/2014/main" id="{1EB8AC49-7DE0-8361-AF93-AA616BC1B4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non-terminal</a:t>
            </a:r>
          </a:p>
          <a:p>
            <a:pPr eaLnBrk="1" hangingPunct="1"/>
            <a:endParaRPr lang="en-US" altLang="en-US">
              <a:solidFill>
                <a:srgbClr val="336600"/>
              </a:solidFill>
              <a:ea typeface="ＭＳ Ｐゴシック" panose="020B0600070205080204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&lt;Sum&gt; =&gt;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Date Placeholder 3">
            <a:extLst>
              <a:ext uri="{FF2B5EF4-FFF2-40B4-BE49-F238E27FC236}">
                <a16:creationId xmlns:a16="http://schemas.microsoft.com/office/drawing/2014/main" id="{8C86C201-CBF1-E3AB-6790-DA04C190B79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24C4278-BB34-104E-8909-732E6FA1BD88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10/21/25</a:t>
            </a:fld>
            <a:endParaRPr lang="en-US" altLang="en-US" sz="1400"/>
          </a:p>
        </p:txBody>
      </p:sp>
      <p:sp>
        <p:nvSpPr>
          <p:cNvPr id="112642" name="Slide Number Placeholder 5">
            <a:extLst>
              <a:ext uri="{FF2B5EF4-FFF2-40B4-BE49-F238E27FC236}">
                <a16:creationId xmlns:a16="http://schemas.microsoft.com/office/drawing/2014/main" id="{272285CA-AC2E-0156-E6BC-D6BA4B609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A402A6-F5C4-D64D-808A-FFFFAC60892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99</a:t>
            </a:fld>
            <a:endParaRPr lang="en-US" altLang="en-US" sz="1400"/>
          </a:p>
        </p:txBody>
      </p:sp>
      <p:grpSp>
        <p:nvGrpSpPr>
          <p:cNvPr id="112643" name="Group 2">
            <a:extLst>
              <a:ext uri="{FF2B5EF4-FFF2-40B4-BE49-F238E27FC236}">
                <a16:creationId xmlns:a16="http://schemas.microsoft.com/office/drawing/2014/main" id="{89D1413B-3C1A-C704-62F1-D5D4AA89013A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2438400"/>
            <a:ext cx="5715000" cy="685800"/>
            <a:chOff x="432" y="1680"/>
            <a:chExt cx="3408" cy="432"/>
          </a:xfrm>
        </p:grpSpPr>
        <p:sp>
          <p:nvSpPr>
            <p:cNvPr id="112646" name="Rectangle 3">
              <a:extLst>
                <a:ext uri="{FF2B5EF4-FFF2-40B4-BE49-F238E27FC236}">
                  <a16:creationId xmlns:a16="http://schemas.microsoft.com/office/drawing/2014/main" id="{54E03F3A-95A4-C78E-EB57-B4DEDE338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1680"/>
              <a:ext cx="2112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Arial" panose="020B0604020202020204" pitchFamily="34" charset="0"/>
              </a:endParaRPr>
            </a:p>
          </p:txBody>
        </p:sp>
        <p:sp>
          <p:nvSpPr>
            <p:cNvPr id="112647" name="Rectangle 4">
              <a:extLst>
                <a:ext uri="{FF2B5EF4-FFF2-40B4-BE49-F238E27FC236}">
                  <a16:creationId xmlns:a16="http://schemas.microsoft.com/office/drawing/2014/main" id="{84A1FE7C-8A45-9649-CBD4-28E1ACF919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680"/>
              <a:ext cx="912" cy="38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Arial" panose="020B0604020202020204" pitchFamily="34" charset="0"/>
              </a:endParaRPr>
            </a:p>
          </p:txBody>
        </p:sp>
      </p:grpSp>
      <p:sp>
        <p:nvSpPr>
          <p:cNvPr id="112644" name="Rectangle 5">
            <a:extLst>
              <a:ext uri="{FF2B5EF4-FFF2-40B4-BE49-F238E27FC236}">
                <a16:creationId xmlns:a16="http://schemas.microsoft.com/office/drawing/2014/main" id="{9C551DF0-5017-D59B-8027-6299514C0D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Pick a rule and substitute: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&lt;Sum&gt; ::= &lt;Sum&gt; + &lt;Sum&gt;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&lt;Sum&gt; =&gt; &lt;Sum&gt; + &lt;Sum &gt;</a:t>
            </a:r>
          </a:p>
        </p:txBody>
      </p:sp>
      <p:sp>
        <p:nvSpPr>
          <p:cNvPr id="112645" name="Rectangle 6">
            <a:extLst>
              <a:ext uri="{FF2B5EF4-FFF2-40B4-BE49-F238E27FC236}">
                <a16:creationId xmlns:a16="http://schemas.microsoft.com/office/drawing/2014/main" id="{4BE9B06E-6C73-99C0-84F8-8559903EF0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BNF Derivations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yellow-red-blue">
  <a:themeElements>
    <a:clrScheme name="yellow-red-blue 8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6633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B8AD"/>
      </a:accent5>
      <a:accent6>
        <a:srgbClr val="E7BB01"/>
      </a:accent6>
      <a:hlink>
        <a:srgbClr val="FF0000"/>
      </a:hlink>
      <a:folHlink>
        <a:srgbClr val="3333CC"/>
      </a:folHlink>
    </a:clrScheme>
    <a:fontScheme name="yellow-red-blu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yellow-red-blu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red-blu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red-blu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8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6633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X:Templates:My Templates:yellow-red-blue.pot</Template>
  <TotalTime>50411</TotalTime>
  <Words>6734</Words>
  <Application>Microsoft Macintosh PowerPoint</Application>
  <PresentationFormat>On-screen Show (4:3)</PresentationFormat>
  <Paragraphs>1008</Paragraphs>
  <Slides>112</Slides>
  <Notes>4</Notes>
  <HiddenSlides>36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112</vt:i4>
      </vt:variant>
    </vt:vector>
  </HeadingPairs>
  <TitlesOfParts>
    <vt:vector size="120" baseType="lpstr">
      <vt:lpstr>Arial</vt:lpstr>
      <vt:lpstr>ＭＳ Ｐゴシック</vt:lpstr>
      <vt:lpstr>Tahoma</vt:lpstr>
      <vt:lpstr>Wingdings</vt:lpstr>
      <vt:lpstr>Times New Roman</vt:lpstr>
      <vt:lpstr>Symbol</vt:lpstr>
      <vt:lpstr>Arial Unicode MS</vt:lpstr>
      <vt:lpstr>yellow-red-blue</vt:lpstr>
      <vt:lpstr>Programming Languages and Compilers (CS 421)</vt:lpstr>
      <vt:lpstr>Type Inference Algorithm (Let-In)</vt:lpstr>
      <vt:lpstr>Type Inference Algorithm (Let-Rec-In)</vt:lpstr>
      <vt:lpstr>Type Inference Algorithm (type_of)</vt:lpstr>
      <vt:lpstr>Background for Unification</vt:lpstr>
      <vt:lpstr>Simple Implementation Background</vt:lpstr>
      <vt:lpstr>Unification Problem</vt:lpstr>
      <vt:lpstr>Uses for Unification</vt:lpstr>
      <vt:lpstr>Unification Algorithm</vt:lpstr>
      <vt:lpstr>Unification Algorithm</vt:lpstr>
      <vt:lpstr>Unification Algorithm</vt:lpstr>
      <vt:lpstr>Tricks for Efficient Unification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 of Failure: Decompose</vt:lpstr>
      <vt:lpstr>Example of Failure: Occurs Check</vt:lpstr>
      <vt:lpstr>Programming Languages &amp; Compilers</vt:lpstr>
      <vt:lpstr>Programming Languages &amp; Compilers</vt:lpstr>
      <vt:lpstr>Major Phases of a Compiler</vt:lpstr>
      <vt:lpstr>Where We Are Going Next?</vt:lpstr>
      <vt:lpstr>Meta-discourse</vt:lpstr>
      <vt:lpstr>Language Syntax</vt:lpstr>
      <vt:lpstr>Syntax of English Language</vt:lpstr>
      <vt:lpstr>Elements of Syntax</vt:lpstr>
      <vt:lpstr>Elements of Syntax</vt:lpstr>
      <vt:lpstr>Elements of Syntax</vt:lpstr>
      <vt:lpstr>Lexing and Parsing</vt:lpstr>
      <vt:lpstr>Formal Language Descriptions</vt:lpstr>
      <vt:lpstr>Grammars</vt:lpstr>
      <vt:lpstr>Regular Expressions - Review</vt:lpstr>
      <vt:lpstr>Regular Expressions</vt:lpstr>
      <vt:lpstr>Regular Expressions</vt:lpstr>
      <vt:lpstr>Regular Expressions</vt:lpstr>
      <vt:lpstr>Example Regular Expressions</vt:lpstr>
      <vt:lpstr>Right Regular Grammars</vt:lpstr>
      <vt:lpstr>Example</vt:lpstr>
      <vt:lpstr>Implementing Regular Expressions</vt:lpstr>
      <vt:lpstr>Example: Lexing</vt:lpstr>
      <vt:lpstr>Lexing</vt:lpstr>
      <vt:lpstr>Lex, ocamllex</vt:lpstr>
      <vt:lpstr>How to do it</vt:lpstr>
      <vt:lpstr>How to do it</vt:lpstr>
      <vt:lpstr>Mechanics</vt:lpstr>
      <vt:lpstr>Sample Input</vt:lpstr>
      <vt:lpstr>General Input</vt:lpstr>
      <vt:lpstr>Ocamllex Input</vt:lpstr>
      <vt:lpstr>Ocamllex Input</vt:lpstr>
      <vt:lpstr>Ocamllex Regular Expression</vt:lpstr>
      <vt:lpstr>Ocamllex Regular Expression</vt:lpstr>
      <vt:lpstr>Ocamllex Regular Expression</vt:lpstr>
      <vt:lpstr>Ocamllex Manual</vt:lpstr>
      <vt:lpstr>PowerPoint Presentation</vt:lpstr>
      <vt:lpstr>Example : test.mll</vt:lpstr>
      <vt:lpstr>Example : test.mll</vt:lpstr>
      <vt:lpstr>Example</vt:lpstr>
      <vt:lpstr>Example</vt:lpstr>
      <vt:lpstr>Your Turn</vt:lpstr>
      <vt:lpstr>Problem</vt:lpstr>
      <vt:lpstr>Example</vt:lpstr>
      <vt:lpstr>Example Results</vt:lpstr>
      <vt:lpstr>Dealing with comments</vt:lpstr>
      <vt:lpstr>Dealing with comments</vt:lpstr>
      <vt:lpstr>Dealing with nested comments</vt:lpstr>
      <vt:lpstr>Dealing with nested comments</vt:lpstr>
      <vt:lpstr>Dealing with nested comments</vt:lpstr>
      <vt:lpstr>Types of Formal Language Descriptions</vt:lpstr>
      <vt:lpstr>Sample Grammar</vt:lpstr>
      <vt:lpstr>BNF Grammars</vt:lpstr>
      <vt:lpstr>BNF Grammars</vt:lpstr>
      <vt:lpstr>Sample Grammar</vt:lpstr>
      <vt:lpstr>BNF Deriviations</vt:lpstr>
      <vt:lpstr>BNF Derivations</vt:lpstr>
      <vt:lpstr>BNF Derivations</vt:lpstr>
      <vt:lpstr>BNF Derivations</vt:lpstr>
      <vt:lpstr>BNF Derivations</vt:lpstr>
      <vt:lpstr>BNF Derivations</vt:lpstr>
      <vt:lpstr>BNF Derivations</vt:lpstr>
      <vt:lpstr>BNF Derivations</vt:lpstr>
      <vt:lpstr>BNF Derivations</vt:lpstr>
      <vt:lpstr>BNF Derivations</vt:lpstr>
      <vt:lpstr>BNF Derivations</vt:lpstr>
      <vt:lpstr>BNF Derivations</vt:lpstr>
      <vt:lpstr>BNF Derivations</vt:lpstr>
      <vt:lpstr>BNF Derivations</vt:lpstr>
      <vt:lpstr>BNF Derivations</vt:lpstr>
      <vt:lpstr>BNF Derivations</vt:lpstr>
      <vt:lpstr>&lt;Sum&gt; ::= 0 | 1 | &lt;Sum&gt; + &lt;Sum&gt; | (&lt;Sum&gt;)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Languages and Compilers  (CS 421)</dc:title>
  <dc:subject/>
  <dc:creator>me</dc:creator>
  <cp:keywords/>
  <dc:description/>
  <cp:lastModifiedBy>egunter@illinois.edu</cp:lastModifiedBy>
  <cp:revision>173</cp:revision>
  <cp:lastPrinted>2025-10-21T16:52:51Z</cp:lastPrinted>
  <dcterms:created xsi:type="dcterms:W3CDTF">2012-10-18T14:25:28Z</dcterms:created>
  <dcterms:modified xsi:type="dcterms:W3CDTF">2025-10-23T19:26:25Z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true</vt:bool>
  </property>
  <property fmtid="{D5CDD505-2E9C-101B-9397-08002B2CF9AE}" pid="12" name="UseBrowserColor">
    <vt:bool>true</vt:bool>
  </property>
  <property fmtid="{D5CDD505-2E9C-101B-9397-08002B2CF9AE}" pid="13" name="BackColor">
    <vt:i4>16384</vt:i4>
  </property>
  <property fmtid="{D5CDD505-2E9C-101B-9397-08002B2CF9AE}" pid="14" name="TextColor">
    <vt:i4>65535</vt:i4>
  </property>
  <property fmtid="{D5CDD505-2E9C-101B-9397-08002B2CF9AE}" pid="15" name="LinkColor">
    <vt:i4>16777215</vt:i4>
  </property>
  <property fmtid="{D5CDD505-2E9C-101B-9397-08002B2CF9AE}" pid="16" name="VisitedColor">
    <vt:i4>16711808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true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