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87"/>
  </p:notesMasterIdLst>
  <p:handoutMasterIdLst>
    <p:handoutMasterId r:id="rId88"/>
  </p:handoutMasterIdLst>
  <p:sldIdLst>
    <p:sldId id="599" r:id="rId2"/>
    <p:sldId id="615" r:id="rId3"/>
    <p:sldId id="548" r:id="rId4"/>
    <p:sldId id="552" r:id="rId5"/>
    <p:sldId id="553" r:id="rId6"/>
    <p:sldId id="554" r:id="rId7"/>
    <p:sldId id="619" r:id="rId8"/>
    <p:sldId id="620" r:id="rId9"/>
    <p:sldId id="617" r:id="rId10"/>
    <p:sldId id="618" r:id="rId11"/>
    <p:sldId id="555" r:id="rId12"/>
    <p:sldId id="578" r:id="rId13"/>
    <p:sldId id="579" r:id="rId14"/>
    <p:sldId id="581" r:id="rId15"/>
    <p:sldId id="582" r:id="rId16"/>
    <p:sldId id="583" r:id="rId17"/>
    <p:sldId id="585" r:id="rId18"/>
    <p:sldId id="586" r:id="rId19"/>
    <p:sldId id="587" r:id="rId20"/>
    <p:sldId id="588" r:id="rId21"/>
    <p:sldId id="661" r:id="rId22"/>
    <p:sldId id="662" r:id="rId23"/>
    <p:sldId id="591" r:id="rId24"/>
    <p:sldId id="592" r:id="rId25"/>
    <p:sldId id="593" r:id="rId26"/>
    <p:sldId id="594" r:id="rId27"/>
    <p:sldId id="663" r:id="rId28"/>
    <p:sldId id="664" r:id="rId29"/>
    <p:sldId id="595" r:id="rId30"/>
    <p:sldId id="597" r:id="rId31"/>
    <p:sldId id="598" r:id="rId32"/>
    <p:sldId id="665" r:id="rId33"/>
    <p:sldId id="628" r:id="rId34"/>
    <p:sldId id="629" r:id="rId35"/>
    <p:sldId id="659" r:id="rId36"/>
    <p:sldId id="630" r:id="rId37"/>
    <p:sldId id="631" r:id="rId38"/>
    <p:sldId id="632" r:id="rId39"/>
    <p:sldId id="633" r:id="rId40"/>
    <p:sldId id="634" r:id="rId41"/>
    <p:sldId id="635" r:id="rId42"/>
    <p:sldId id="636" r:id="rId43"/>
    <p:sldId id="938" r:id="rId44"/>
    <p:sldId id="940" r:id="rId45"/>
    <p:sldId id="912" r:id="rId46"/>
    <p:sldId id="913" r:id="rId47"/>
    <p:sldId id="914" r:id="rId48"/>
    <p:sldId id="915" r:id="rId49"/>
    <p:sldId id="916" r:id="rId50"/>
    <p:sldId id="917" r:id="rId51"/>
    <p:sldId id="918" r:id="rId52"/>
    <p:sldId id="919" r:id="rId53"/>
    <p:sldId id="920" r:id="rId54"/>
    <p:sldId id="921" r:id="rId55"/>
    <p:sldId id="922" r:id="rId56"/>
    <p:sldId id="923" r:id="rId57"/>
    <p:sldId id="924" r:id="rId58"/>
    <p:sldId id="933" r:id="rId59"/>
    <p:sldId id="931" r:id="rId60"/>
    <p:sldId id="934" r:id="rId61"/>
    <p:sldId id="932" r:id="rId62"/>
    <p:sldId id="926" r:id="rId63"/>
    <p:sldId id="935" r:id="rId64"/>
    <p:sldId id="936" r:id="rId65"/>
    <p:sldId id="937" r:id="rId66"/>
    <p:sldId id="611" r:id="rId67"/>
    <p:sldId id="612" r:id="rId68"/>
    <p:sldId id="613" r:id="rId69"/>
    <p:sldId id="614" r:id="rId70"/>
    <p:sldId id="941" r:id="rId71"/>
    <p:sldId id="616" r:id="rId72"/>
    <p:sldId id="942" r:id="rId73"/>
    <p:sldId id="943" r:id="rId74"/>
    <p:sldId id="944" r:id="rId75"/>
    <p:sldId id="945" r:id="rId76"/>
    <p:sldId id="621" r:id="rId77"/>
    <p:sldId id="622" r:id="rId78"/>
    <p:sldId id="623" r:id="rId79"/>
    <p:sldId id="624" r:id="rId80"/>
    <p:sldId id="625" r:id="rId81"/>
    <p:sldId id="626" r:id="rId82"/>
    <p:sldId id="627" r:id="rId83"/>
    <p:sldId id="946" r:id="rId84"/>
    <p:sldId id="947" r:id="rId85"/>
    <p:sldId id="948" r:id="rId8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35115"/>
    <p:restoredTop sz="96327"/>
  </p:normalViewPr>
  <p:slideViewPr>
    <p:cSldViewPr>
      <p:cViewPr varScale="1">
        <p:scale>
          <a:sx n="60" d="100"/>
          <a:sy n="60" d="100"/>
        </p:scale>
        <p:origin x="192" y="164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45824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20" d="100"/>
        <a:sy n="120" d="100"/>
      </p:scale>
      <p:origin x="0" y="397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viewProps" Target="viewProp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handoutMaster" Target="handoutMasters/handoutMaster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FD9E15BF-927B-0042-A57C-076E169004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8A91E38-1B2D-134B-A2C4-AEAF99D653C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27CCC266-64FF-E44B-8134-DF1E6CAEE59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C1B95AAD-6EA8-794F-A66F-14530192B0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4B49E43-3319-ED4A-B888-521F4829AB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33AC330-FEC1-E740-A737-581999E876C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F131BE2-0300-E84E-8C05-F6AF89EA5F3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348E71C-ED73-F241-95FE-F275F92A381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FC083FD5-75AB-C24E-B04E-8BE8D45884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C6CAB701-733A-1D4B-8573-8251722A137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955C9C6E-C19E-E042-8E8C-DB968303B3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FC62CF1-B73F-2F48-A25D-CCD6E74AD8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E8A3780-6CC9-814D-B847-4FD12A2C9C29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3B858E3-BEC1-0347-9CBA-2891E1D627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D3C4AB66-3D58-5444-B433-DBE1A831A1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D7907925-1869-054C-9865-979A5A9DFD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5A06E306-C2CE-F146-A337-F181688AFD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71A02D92-168E-7E41-9A84-9E3719A642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3182772A-FC17-6B4D-A38B-7274CB70A5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E86B025C-3252-D84A-8690-262B3C444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990D62DD-9ACA-8F4D-9027-58B756C739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A755873B-B0C5-3A41-A414-5F738F840AE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352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52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046163" y="3303588"/>
            <a:ext cx="757555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4A5855B0-12A9-8542-B914-37C7C622FA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E1D35FE-04A6-2E43-A0E7-DED2CC147F84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93CBC059-4FD1-3242-9466-97A1252B20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625B8335-EF28-EC40-B9A2-3D733BABA5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EA76F5F-53A7-8B4B-BFF5-CDA7FC0A9B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60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DD2C834-84C4-E54A-801A-CC7041F50D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E9A39-B9C7-5D48-9B14-306D81997EF7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CFA58B0-AF44-9147-ABCC-132574CBB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705FD18-6C04-D944-8C63-068ED264F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0949D-3CAF-B64F-8ABE-6284CD70A1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812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160338"/>
            <a:ext cx="2162175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60338"/>
            <a:ext cx="6335713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6E95861-9644-3845-B9C7-D3DCE0DC45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0AF62-6C53-1241-BF40-61FD957D0B94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D61A0A6-B35F-344A-8C47-2BA3D6FF6E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FE9D4A3-ABFE-7D42-8D6E-49C23465DE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99360-A3CD-C447-B562-F81EDC4D86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518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D5B2870-B9B0-C54B-BF7B-5045B23AAC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572EF-8B6E-EA41-9ED7-5888262DBCE9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5A958EF-FE9C-344B-93E2-CCD920713B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12391B6C-82C8-BB47-B09A-156BCBB4AC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FD7DA-EE4B-BD48-B77E-2274127CD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2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5F6738B-CFD2-5048-9191-7385860F4C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4B475-D042-2549-9878-297B7A6DC019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E5D5787-875F-EE4B-AB27-9D87487F0B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611E9A1-681B-EB49-B970-23960EF5DC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359F0-31CD-954D-B604-C63027E746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673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48150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219200"/>
            <a:ext cx="4249738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7B546F7-B731-824F-A85A-5EDF975509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B5446-68EB-C144-9D6A-5AB3065469DA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F5E7FD8-A56C-7A4B-B4A2-32BD3C3B9E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B3DC456-8204-9D4A-A7BF-794F156FEE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220BC-70E5-9944-8329-3644BC2C67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364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B217BD3-0DCB-D841-89BD-83FF79BD78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675B6-5A00-3D4D-9D79-800901CA8283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FA97ED23-2072-2341-A4A7-A1AE00AAA6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46C5CCFA-697B-4C4D-A7CE-98F24BA938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123AD-87D1-CF4A-B672-A6B99C88DE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515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87CA47C9-002C-D24A-B687-A6D83E59D8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43037-D3EB-EA46-B5B2-A792C42E2767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28C50A01-9756-104F-94F6-09F0108B8E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C10A316-0F3E-AE44-B1B4-287F7F80C6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53328-F649-A34C-9DEF-4581AE4D3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1700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C100035B-07F0-0143-8625-8506DC3700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342A7-ACD6-4544-B4F2-E76DBD1A42D6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89FE9F9-DDE3-E044-A1A4-C120BA7371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BD86903F-EB1D-6D4F-86B6-5DADFD4F42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A0FEA-2740-5B45-BD16-9CF2909A92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221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B9D10AD-792F-8642-B89B-0BAF520C36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ACC54-14C6-634D-83B0-1A41159AE51F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C8A67B6-52D9-304D-BDA3-A3A9BE3CDA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2F56B09-36B9-2442-8BAD-8B5D87908E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68A33-0126-8A41-BE84-5F8D01AC98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775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D9E6282-DE2F-9B49-904B-292D4F3309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5B172-5BB7-104F-91E6-F2CBC08E713D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54C0A6E-1288-6344-A56A-739F457422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E771120-932D-7343-BF4B-CA32A0B894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A842C-4317-8348-A8EA-9F520638A6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86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A33A261-7FFB-5C44-B197-B5C1925D56F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2603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F3E1FE-6E2B-5846-AA15-3C11877BF8C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306612B-2042-6E46-B532-53A746C8AF4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CADA0F8-F3F5-2445-928D-BADFE5F4FFC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E43C294-FE9B-444C-A1E8-8DC47ACB15E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31D866D8-BB66-2F44-86A1-CA58E6C342D7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59D7929-4DA2-8E43-9F57-15DE45EF29F5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9429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2E6763BF-7B5C-BD49-A86F-FF04AD117C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60338"/>
            <a:ext cx="7793037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B69F4BFF-B17B-7F45-A3BA-BFCE8D4F68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502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34219" name="Rectangle 11">
            <a:extLst>
              <a:ext uri="{FF2B5EF4-FFF2-40B4-BE49-F238E27FC236}">
                <a16:creationId xmlns:a16="http://schemas.microsoft.com/office/drawing/2014/main" id="{6E3B51FD-E428-5A47-A726-3EF81508218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438" y="6311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169BD31D-3CD6-0B46-ADF4-54F7A12116B7}" type="datetime1">
              <a:rPr lang="en-US" altLang="en-US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734220" name="Rectangle 12">
            <a:extLst>
              <a:ext uri="{FF2B5EF4-FFF2-40B4-BE49-F238E27FC236}">
                <a16:creationId xmlns:a16="http://schemas.microsoft.com/office/drawing/2014/main" id="{93FA4130-25CA-B74A-894C-E4129C7709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4221" name="Rectangle 13">
            <a:extLst>
              <a:ext uri="{FF2B5EF4-FFF2-40B4-BE49-F238E27FC236}">
                <a16:creationId xmlns:a16="http://schemas.microsoft.com/office/drawing/2014/main" id="{50B02E95-2E15-104F-87F0-1F521A3989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1009EF75-32C5-EE44-8D14-3F36AFC8EE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ourses.engr.illinois.edu/cs42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4">
            <a:extLst>
              <a:ext uri="{FF2B5EF4-FFF2-40B4-BE49-F238E27FC236}">
                <a16:creationId xmlns:a16="http://schemas.microsoft.com/office/drawing/2014/main" id="{05E038D7-FC76-D346-A23A-8625806CDFD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5D47AD-3461-A44D-9CC7-9B6FC76E46D3}" type="datetime1">
              <a:rPr lang="en-US" altLang="en-US" sz="14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15362" name="Rectangle 16">
            <a:extLst>
              <a:ext uri="{FF2B5EF4-FFF2-40B4-BE49-F238E27FC236}">
                <a16:creationId xmlns:a16="http://schemas.microsoft.com/office/drawing/2014/main" id="{71D869A5-D05A-A74B-A262-8DBF764F13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6AD8771-9B6F-4847-83CA-2B13280D140B}" type="slidenum">
              <a:rPr lang="en-US" altLang="en-US" sz="14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D063679-C1E7-3249-9B5A-280F9D32A88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Programming Languages and Compilers (CS 421)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07661C2B-BD85-274D-A7D9-4B0619FB4D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352800"/>
            <a:ext cx="7696200" cy="1676400"/>
          </a:xfrm>
        </p:spPr>
        <p:txBody>
          <a:bodyPr/>
          <a:lstStyle/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Elsa L Gunter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2112 SC, UIUC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 sz="33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hlinkClick r:id="rId2"/>
              </a:rPr>
              <a:t>http://courses.engr.illinois.edu/cs421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27AEDE33-24F8-9642-AE20-EDBDE75F3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Based in part on slides by Mattox Beckman, as updated by Vikram Adve and Gul Agha</a:t>
            </a: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DE3EC-550A-8846-8C90-2ABD34F76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Example:  {</a:t>
            </a:r>
            <a:r>
              <a:rPr lang="en-US" dirty="0" err="1"/>
              <a:t>x:int</a:t>
            </a:r>
            <a:r>
              <a:rPr lang="en-US" dirty="0"/>
              <a:t>} |- x + 2 = 3 :</a:t>
            </a:r>
            <a:r>
              <a:rPr lang="en-US" dirty="0" err="1"/>
              <a:t>bool</a:t>
            </a:r>
            <a:endParaRPr lang="en-US" dirty="0"/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0FBBB92-8F0A-8845-B2B8-7CA161D71B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362200"/>
            <a:ext cx="8955088" cy="35052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{x:int} |- x:int  {x:int} |- 2:int                         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{x : int} |- x + 2 : int              {x:int} |- 3 :int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{x:int} |- x + 2 = 3 : bool</a:t>
            </a:r>
          </a:p>
        </p:txBody>
      </p:sp>
      <p:sp>
        <p:nvSpPr>
          <p:cNvPr id="24579" name="Date Placeholder 3">
            <a:extLst>
              <a:ext uri="{FF2B5EF4-FFF2-40B4-BE49-F238E27FC236}">
                <a16:creationId xmlns:a16="http://schemas.microsoft.com/office/drawing/2014/main" id="{CD33FFB5-5CB0-944C-AE27-59ACD1CE652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3900AA-3437-B14C-810C-C56CAED8594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4580" name="Slide Number Placeholder 4">
            <a:extLst>
              <a:ext uri="{FF2B5EF4-FFF2-40B4-BE49-F238E27FC236}">
                <a16:creationId xmlns:a16="http://schemas.microsoft.com/office/drawing/2014/main" id="{CE331320-6156-B045-BB22-6994FC515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7379B2-27C2-F745-AB12-92A68E19B55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4581" name="Line 5">
            <a:extLst>
              <a:ext uri="{FF2B5EF4-FFF2-40B4-BE49-F238E27FC236}">
                <a16:creationId xmlns:a16="http://schemas.microsoft.com/office/drawing/2014/main" id="{FB656A1F-1C78-B449-AC0D-4C34E9E31B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191000"/>
            <a:ext cx="8077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5">
            <a:extLst>
              <a:ext uri="{FF2B5EF4-FFF2-40B4-BE49-F238E27FC236}">
                <a16:creationId xmlns:a16="http://schemas.microsoft.com/office/drawing/2014/main" id="{A25499B6-3B5E-444C-9BE6-990BCD9DE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581400"/>
            <a:ext cx="5181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5">
            <a:extLst>
              <a:ext uri="{FF2B5EF4-FFF2-40B4-BE49-F238E27FC236}">
                <a16:creationId xmlns:a16="http://schemas.microsoft.com/office/drawing/2014/main" id="{4C5A53A8-E2A5-E84D-BFA0-E8F57D9E44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3581400"/>
            <a:ext cx="2667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5">
            <a:extLst>
              <a:ext uri="{FF2B5EF4-FFF2-40B4-BE49-F238E27FC236}">
                <a16:creationId xmlns:a16="http://schemas.microsoft.com/office/drawing/2014/main" id="{097488BC-DC3B-4F4C-808F-E0241A59EC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2971800"/>
            <a:ext cx="2667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TextBox 10">
            <a:extLst>
              <a:ext uri="{FF2B5EF4-FFF2-40B4-BE49-F238E27FC236}">
                <a16:creationId xmlns:a16="http://schemas.microsoft.com/office/drawing/2014/main" id="{1A3FC3FE-C351-E44D-BE89-7170ACBAE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886200"/>
            <a:ext cx="703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Bin</a:t>
            </a:r>
          </a:p>
        </p:txBody>
      </p:sp>
      <p:sp>
        <p:nvSpPr>
          <p:cNvPr id="24586" name="Line 5">
            <a:extLst>
              <a:ext uri="{FF2B5EF4-FFF2-40B4-BE49-F238E27FC236}">
                <a16:creationId xmlns:a16="http://schemas.microsoft.com/office/drawing/2014/main" id="{268E4056-033A-E248-BD4D-9D880F236B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971800"/>
            <a:ext cx="2667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TextBox 12">
            <a:extLst>
              <a:ext uri="{FF2B5EF4-FFF2-40B4-BE49-F238E27FC236}">
                <a16:creationId xmlns:a16="http://schemas.microsoft.com/office/drawing/2014/main" id="{CC35992C-06B7-B54A-B249-A63EC7F13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6538" y="3276600"/>
            <a:ext cx="703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Bin</a:t>
            </a:r>
          </a:p>
        </p:txBody>
      </p:sp>
      <p:sp>
        <p:nvSpPr>
          <p:cNvPr id="24588" name="TextBox 13">
            <a:extLst>
              <a:ext uri="{FF2B5EF4-FFF2-40B4-BE49-F238E27FC236}">
                <a16:creationId xmlns:a16="http://schemas.microsoft.com/office/drawing/2014/main" id="{DCC1B5CB-8C4A-884F-8F81-5ACE172B2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981325"/>
            <a:ext cx="1122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Const</a:t>
            </a:r>
          </a:p>
        </p:txBody>
      </p:sp>
      <p:sp>
        <p:nvSpPr>
          <p:cNvPr id="24589" name="TextBox 14">
            <a:extLst>
              <a:ext uri="{FF2B5EF4-FFF2-40B4-BE49-F238E27FC236}">
                <a16:creationId xmlns:a16="http://schemas.microsoft.com/office/drawing/2014/main" id="{44A7A591-A164-1B46-B296-E33DDF7F2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438400"/>
            <a:ext cx="1122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Const</a:t>
            </a:r>
          </a:p>
        </p:txBody>
      </p:sp>
      <p:sp>
        <p:nvSpPr>
          <p:cNvPr id="24590" name="TextBox 15">
            <a:extLst>
              <a:ext uri="{FF2B5EF4-FFF2-40B4-BE49-F238E27FC236}">
                <a16:creationId xmlns:a16="http://schemas.microsoft.com/office/drawing/2014/main" id="{A6259ABE-BD24-B44F-BFB1-DAD3AA69E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2447925"/>
            <a:ext cx="717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Var</a:t>
            </a:r>
          </a:p>
        </p:txBody>
      </p:sp>
      <p:sp>
        <p:nvSpPr>
          <p:cNvPr id="24591" name="TextBox 7">
            <a:extLst>
              <a:ext uri="{FF2B5EF4-FFF2-40B4-BE49-F238E27FC236}">
                <a16:creationId xmlns:a16="http://schemas.microsoft.com/office/drawing/2014/main" id="{E9FF1C76-1C84-9F4C-9D18-5D82498C5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792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Complete Proof  (type derivation)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3">
            <a:extLst>
              <a:ext uri="{FF2B5EF4-FFF2-40B4-BE49-F238E27FC236}">
                <a16:creationId xmlns:a16="http://schemas.microsoft.com/office/drawing/2014/main" id="{A57FD194-7D7E-7241-AF3B-C6C9A2575BC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CAC36FB-31D4-164B-851F-4A3159306ED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7150D4E7-53B6-854A-A7B5-C75B441D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ED2BCF-F991-EA42-81A5-79DFBF84095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021DAC3-F741-B048-AF38-F4FDEE9BBE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65000"/>
              </a:lnSpc>
              <a:spcBef>
                <a:spcPct val="10000"/>
              </a:spcBef>
            </a:pP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Simple Rules - Booleans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ED9AE1C8-412C-6742-BEDC-CCFC8EE931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Connectives </a:t>
            </a: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bool    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bool</a:t>
            </a: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&amp;&amp;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bool</a:t>
            </a: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bool    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bool</a:t>
            </a: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||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bool</a:t>
            </a:r>
          </a:p>
        </p:txBody>
      </p:sp>
      <p:sp>
        <p:nvSpPr>
          <p:cNvPr id="25605" name="Line 4">
            <a:extLst>
              <a:ext uri="{FF2B5EF4-FFF2-40B4-BE49-F238E27FC236}">
                <a16:creationId xmlns:a16="http://schemas.microsoft.com/office/drawing/2014/main" id="{802237C5-8BC9-6E49-90AB-415FD89F13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438400"/>
            <a:ext cx="6019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5">
            <a:extLst>
              <a:ext uri="{FF2B5EF4-FFF2-40B4-BE49-F238E27FC236}">
                <a16:creationId xmlns:a16="http://schemas.microsoft.com/office/drawing/2014/main" id="{FB8634CB-3119-BA45-AC43-7099408132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267200"/>
            <a:ext cx="6019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3">
            <a:extLst>
              <a:ext uri="{FF2B5EF4-FFF2-40B4-BE49-F238E27FC236}">
                <a16:creationId xmlns:a16="http://schemas.microsoft.com/office/drawing/2014/main" id="{E93CB1A7-572F-ED4C-8B07-D815FCB556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2A7B3E-7B53-C44B-AD6F-BB1894CC8F1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643F99D6-4148-AB4B-A9FA-D5183B7AE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222770-BDF0-6042-BB46-CDFCCA1747F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E3E56162-4EFD-1842-8BE0-D7A01D146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Variables in Rules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535EC8D7-7B78-9B41-8B67-1FF8937F2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If_then_else rule: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: bool 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    |-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3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(if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then 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else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3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</a:p>
          <a:p>
            <a:pPr eaLnBrk="1" hangingPunct="1">
              <a:lnSpc>
                <a:spcPct val="90000"/>
              </a:lnSpc>
            </a:pPr>
            <a:endParaRPr lang="en-US" altLang="en-US" sz="12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is a type variable (meta-variable)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Can take any type at all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All instances in a rule application must get same type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Then branch, else branch and if_then_else must all have same type</a:t>
            </a:r>
          </a:p>
        </p:txBody>
      </p:sp>
      <p:sp>
        <p:nvSpPr>
          <p:cNvPr id="26629" name="Line 4">
            <a:extLst>
              <a:ext uri="{FF2B5EF4-FFF2-40B4-BE49-F238E27FC236}">
                <a16:creationId xmlns:a16="http://schemas.microsoft.com/office/drawing/2014/main" id="{C6D9F5D6-3A06-C54D-BE8E-BCAB3D864B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286000"/>
            <a:ext cx="6629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>
            <a:extLst>
              <a:ext uri="{FF2B5EF4-FFF2-40B4-BE49-F238E27FC236}">
                <a16:creationId xmlns:a16="http://schemas.microsoft.com/office/drawing/2014/main" id="{4D346E75-C789-4C49-9976-9CEE8A288F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7A8ACC-2AA3-C044-9B87-7ED4A5B6A93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F0E58941-6CB6-6E44-BA3C-3AD6FB90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36C6AF-8069-0949-9F01-22B083A18A5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E6FDF86F-CD85-6645-A425-859756C97B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Function Application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364B7966-D84D-A44C-9FA2-EB5E4BB584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4913313"/>
          </a:xfrm>
        </p:spPr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Application rule: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 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(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If you have a function expression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</a:rPr>
              <a:t>of type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 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applied to an argument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of type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, the resulting expression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has type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</p:txBody>
      </p:sp>
      <p:sp>
        <p:nvSpPr>
          <p:cNvPr id="27653" name="Line 4">
            <a:extLst>
              <a:ext uri="{FF2B5EF4-FFF2-40B4-BE49-F238E27FC236}">
                <a16:creationId xmlns:a16="http://schemas.microsoft.com/office/drawing/2014/main" id="{86438F2A-0A2E-1B4F-A1C1-4A1954721AB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590800"/>
            <a:ext cx="5867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>
            <a:extLst>
              <a:ext uri="{FF2B5EF4-FFF2-40B4-BE49-F238E27FC236}">
                <a16:creationId xmlns:a16="http://schemas.microsoft.com/office/drawing/2014/main" id="{A2FF1AC0-BAE8-E844-9D84-54B060662B4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DF616A-9037-1D43-A53F-EBC5995DFE1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B4F97D5F-47E6-DF41-9AC9-D946EB2B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79FE6E-CE5D-D04A-B8B5-6FADE69C966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D7A0BA2D-0F0C-4A4B-AFF5-39EE9D8A20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Fun Rule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0F155766-C1B0-F140-A2C7-07F5D28FC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Rules describe types, but also how the environment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may change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Can only do what rule allows!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fun rule: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{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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} +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fun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-&gt;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 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</a:p>
        </p:txBody>
      </p:sp>
      <p:sp>
        <p:nvSpPr>
          <p:cNvPr id="28677" name="Line 4">
            <a:extLst>
              <a:ext uri="{FF2B5EF4-FFF2-40B4-BE49-F238E27FC236}">
                <a16:creationId xmlns:a16="http://schemas.microsoft.com/office/drawing/2014/main" id="{F0D0474B-F412-A642-A111-69A3F191C3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419600"/>
            <a:ext cx="472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3">
            <a:extLst>
              <a:ext uri="{FF2B5EF4-FFF2-40B4-BE49-F238E27FC236}">
                <a16:creationId xmlns:a16="http://schemas.microsoft.com/office/drawing/2014/main" id="{DE0D5CCE-1FF1-6441-992C-58BEFE930A8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5F63BF-E6BD-D549-96A1-FB287F702F5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C654018A-BA89-304E-A7F4-9C1E08593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F22216-F9E2-1C4B-81F7-E1AA4FB4C13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2EA24784-0EC2-6F4C-ADB2-1422075DA3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Fun Examples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F11CCEF4-E90E-6C42-9DAF-184C86A53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82000" cy="464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{y : int } +  |-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y + 3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int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fun y -&gt;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y + 3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int  int </a:t>
            </a:r>
          </a:p>
          <a:p>
            <a:pPr eaLnBrk="1" hangingPunct="1"/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{f : int  bool} +  |-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  2 :: [true]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bool list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(fun f -&gt; (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  2) :: [true])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                   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(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int  bool)  bool list 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9701" name="Line 4">
            <a:extLst>
              <a:ext uri="{FF2B5EF4-FFF2-40B4-BE49-F238E27FC236}">
                <a16:creationId xmlns:a16="http://schemas.microsoft.com/office/drawing/2014/main" id="{C37ABAF2-87CF-9C42-BEF5-7033102D48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2133600"/>
            <a:ext cx="5181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5">
            <a:extLst>
              <a:ext uri="{FF2B5EF4-FFF2-40B4-BE49-F238E27FC236}">
                <a16:creationId xmlns:a16="http://schemas.microsoft.com/office/drawing/2014/main" id="{7A173936-571B-4748-A0B0-474AF41F6E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3810000"/>
            <a:ext cx="8077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3">
            <a:extLst>
              <a:ext uri="{FF2B5EF4-FFF2-40B4-BE49-F238E27FC236}">
                <a16:creationId xmlns:a16="http://schemas.microsoft.com/office/drawing/2014/main" id="{29A03371-2397-2348-A5A7-70F33B9AE63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27A0012-3DDB-E24A-AD39-EDE295BBFE5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91306573-137A-C544-B7F0-33C37C93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A76F7E-2C51-CA41-913C-1DAB1D781BC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04EE3102-4DED-0E4E-9E43-C2F9489DA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(Monomorphic) Let and Let Rec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89760112-DC08-2740-B08D-2DB8E4E013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let rule: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i="1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     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} +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(let x =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in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</a:p>
          <a:p>
            <a:pPr eaLnBrk="1" hangingPunct="1"/>
            <a:endParaRPr lang="en-US" altLang="en-US" sz="1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let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rec rule:</a:t>
            </a:r>
            <a:endParaRPr lang="en-US" altLang="en-US" sz="3600" baseline="-250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{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i="1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(let rec x =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in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</a:p>
        </p:txBody>
      </p:sp>
      <p:sp>
        <p:nvSpPr>
          <p:cNvPr id="30725" name="Line 4">
            <a:extLst>
              <a:ext uri="{FF2B5EF4-FFF2-40B4-BE49-F238E27FC236}">
                <a16:creationId xmlns:a16="http://schemas.microsoft.com/office/drawing/2014/main" id="{4B252118-0C53-AA45-961D-893A214CC7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2819400"/>
            <a:ext cx="7391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5">
            <a:extLst>
              <a:ext uri="{FF2B5EF4-FFF2-40B4-BE49-F238E27FC236}">
                <a16:creationId xmlns:a16="http://schemas.microsoft.com/office/drawing/2014/main" id="{74A0BD23-F5F2-4044-A79A-8FE253815F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5181600"/>
            <a:ext cx="8077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>
            <a:extLst>
              <a:ext uri="{FF2B5EF4-FFF2-40B4-BE49-F238E27FC236}">
                <a16:creationId xmlns:a16="http://schemas.microsoft.com/office/drawing/2014/main" id="{673FB5D2-A18C-FC4B-85DA-C9F1D53A924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76A0505-57F9-3946-81CC-A05CF5AFDF2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4E70C81A-8426-0F4A-A954-E75E2B8F0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FEC5DA-84F6-344C-955B-C83FEC41C83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32765387-87BA-294E-B740-1FAE5B7BBF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52247BFF-9641-5A43-919D-F8C61177C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6482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Which rule do we apply?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    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{} |- (let rec one = 1 :: one in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let x = 2 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fun y -&gt; (x :: y :: one) ) : int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</a:p>
        </p:txBody>
      </p:sp>
      <p:sp>
        <p:nvSpPr>
          <p:cNvPr id="31749" name="Line 4">
            <a:extLst>
              <a:ext uri="{FF2B5EF4-FFF2-40B4-BE49-F238E27FC236}">
                <a16:creationId xmlns:a16="http://schemas.microsoft.com/office/drawing/2014/main" id="{514D1E3A-3B38-7F48-90F6-97B11FFB3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962400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>
            <a:extLst>
              <a:ext uri="{FF2B5EF4-FFF2-40B4-BE49-F238E27FC236}">
                <a16:creationId xmlns:a16="http://schemas.microsoft.com/office/drawing/2014/main" id="{A2D62C95-E31F-494F-98DA-C1009BDF339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0FFBE7-9250-C04B-9E1D-14F5A44E40A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321E7114-4154-B149-8C22-D45FC029E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085DF7-4DD9-5142-9674-4622DB46330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FA4357B9-0C80-7640-8241-175C878E1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E66BD0A3-49C5-B44B-A69A-C0636FE0B2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Let rec rule:      2   {one : int list} |-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1                                (let x = 2 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{one : int list} |-        fun y -&gt; (x :: y :: one))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(1 :: one) : int list          : int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{} |- (let rec one = 1 :: one in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let x = 2 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fun y -&gt; (x :: y :: one) ) : int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2773" name="Line 4">
            <a:extLst>
              <a:ext uri="{FF2B5EF4-FFF2-40B4-BE49-F238E27FC236}">
                <a16:creationId xmlns:a16="http://schemas.microsoft.com/office/drawing/2014/main" id="{97D6B8B9-A484-6645-AE72-647D2E4E62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" y="3657600"/>
            <a:ext cx="83058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Oval 5">
            <a:extLst>
              <a:ext uri="{FF2B5EF4-FFF2-40B4-BE49-F238E27FC236}">
                <a16:creationId xmlns:a16="http://schemas.microsoft.com/office/drawing/2014/main" id="{0E346CB2-3F75-204B-AA47-494D9CD5B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057400"/>
            <a:ext cx="568325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2775" name="Oval 6">
            <a:extLst>
              <a:ext uri="{FF2B5EF4-FFF2-40B4-BE49-F238E27FC236}">
                <a16:creationId xmlns:a16="http://schemas.microsoft.com/office/drawing/2014/main" id="{2F4A1E3C-77D6-ED40-822B-BC7FC1FA7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447800"/>
            <a:ext cx="568325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>
            <a:extLst>
              <a:ext uri="{FF2B5EF4-FFF2-40B4-BE49-F238E27FC236}">
                <a16:creationId xmlns:a16="http://schemas.microsoft.com/office/drawing/2014/main" id="{1CDA33DC-50E4-954B-8963-714E6CDBFF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1FE17C-5867-5B4A-98E1-BA65DF61FDC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5056CF5E-A98F-1849-8D67-995C8380A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0BE8EB4-58DF-1240-8065-95AB2FA2426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B95BD970-D5B0-254C-B060-079273C268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1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75211ED-B6BF-1D4D-806C-C461A6E0F9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001000" cy="46482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Which rule?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    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{one : int list} |- (1 :: one) : int list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ate Placeholder 3">
            <a:extLst>
              <a:ext uri="{FF2B5EF4-FFF2-40B4-BE49-F238E27FC236}">
                <a16:creationId xmlns:a16="http://schemas.microsoft.com/office/drawing/2014/main" id="{EF9856CF-5216-F448-BEB6-9619A0C68D8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CC54AA-723B-7B4F-8A0E-002B21FBFC1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08BA5BC2-01EF-F94A-8F5D-D2D46E70E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062393-F8D0-ED4B-B56C-AC2AD4784D6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16387" name="Rectangle 4">
            <a:extLst>
              <a:ext uri="{FF2B5EF4-FFF2-40B4-BE49-F238E27FC236}">
                <a16:creationId xmlns:a16="http://schemas.microsoft.com/office/drawing/2014/main" id="{85D11431-7241-F24A-9A32-FD46D6BD6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</a:t>
            </a:r>
          </a:p>
        </p:txBody>
      </p:sp>
      <p:sp>
        <p:nvSpPr>
          <p:cNvPr id="16388" name="Rectangle 5">
            <a:extLst>
              <a:ext uri="{FF2B5EF4-FFF2-40B4-BE49-F238E27FC236}">
                <a16:creationId xmlns:a16="http://schemas.microsoft.com/office/drawing/2014/main" id="{A500D9B7-69F8-8641-B850-2BA0F4A51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Type inference</a:t>
            </a:r>
            <a:r>
              <a:rPr lang="en-US" altLang="en-US" sz="3600">
                <a:ea typeface="ＭＳ Ｐゴシック" panose="020B0600070205080204" pitchFamily="34" charset="-128"/>
              </a:rPr>
              <a:t>: A program analysis to assign a type to an expression from the program context of the expression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Fully static type inference first introduced by Robin Miller in ML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Haskle, OCAML, SML all use type inference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en-US" altLang="en-US" sz="3200">
                <a:ea typeface="ＭＳ Ｐゴシック" panose="020B0600070205080204" pitchFamily="34" charset="-128"/>
              </a:rPr>
              <a:t>Records are a problem for type inference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>
            <a:extLst>
              <a:ext uri="{FF2B5EF4-FFF2-40B4-BE49-F238E27FC236}">
                <a16:creationId xmlns:a16="http://schemas.microsoft.com/office/drawing/2014/main" id="{514BA5A4-FFF9-DB44-8A4E-A85EDC7C00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7783F3-BC73-2845-B202-632F0BBED60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E6EF383A-3CE9-E54B-9906-1C38400FC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70F4C9-9742-D248-B75C-09B5F1FA7D1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9C0E4527-90EE-8C48-A4B2-AE40FCC5AF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1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98DE91E-AE08-504E-99C3-D98E26C1D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53400" cy="46482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Binary Operator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3                                           4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{one : int list} |-        {one : int list} |-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1: int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  <a:r>
              <a:rPr lang="en-US" altLang="en-US">
                <a:ea typeface="ＭＳ Ｐゴシック" panose="020B0600070205080204" pitchFamily="34" charset="-128"/>
              </a:rPr>
              <a:t>one : int list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{one : int list} |- (1 :: one) : int list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where ( :</a:t>
            </a:r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: ) : int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int list  int list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4821" name="Oval 4">
            <a:extLst>
              <a:ext uri="{FF2B5EF4-FFF2-40B4-BE49-F238E27FC236}">
                <a16:creationId xmlns:a16="http://schemas.microsoft.com/office/drawing/2014/main" id="{6BE647C6-5D99-7549-8008-B8C63D7CA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32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22" name="Oval 5">
            <a:extLst>
              <a:ext uri="{FF2B5EF4-FFF2-40B4-BE49-F238E27FC236}">
                <a16:creationId xmlns:a16="http://schemas.microsoft.com/office/drawing/2014/main" id="{F2F7596A-1AA3-A646-96E2-FF9719C69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7432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4823" name="Line 6">
            <a:extLst>
              <a:ext uri="{FF2B5EF4-FFF2-40B4-BE49-F238E27FC236}">
                <a16:creationId xmlns:a16="http://schemas.microsoft.com/office/drawing/2014/main" id="{0BFDBC44-E63B-FE44-9210-1305CE9809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4958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>
            <a:extLst>
              <a:ext uri="{FF2B5EF4-FFF2-40B4-BE49-F238E27FC236}">
                <a16:creationId xmlns:a16="http://schemas.microsoft.com/office/drawing/2014/main" id="{889B02E2-51F2-0A48-8954-97D150BD58F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F6AC82-F0F0-5C4C-A779-6E649C483F8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2E9DFDE6-5FE9-614F-ACF9-33E26561C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69EB8C-B3AE-394A-9067-6947D96F711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8CABB913-E370-3740-A316-FF78962581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1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DD97BA20-2267-4D4C-9138-0CD2420A6A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53400" cy="4648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3                                4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   Constant Rule             Variable Rule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  {one : int list} |-        {one : int list} |-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   1: int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  <a:r>
              <a:rPr lang="en-US" altLang="en-US" dirty="0">
                <a:ea typeface="ＭＳ Ｐゴシック" panose="020B0600070205080204" pitchFamily="34" charset="-128"/>
              </a:rPr>
              <a:t>one : int list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{one : int list} |- (1 :: one) : int list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5845" name="Oval 4">
            <a:extLst>
              <a:ext uri="{FF2B5EF4-FFF2-40B4-BE49-F238E27FC236}">
                <a16:creationId xmlns:a16="http://schemas.microsoft.com/office/drawing/2014/main" id="{57B33DFE-0B01-DF47-A181-2BCC9069B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1336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5846" name="Oval 5">
            <a:extLst>
              <a:ext uri="{FF2B5EF4-FFF2-40B4-BE49-F238E27FC236}">
                <a16:creationId xmlns:a16="http://schemas.microsoft.com/office/drawing/2014/main" id="{72971B69-6676-C04C-BA3B-70D04CC52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9963" y="21336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35847" name="Line 6">
            <a:extLst>
              <a:ext uri="{FF2B5EF4-FFF2-40B4-BE49-F238E27FC236}">
                <a16:creationId xmlns:a16="http://schemas.microsoft.com/office/drawing/2014/main" id="{990F7411-891F-AB43-9760-311277B05A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4958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Line 5">
            <a:extLst>
              <a:ext uri="{FF2B5EF4-FFF2-40B4-BE49-F238E27FC236}">
                <a16:creationId xmlns:a16="http://schemas.microsoft.com/office/drawing/2014/main" id="{976BD096-910A-CC46-94FC-1DA6D493CB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3311525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Line 6">
            <a:extLst>
              <a:ext uri="{FF2B5EF4-FFF2-40B4-BE49-F238E27FC236}">
                <a16:creationId xmlns:a16="http://schemas.microsoft.com/office/drawing/2014/main" id="{088528AA-B732-A042-92F5-ABFF6607F5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9963" y="331152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>
            <a:extLst>
              <a:ext uri="{FF2B5EF4-FFF2-40B4-BE49-F238E27FC236}">
                <a16:creationId xmlns:a16="http://schemas.microsoft.com/office/drawing/2014/main" id="{E995A062-535B-7744-8FC9-527D4EF0C74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D4F9A7-A6AF-ED42-9354-41E5755F413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CF996914-3359-7D44-BD26-4FA467735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9AD42A-F64B-A442-A827-D60A29C7F9A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3CA276A7-F085-E947-B9EB-5E70FE33E5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2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159E41B2-36E6-F143-B770-3AA0ACB50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Let Rule                    {</a:t>
            </a:r>
            <a:r>
              <a:rPr lang="en-US" altLang="en-US" dirty="0" err="1">
                <a:ea typeface="ＭＳ Ｐゴシック" panose="020B0600070205080204" pitchFamily="34" charset="-128"/>
              </a:rPr>
              <a:t>x:int</a:t>
            </a:r>
            <a:r>
              <a:rPr lang="en-US" altLang="en-US" dirty="0">
                <a:ea typeface="ＭＳ Ｐゴシック" panose="020B0600070205080204" pitchFamily="34" charset="-128"/>
              </a:rPr>
              <a:t>; one : int list} |-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                                   fun y -&gt;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                                      (x :: y :: one))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{one : int list} |- 2:int       : int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    {one : int list} |-  (let x = 2 in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     fun y -&gt; (x :: y :: one)) : int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</a:p>
        </p:txBody>
      </p:sp>
      <p:sp>
        <p:nvSpPr>
          <p:cNvPr id="36869" name="Line 4">
            <a:extLst>
              <a:ext uri="{FF2B5EF4-FFF2-40B4-BE49-F238E27FC236}">
                <a16:creationId xmlns:a16="http://schemas.microsoft.com/office/drawing/2014/main" id="{87354DFD-0C8A-2143-A28D-95C822A704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5814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3">
            <a:extLst>
              <a:ext uri="{FF2B5EF4-FFF2-40B4-BE49-F238E27FC236}">
                <a16:creationId xmlns:a16="http://schemas.microsoft.com/office/drawing/2014/main" id="{0FEFA7BA-28D9-574C-A445-33F2B97C7BA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D12120-6FA7-3545-8CAC-4AB80366152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6E71274F-3048-1744-BAB4-A01525548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8291A3-0B73-CD43-8E45-75B6D487C66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7453EAC3-58F6-9742-A075-33B6E002F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2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0F5E5984-0DC5-764C-98A6-BC1A0F1DB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5    {x:int; one : int list} |-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Constant                    fun y -&gt;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         (x :: y :: one))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{one : int list} |- 2:int       : int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{one : int list} |-  (let x = 2 in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     fun y -&gt; (x :: y :: one)) : int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</a:p>
        </p:txBody>
      </p:sp>
      <p:sp>
        <p:nvSpPr>
          <p:cNvPr id="37893" name="Line 4">
            <a:extLst>
              <a:ext uri="{FF2B5EF4-FFF2-40B4-BE49-F238E27FC236}">
                <a16:creationId xmlns:a16="http://schemas.microsoft.com/office/drawing/2014/main" id="{64FB4F15-9AE6-FC40-9EE5-624C8D8E55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5814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5">
            <a:extLst>
              <a:ext uri="{FF2B5EF4-FFF2-40B4-BE49-F238E27FC236}">
                <a16:creationId xmlns:a16="http://schemas.microsoft.com/office/drawing/2014/main" id="{A77D9EE6-8B5C-154C-8C13-2641866421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95600"/>
            <a:ext cx="381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Oval 6">
            <a:extLst>
              <a:ext uri="{FF2B5EF4-FFF2-40B4-BE49-F238E27FC236}">
                <a16:creationId xmlns:a16="http://schemas.microsoft.com/office/drawing/2014/main" id="{C937353D-CF26-764B-A211-4B0DAEDB6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2192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3">
            <a:extLst>
              <a:ext uri="{FF2B5EF4-FFF2-40B4-BE49-F238E27FC236}">
                <a16:creationId xmlns:a16="http://schemas.microsoft.com/office/drawing/2014/main" id="{E905894F-6F9C-DF4E-B00B-A579A836DFE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E2BEA5-3370-8C4D-966B-7F0C8C96B98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8F69C510-CC7B-A34E-BAAA-D0771DF02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02AF5EE-06E4-DC48-98A2-518B0F7F86A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50D0C7E9-B0CF-A844-9F56-0C124D85A4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5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C91C9DCC-CFF7-4647-997D-75DA14691C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{x:int; one : int list} |- fun y -&gt; (x :: y :: one))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: int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8917" name="Line 4">
            <a:extLst>
              <a:ext uri="{FF2B5EF4-FFF2-40B4-BE49-F238E27FC236}">
                <a16:creationId xmlns:a16="http://schemas.microsoft.com/office/drawing/2014/main" id="{73682F85-22D8-114C-B110-AAB6F9C4E0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4114800"/>
            <a:ext cx="853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3">
            <a:extLst>
              <a:ext uri="{FF2B5EF4-FFF2-40B4-BE49-F238E27FC236}">
                <a16:creationId xmlns:a16="http://schemas.microsoft.com/office/drawing/2014/main" id="{AF23254E-44C7-0240-943E-84333919FF2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EE11D1-3002-EA41-BEA3-3234DF77FE5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51E388B1-8394-3A4F-85A5-2C64EBFAF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2950DC-2B8D-D941-B8E2-2FF04AFCEB1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12527692-1ECD-B947-8C77-33600C8A87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5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B8B50340-5D23-8845-ACF2-C25B5C101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?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{y:int; x:int; one : int list} |- (x :: y :: one) :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int list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{x:int; one : int list} |- fun y -&gt; (x :: y :: one))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: int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By the Fun Rule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9941" name="Line 4">
            <a:extLst>
              <a:ext uri="{FF2B5EF4-FFF2-40B4-BE49-F238E27FC236}">
                <a16:creationId xmlns:a16="http://schemas.microsoft.com/office/drawing/2014/main" id="{F23CE985-ABFB-9A49-ACC5-A979EFE4A7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4114800"/>
            <a:ext cx="853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Line 5">
            <a:extLst>
              <a:ext uri="{FF2B5EF4-FFF2-40B4-BE49-F238E27FC236}">
                <a16:creationId xmlns:a16="http://schemas.microsoft.com/office/drawing/2014/main" id="{15AD1C21-F466-AB41-A55E-E5CD17D50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3581400"/>
            <a:ext cx="861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3">
            <a:extLst>
              <a:ext uri="{FF2B5EF4-FFF2-40B4-BE49-F238E27FC236}">
                <a16:creationId xmlns:a16="http://schemas.microsoft.com/office/drawing/2014/main" id="{772FAA13-84DD-8E42-8E50-756E06A736F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B0DCE4-563E-6B49-A415-AF557D2308E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0A44D83F-3FF9-A045-89AD-B8DA38E16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B80AAC-6F01-A44E-9BD5-3549074E787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37C29871-8A67-3647-8917-2B2B4D60C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5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1485B9D0-ED4C-C34B-833E-D7D3F483C9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6                                        7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{y:int; x:int; one:int list}     {y:int; x:int; one:int list}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|- x:int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</a:t>
            </a:r>
            <a:r>
              <a:rPr lang="en-US" altLang="en-US" sz="2800">
                <a:ea typeface="ＭＳ Ｐゴシック" panose="020B0600070205080204" pitchFamily="34" charset="-128"/>
              </a:rPr>
              <a:t>        |- (y :: one) :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int list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{y:int; x:int; one : int list} |- (x :: y :: one) :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int list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{x:int; one : int list} |- fun y -&gt; (x :: y :: one))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: int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By BinOp where ( :</a:t>
            </a:r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: ) : int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int list  int list</a:t>
            </a:r>
          </a:p>
        </p:txBody>
      </p:sp>
      <p:sp>
        <p:nvSpPr>
          <p:cNvPr id="40965" name="Line 4">
            <a:extLst>
              <a:ext uri="{FF2B5EF4-FFF2-40B4-BE49-F238E27FC236}">
                <a16:creationId xmlns:a16="http://schemas.microsoft.com/office/drawing/2014/main" id="{23E5EE7D-C6CD-7E4B-9D18-F572E104D5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4572000"/>
            <a:ext cx="853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Line 5">
            <a:extLst>
              <a:ext uri="{FF2B5EF4-FFF2-40B4-BE49-F238E27FC236}">
                <a16:creationId xmlns:a16="http://schemas.microsoft.com/office/drawing/2014/main" id="{74C3E0C5-D589-CB45-AD9C-49F1DBF324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4038600"/>
            <a:ext cx="861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Oval 6">
            <a:extLst>
              <a:ext uri="{FF2B5EF4-FFF2-40B4-BE49-F238E27FC236}">
                <a16:creationId xmlns:a16="http://schemas.microsoft.com/office/drawing/2014/main" id="{BBB8857D-387A-9D43-99D6-5D3A0618B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812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40968" name="Oval 7">
            <a:extLst>
              <a:ext uri="{FF2B5EF4-FFF2-40B4-BE49-F238E27FC236}">
                <a16:creationId xmlns:a16="http://schemas.microsoft.com/office/drawing/2014/main" id="{5C92033F-B545-344D-B7FC-0C9274128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19812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3">
            <a:extLst>
              <a:ext uri="{FF2B5EF4-FFF2-40B4-BE49-F238E27FC236}">
                <a16:creationId xmlns:a16="http://schemas.microsoft.com/office/drawing/2014/main" id="{310F5445-02E5-4644-A0AA-BFF5B68C175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63577A-A313-2C43-B71E-2591CC81495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4DF1A48C-6A41-1844-9EF8-21768DAE3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A12955-7B67-8948-BAED-8251452F633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727A0650-B19F-494B-9318-22D47B508A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6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A714A688-1679-4446-BFFD-069EA9D4AE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6                                        7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Variable Rule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{y:int; x:int; one:int list}     {y:int; x:int; one:int list}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|- x:int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</a:t>
            </a:r>
            <a:r>
              <a:rPr lang="en-US" altLang="en-US" sz="2800">
                <a:ea typeface="ＭＳ Ｐゴシック" panose="020B0600070205080204" pitchFamily="34" charset="-128"/>
              </a:rPr>
              <a:t>        |- (y :: one) :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int list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{y:int; x:int; one : int list} |- (x :: y :: one) :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int list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{x:int; one : int list} |- fun y -&gt; (x :: y :: one))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: int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int list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1989" name="Line 4">
            <a:extLst>
              <a:ext uri="{FF2B5EF4-FFF2-40B4-BE49-F238E27FC236}">
                <a16:creationId xmlns:a16="http://schemas.microsoft.com/office/drawing/2014/main" id="{9C9EBC9C-4B11-514A-BEEF-DDA5CFDC6C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4572000"/>
            <a:ext cx="853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5">
            <a:extLst>
              <a:ext uri="{FF2B5EF4-FFF2-40B4-BE49-F238E27FC236}">
                <a16:creationId xmlns:a16="http://schemas.microsoft.com/office/drawing/2014/main" id="{F2A7DFFE-A4AE-5A42-B5C4-9BF271C5D8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4038600"/>
            <a:ext cx="861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Oval 6">
            <a:extLst>
              <a:ext uri="{FF2B5EF4-FFF2-40B4-BE49-F238E27FC236}">
                <a16:creationId xmlns:a16="http://schemas.microsoft.com/office/drawing/2014/main" id="{5B1E66C3-02D4-7745-BE31-07589563C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812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41992" name="Oval 7">
            <a:extLst>
              <a:ext uri="{FF2B5EF4-FFF2-40B4-BE49-F238E27FC236}">
                <a16:creationId xmlns:a16="http://schemas.microsoft.com/office/drawing/2014/main" id="{418F2901-C19A-5F42-844C-5A9B39A53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19812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41993" name="Line 5">
            <a:extLst>
              <a:ext uri="{FF2B5EF4-FFF2-40B4-BE49-F238E27FC236}">
                <a16:creationId xmlns:a16="http://schemas.microsoft.com/office/drawing/2014/main" id="{834D0A03-1BA3-3E43-A0DD-009DD6ECEF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438" y="3048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3">
            <a:extLst>
              <a:ext uri="{FF2B5EF4-FFF2-40B4-BE49-F238E27FC236}">
                <a16:creationId xmlns:a16="http://schemas.microsoft.com/office/drawing/2014/main" id="{1899FE91-56FF-D348-9465-E3085D9ED22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2742B00-01B4-394D-AE7B-CFE9D151CBA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574B1CC8-D718-7446-A9BD-7171B8FFB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B2BBD1-D729-E243-8542-4090E02635A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CCFBEC77-4171-114D-B137-3937B2D3F7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7</a:t>
            </a: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1262419F-30B8-C849-BFE4-2EFB530DF3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Binary Operation Rule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{</a:t>
            </a:r>
            <a:r>
              <a:rPr lang="en-US" altLang="en-US">
                <a:ea typeface="ＭＳ Ｐゴシック" panose="020B0600070205080204" pitchFamily="34" charset="-128"/>
              </a:rPr>
              <a:t>…; one:int list;…}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{y:int; …} |- y:int           |- one : int list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{y:int; x:int; one : int list}|- (y :: one) :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int list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By BinOp where ( :</a:t>
            </a:r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: ) : int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int list  int list</a:t>
            </a:r>
          </a:p>
        </p:txBody>
      </p:sp>
      <p:sp>
        <p:nvSpPr>
          <p:cNvPr id="43013" name="Line 4">
            <a:extLst>
              <a:ext uri="{FF2B5EF4-FFF2-40B4-BE49-F238E27FC236}">
                <a16:creationId xmlns:a16="http://schemas.microsoft.com/office/drawing/2014/main" id="{C10D13EA-70F1-2F40-BA51-4BF86FE03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505200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>
            <a:extLst>
              <a:ext uri="{FF2B5EF4-FFF2-40B4-BE49-F238E27FC236}">
                <a16:creationId xmlns:a16="http://schemas.microsoft.com/office/drawing/2014/main" id="{5922E92B-83B4-714E-BEF5-B92EB52C004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926AFC-D3B0-2748-8190-2E0CE7B899A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4D9689E6-2C13-2E4B-A788-8105867E9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B7F755-74CD-2743-98C2-7119D9B64E1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2A6FD714-1F44-BC40-AAE2-9A6F1274BE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Proof of 7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9D4FC37-9846-8042-86B1-1F9733A8D8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      Variable Rule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Variable Rule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{</a:t>
            </a:r>
            <a:r>
              <a:rPr lang="en-US" altLang="en-US">
                <a:ea typeface="ＭＳ Ｐゴシック" panose="020B0600070205080204" pitchFamily="34" charset="-128"/>
              </a:rPr>
              <a:t>…; one:int list;…}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{y:int; …} |- y:int           |- one : int list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{y:int; x:int; one : int list}|- (y :: one) :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int list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4037" name="Line 4">
            <a:extLst>
              <a:ext uri="{FF2B5EF4-FFF2-40B4-BE49-F238E27FC236}">
                <a16:creationId xmlns:a16="http://schemas.microsoft.com/office/drawing/2014/main" id="{1B19E66E-7526-334F-B41A-44D7414628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505200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5">
            <a:extLst>
              <a:ext uri="{FF2B5EF4-FFF2-40B4-BE49-F238E27FC236}">
                <a16:creationId xmlns:a16="http://schemas.microsoft.com/office/drawing/2014/main" id="{620EFE5B-C2CF-3845-BA38-2CEAC9690B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438" y="29718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Line 7">
            <a:extLst>
              <a:ext uri="{FF2B5EF4-FFF2-40B4-BE49-F238E27FC236}">
                <a16:creationId xmlns:a16="http://schemas.microsoft.com/office/drawing/2014/main" id="{E373D5FC-AB58-B343-9A2F-5EB95EFB50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4384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>
            <a:extLst>
              <a:ext uri="{FF2B5EF4-FFF2-40B4-BE49-F238E27FC236}">
                <a16:creationId xmlns:a16="http://schemas.microsoft.com/office/drawing/2014/main" id="{21515341-E019-FD4B-A3C3-47FB957123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66BBB7-700C-5D44-9D1D-A0603EA9482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D3FA0CC3-302E-D14C-9AAB-1E1532959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79D7B4B-FDD7-1647-AC95-F09724F7651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17411" name="Rectangle 8">
            <a:extLst>
              <a:ext uri="{FF2B5EF4-FFF2-40B4-BE49-F238E27FC236}">
                <a16:creationId xmlns:a16="http://schemas.microsoft.com/office/drawing/2014/main" id="{72633633-DD7A-3B42-989D-F08FE30A59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Format of Type Judgments</a:t>
            </a:r>
          </a:p>
        </p:txBody>
      </p:sp>
      <p:sp>
        <p:nvSpPr>
          <p:cNvPr id="17412" name="Rectangle 9">
            <a:extLst>
              <a:ext uri="{FF2B5EF4-FFF2-40B4-BE49-F238E27FC236}">
                <a16:creationId xmlns:a16="http://schemas.microsoft.com/office/drawing/2014/main" id="{06231DAF-DD54-CB4B-BCE5-232ABAD1E8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50288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type judgement</a:t>
            </a:r>
            <a:r>
              <a:rPr lang="en-US" altLang="en-US">
                <a:ea typeface="ＭＳ Ｐゴシック" panose="020B0600070205080204" pitchFamily="34" charset="-128"/>
              </a:rPr>
              <a:t>  has the form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exp : 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is a typing environment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upplies the types of variables (and function names when function names are not variables)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is a set of the form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: , . . . }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  <a:sym typeface="Symbol" pitchFamily="2" charset="2"/>
              </a:rPr>
              <a:t>For any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  <a:sym typeface="Symbol" pitchFamily="2" charset="2"/>
              </a:rPr>
              <a:t> at most one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</a:t>
            </a:r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  <a:sym typeface="Symbol" pitchFamily="2" charset="2"/>
              </a:rPr>
              <a:t> such that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  )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exp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is a program expression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a type to be assigned to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exp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|-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pronounced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turnstyle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, or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entails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(or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satisfies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or, informally,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shows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3">
            <a:extLst>
              <a:ext uri="{FF2B5EF4-FFF2-40B4-BE49-F238E27FC236}">
                <a16:creationId xmlns:a16="http://schemas.microsoft.com/office/drawing/2014/main" id="{E1508642-A618-CB48-A267-A03173B2E25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A65F7D-AE96-4042-8105-558D6CF7F75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A3487F46-0182-1742-9346-B9089255F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ED3314-D732-B949-8A3A-48F86A41656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DD3D584D-DB57-B246-96DB-18CFE20D9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Curry - Howard Isomorphism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E2229976-B850-5140-8FBD-E94799530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Type Systems are logics; logics are type systems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Types are propositions; propositions are types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Terms are proofs; proofs are terms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Function space arrow corresponds to implication; application corresponds to modus ponens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3">
            <a:extLst>
              <a:ext uri="{FF2B5EF4-FFF2-40B4-BE49-F238E27FC236}">
                <a16:creationId xmlns:a16="http://schemas.microsoft.com/office/drawing/2014/main" id="{4546FCA4-2100-9F41-A2C7-1B6EE5615BF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699847-E27E-1B48-8251-B2231ABEC91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62AF453D-2FFC-4C47-B719-8C1531695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5EF96B-3B1F-8D42-86AB-27FB230B8B7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FD941DBC-2049-AB44-8B12-D1CBFD4AE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Curry - Howard Isomorphism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F98CAAE8-05EA-C348-93B6-A9CA4B909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Modus Ponens</a:t>
            </a:r>
          </a:p>
          <a:p>
            <a:pPr algn="ctr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A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 B   A</a:t>
            </a:r>
          </a:p>
          <a:p>
            <a:pPr algn="ctr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B</a:t>
            </a:r>
          </a:p>
          <a:p>
            <a:pPr eaLnBrk="1" hangingPunct="1">
              <a:lnSpc>
                <a:spcPct val="110000"/>
              </a:lnSpc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Application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  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algn="ctr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(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</a:p>
          <a:p>
            <a:pPr eaLnBrk="1" hangingPunct="1"/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46085" name="Line 4">
            <a:extLst>
              <a:ext uri="{FF2B5EF4-FFF2-40B4-BE49-F238E27FC236}">
                <a16:creationId xmlns:a16="http://schemas.microsoft.com/office/drawing/2014/main" id="{CE46196A-74B5-074B-9B16-2A56304BC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2514600"/>
            <a:ext cx="2209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Line 5">
            <a:extLst>
              <a:ext uri="{FF2B5EF4-FFF2-40B4-BE49-F238E27FC236}">
                <a16:creationId xmlns:a16="http://schemas.microsoft.com/office/drawing/2014/main" id="{BDC2200B-3A80-7648-BE81-2F7FF0A04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876800"/>
            <a:ext cx="556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E5214-5E9A-334F-9510-A3034EB6E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In Class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D8F4A-89AA-0940-BC61-9F391D733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ACT 4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88974-8CCD-8940-8136-9D9BBF687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8572EF-8B6E-EA41-9ED7-5888262DBCE9}" type="datetime1">
              <a:rPr lang="en-US" altLang="en-US" smtClean="0"/>
              <a:pPr>
                <a:defRPr/>
              </a:pPr>
              <a:t>10/10/24</a:t>
            </a:fld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FBF78E-7A41-714C-92AB-A6232CD79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5FD7DA-EE4B-BD48-B77E-2274127CD822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05779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3">
            <a:extLst>
              <a:ext uri="{FF2B5EF4-FFF2-40B4-BE49-F238E27FC236}">
                <a16:creationId xmlns:a16="http://schemas.microsoft.com/office/drawing/2014/main" id="{1DFB30CE-4BB6-B145-8F7F-F1198A8098E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E6644D-3A6A-BC43-A307-731C6BAF001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675862EE-F003-814A-A823-969EB0F31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257EC4-D62C-1B4E-8E64-EB2BD96052F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5A83F744-1F63-BE4F-A6AE-1E70EEFE2B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Mea Culpa</a:t>
            </a: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BE59ADC6-311B-B344-89CC-5492101137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The above system can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t handle polymorphism as in OCAML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No type variables in type language (only meta-variable in the logic)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Would need: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Object level type variables and some kind of type quantification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ea typeface="ＭＳ Ｐゴシック" panose="020B0600070205080204" pitchFamily="34" charset="-128"/>
              </a:rPr>
              <a:t>let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b="1">
                <a:ea typeface="ＭＳ Ｐゴシック" panose="020B0600070205080204" pitchFamily="34" charset="-128"/>
              </a:rPr>
              <a:t>let rec</a:t>
            </a:r>
            <a:r>
              <a:rPr lang="en-US" altLang="en-US">
                <a:ea typeface="ＭＳ Ｐゴシック" panose="020B0600070205080204" pitchFamily="34" charset="-128"/>
              </a:rPr>
              <a:t> rules to introduce polymorphism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Explicit rule to eliminate (instantiate) polymorphism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599BB6C0-75B4-3642-B8E7-6ED9C76FE8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Support for Polymorphic Types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6BDF534D-F70D-8849-8FEE-D5AE504FB1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r>
              <a:rPr lang="en-US" altLang="en-US" dirty="0" err="1">
                <a:ea typeface="ＭＳ Ｐゴシック" panose="020B0600070205080204" pitchFamily="34" charset="-128"/>
              </a:rPr>
              <a:t>Monomorpic</a:t>
            </a:r>
            <a:r>
              <a:rPr lang="en-US" altLang="en-US" dirty="0">
                <a:ea typeface="ＭＳ Ｐゴシック" panose="020B0600070205080204" pitchFamily="34" charset="-128"/>
              </a:rPr>
              <a:t> Types (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dirty="0">
                <a:ea typeface="ＭＳ Ｐゴシック" panose="020B0600070205080204" pitchFamily="34" charset="-128"/>
              </a:rPr>
              <a:t>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Basic Types: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int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bool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float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string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unit</a:t>
            </a:r>
            <a:r>
              <a:rPr lang="en-US" altLang="en-US" dirty="0">
                <a:ea typeface="ＭＳ Ｐゴシック" panose="020B0600070205080204" pitchFamily="34" charset="-128"/>
              </a:rPr>
              <a:t>, …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Type Variables: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dirty="0"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d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dirty="0"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e</a:t>
            </a:r>
            <a:endParaRPr lang="en-US" altLang="en-US" dirty="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Compound Types: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 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int * string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bool list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, …</a:t>
            </a:r>
          </a:p>
          <a:p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Polymorphic Types: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Monomorphic types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Universally quantified monomorphic types</a:t>
            </a:r>
          </a:p>
          <a:p>
            <a:pPr lvl="1"/>
            <a:r>
              <a:rPr lang="en-US" altLang="en-US" dirty="0"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   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, … , </a:t>
            </a:r>
            <a:r>
              <a:rPr lang="en-US" altLang="en-US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. 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Can think of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as same as   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. </a:t>
            </a:r>
          </a:p>
        </p:txBody>
      </p:sp>
      <p:sp>
        <p:nvSpPr>
          <p:cNvPr id="48131" name="Date Placeholder 3">
            <a:extLst>
              <a:ext uri="{FF2B5EF4-FFF2-40B4-BE49-F238E27FC236}">
                <a16:creationId xmlns:a16="http://schemas.microsoft.com/office/drawing/2014/main" id="{61A1EF2D-7F2A-C447-96A7-181F8F95A3A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DE3893-B722-6749-BE95-BA3FE831E2F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8132" name="Slide Number Placeholder 4">
            <a:extLst>
              <a:ext uri="{FF2B5EF4-FFF2-40B4-BE49-F238E27FC236}">
                <a16:creationId xmlns:a16="http://schemas.microsoft.com/office/drawing/2014/main" id="{396510A5-E00F-734D-AC83-B7C2B62A8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3C8F6B-162D-FE4B-819D-7E96F828939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400"/>
          </a:p>
        </p:txBody>
      </p:sp>
      <p:sp>
        <p:nvSpPr>
          <p:cNvPr id="48133" name="TextBox 5">
            <a:extLst>
              <a:ext uri="{FF2B5EF4-FFF2-40B4-BE49-F238E27FC236}">
                <a16:creationId xmlns:a16="http://schemas.microsoft.com/office/drawing/2014/main" id="{C7DDACA7-ECFE-264B-93F9-491F227C989C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143000" y="4953000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8134" name="TextBox 6">
            <a:extLst>
              <a:ext uri="{FF2B5EF4-FFF2-40B4-BE49-F238E27FC236}">
                <a16:creationId xmlns:a16="http://schemas.microsoft.com/office/drawing/2014/main" id="{5AA70780-5485-A64B-AE1F-94B116C4A38D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334000" y="5495925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CBF02955-7161-FD4A-BD72-1003631311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FreeVars Calculations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236FAE74-E222-244A-8D38-21FBF0FE5B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Vars(‘a -&gt; (int -&gt; ‘b) -&gt; ‘a) ={‘a , ‘b}</a:t>
            </a:r>
          </a:p>
          <a:p>
            <a:r>
              <a:rPr lang="en-US" altLang="en-US" dirty="0" err="1">
                <a:ea typeface="ＭＳ Ｐゴシック" panose="020B0600070205080204" pitchFamily="34" charset="-128"/>
              </a:rPr>
              <a:t>FreeVars</a:t>
            </a:r>
            <a:r>
              <a:rPr lang="en-US" altLang="en-US" dirty="0">
                <a:ea typeface="ＭＳ Ｐゴシック" panose="020B0600070205080204" pitchFamily="34" charset="-128"/>
              </a:rPr>
              <a:t> (All ‘b.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‘a</a:t>
            </a:r>
            <a:r>
              <a:rPr lang="en-US" altLang="en-US" dirty="0">
                <a:ea typeface="ＭＳ Ｐゴシック" panose="020B0600070205080204" pitchFamily="34" charset="-128"/>
              </a:rPr>
              <a:t> -&gt; (int -&gt; ‘b) -&gt;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‘a</a:t>
            </a:r>
            <a:r>
              <a:rPr lang="en-US" altLang="en-US" dirty="0">
                <a:ea typeface="ＭＳ Ｐゴシック" panose="020B0600070205080204" pitchFamily="34" charset="-128"/>
              </a:rPr>
              <a:t>) =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  {‘a , ‘b} </a:t>
            </a:r>
            <a:r>
              <a:rPr lang="mr-IN" altLang="en-US" dirty="0">
                <a:ea typeface="ＭＳ Ｐゴシック" panose="020B0600070205080204" pitchFamily="34" charset="-128"/>
              </a:rPr>
              <a:t>–</a:t>
            </a:r>
            <a:r>
              <a:rPr lang="en-US" altLang="en-US" dirty="0">
                <a:ea typeface="ＭＳ Ｐゴシック" panose="020B0600070205080204" pitchFamily="34" charset="-128"/>
              </a:rPr>
              <a:t> {‘b}= {‘a}</a:t>
            </a:r>
          </a:p>
          <a:p>
            <a:r>
              <a:rPr lang="en-US" altLang="en-US" dirty="0" err="1">
                <a:ea typeface="ＭＳ Ｐゴシック" panose="020B0600070205080204" pitchFamily="34" charset="-128"/>
              </a:rPr>
              <a:t>FreeVars</a:t>
            </a:r>
            <a:r>
              <a:rPr lang="en-US" altLang="en-US" dirty="0">
                <a:ea typeface="ＭＳ Ｐゴシック" panose="020B0600070205080204" pitchFamily="34" charset="-128"/>
              </a:rPr>
              <a:t> {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x : All ‘b. </a:t>
            </a:r>
            <a:r>
              <a:rPr lang="en-US" altLang="en-US" u="sng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‘a</a:t>
            </a:r>
            <a:r>
              <a:rPr lang="en-US" altLang="en-US" dirty="0">
                <a:ea typeface="ＭＳ Ｐゴシック" panose="020B0600070205080204" pitchFamily="34" charset="-128"/>
              </a:rPr>
              <a:t> -&gt; (int -&gt; ‘b) -&gt; </a:t>
            </a:r>
            <a:r>
              <a:rPr lang="en-US" altLang="en-US" u="sng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‘a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,</a:t>
            </a: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id: All ‘c. ‘c -&gt; ‘c,</a:t>
            </a: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y: All ‘c. </a:t>
            </a:r>
            <a:r>
              <a:rPr lang="en-US" altLang="en-US" u="sng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‘a</a:t>
            </a: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-&gt; (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‘b</a:t>
            </a: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-&gt; ‘c) </a:t>
            </a: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} = {‘a} U {} U {‘a, ‘b} = {‘a, ‘b}</a:t>
            </a:r>
          </a:p>
        </p:txBody>
      </p:sp>
      <p:sp>
        <p:nvSpPr>
          <p:cNvPr id="49155" name="Date Placeholder 3">
            <a:extLst>
              <a:ext uri="{FF2B5EF4-FFF2-40B4-BE49-F238E27FC236}">
                <a16:creationId xmlns:a16="http://schemas.microsoft.com/office/drawing/2014/main" id="{2C845C22-8091-F54D-B43D-0E2E2CCD6E3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100B0D-1265-6248-B386-785C6828D35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9156" name="Slide Number Placeholder 4">
            <a:extLst>
              <a:ext uri="{FF2B5EF4-FFF2-40B4-BE49-F238E27FC236}">
                <a16:creationId xmlns:a16="http://schemas.microsoft.com/office/drawing/2014/main" id="{D4CEF2D1-9F70-DC47-BF46-3F22AAB63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99DE90-A4C0-DA4C-B965-8D323A80229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4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6F24BFA7-D802-054D-A70F-0AD1E78897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Support for Polymorphic Types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3BE241D6-01D1-754E-A3C3-A2C6BC71BC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Typing Environment 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 supplies polymorphic types (which will often just be monomorphic) for variables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Free variables of monomorphic type just type variables that occur in it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Write </a:t>
            </a:r>
            <a:r>
              <a:rPr lang="en-US" altLang="en-US" sz="24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FreeVars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()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Free variables of polymorphic type removes variables that are universally quantified</a:t>
            </a:r>
          </a:p>
          <a:p>
            <a:pPr lvl="1"/>
            <a:r>
              <a:rPr lang="en-US" altLang="en-US" sz="24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FreeVars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  </a:t>
            </a:r>
            <a:r>
              <a:rPr lang="en-US" altLang="en-US" sz="24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, … , </a:t>
            </a:r>
            <a:r>
              <a:rPr lang="en-US" altLang="en-US" sz="24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. ) = </a:t>
            </a:r>
            <a:r>
              <a:rPr lang="en-US" altLang="en-US" sz="24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FreeVars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() – {</a:t>
            </a:r>
            <a:r>
              <a:rPr lang="en-US" altLang="en-US" sz="24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, … , </a:t>
            </a:r>
            <a:r>
              <a:rPr lang="en-US" altLang="en-US" sz="24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}</a:t>
            </a:r>
          </a:p>
          <a:p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FreeVars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() 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= all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FreeVars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 of types in range of 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</a:p>
        </p:txBody>
      </p:sp>
      <p:sp>
        <p:nvSpPr>
          <p:cNvPr id="50179" name="Date Placeholder 3">
            <a:extLst>
              <a:ext uri="{FF2B5EF4-FFF2-40B4-BE49-F238E27FC236}">
                <a16:creationId xmlns:a16="http://schemas.microsoft.com/office/drawing/2014/main" id="{42DF915A-DBD5-A046-AC3E-217041B8491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7A85DC6-84AF-044C-B9F5-C8FF10C08B1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180" name="Slide Number Placeholder 4">
            <a:extLst>
              <a:ext uri="{FF2B5EF4-FFF2-40B4-BE49-F238E27FC236}">
                <a16:creationId xmlns:a16="http://schemas.microsoft.com/office/drawing/2014/main" id="{351C2EBF-4D0B-364D-AE2D-39DED6CDB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C21EB8-EECB-9743-969A-7DD36072CCD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400"/>
          </a:p>
        </p:txBody>
      </p:sp>
      <p:sp>
        <p:nvSpPr>
          <p:cNvPr id="50181" name="TextBox 5">
            <a:extLst>
              <a:ext uri="{FF2B5EF4-FFF2-40B4-BE49-F238E27FC236}">
                <a16:creationId xmlns:a16="http://schemas.microsoft.com/office/drawing/2014/main" id="{CB05EE2D-5A36-784B-8193-89ED0B2F3F90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2286000" y="4886325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4F9509D8-EAF7-774E-AACC-ED61BDFFA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Monomorphic to Polymorphic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6A60E816-BB75-0242-88F6-535A2106A8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Given:</a:t>
            </a:r>
          </a:p>
          <a:p>
            <a:pPr lvl="1"/>
            <a:r>
              <a:rPr lang="en-US" altLang="en-US" sz="3200">
                <a:ea typeface="ＭＳ Ｐゴシック" panose="020B0600070205080204" pitchFamily="34" charset="-128"/>
              </a:rPr>
              <a:t>type environment </a:t>
            </a: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</a:p>
          <a:p>
            <a:pPr lvl="1"/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monomorphic type </a:t>
            </a: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</a:p>
          <a:p>
            <a:pPr lvl="1"/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shares type variables with </a:t>
            </a: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Want most polymorphic type for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that doesn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t break sharing type variables with </a:t>
            </a:r>
            <a:r>
              <a:rPr lang="en-US" altLang="ja-JP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</a:p>
          <a:p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Gen(, ) =   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, … , 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. 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where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{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, … , 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} = freeVars() – freeVars()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03" name="Date Placeholder 3">
            <a:extLst>
              <a:ext uri="{FF2B5EF4-FFF2-40B4-BE49-F238E27FC236}">
                <a16:creationId xmlns:a16="http://schemas.microsoft.com/office/drawing/2014/main" id="{E71C1472-06A4-724C-A231-3F1E28F9D73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8E9AF7-47C2-0842-961E-1CF8048AA5E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1204" name="Slide Number Placeholder 4">
            <a:extLst>
              <a:ext uri="{FF2B5EF4-FFF2-40B4-BE49-F238E27FC236}">
                <a16:creationId xmlns:a16="http://schemas.microsoft.com/office/drawing/2014/main" id="{333A3593-E16C-C843-8E68-943F56162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E77C33-61D5-D14D-B054-3D0805448B6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400"/>
          </a:p>
        </p:txBody>
      </p:sp>
      <p:sp>
        <p:nvSpPr>
          <p:cNvPr id="51205" name="TextBox 5">
            <a:extLst>
              <a:ext uri="{FF2B5EF4-FFF2-40B4-BE49-F238E27FC236}">
                <a16:creationId xmlns:a16="http://schemas.microsoft.com/office/drawing/2014/main" id="{005BFD74-D24C-5542-AFAB-9FA3C5416E3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2819400" y="4673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B53BB74E-99A4-0342-975F-F2007246C9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Typing Rules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D1D72D5D-68B4-9548-B764-8FB829E14C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A </a:t>
            </a:r>
            <a:r>
              <a:rPr lang="en-US" altLang="en-US" sz="2800" i="1">
                <a:solidFill>
                  <a:schemeClr val="hlink"/>
                </a:solidFill>
                <a:ea typeface="ＭＳ Ｐゴシック" panose="020B0600070205080204" pitchFamily="34" charset="-128"/>
              </a:rPr>
              <a:t>type judgement</a:t>
            </a:r>
            <a:r>
              <a:rPr lang="en-US" altLang="en-US" sz="2800">
                <a:ea typeface="ＭＳ Ｐゴシック" panose="020B0600070205080204" pitchFamily="34" charset="-128"/>
              </a:rPr>
              <a:t>  has the form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exp : </a:t>
            </a:r>
            <a:endParaRPr lang="en-US" altLang="en-US" sz="28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 sz="24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uses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polymorphic</a:t>
            </a:r>
            <a:r>
              <a:rPr lang="en-US" altLang="en-US" sz="2400">
                <a:ea typeface="ＭＳ Ｐゴシック" panose="020B0600070205080204" pitchFamily="34" charset="-128"/>
              </a:rPr>
              <a:t> types</a:t>
            </a:r>
          </a:p>
          <a:p>
            <a:pPr lvl="1"/>
            <a:r>
              <a:rPr lang="en-US" altLang="en-US" sz="24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2400">
                <a:ea typeface="ＭＳ Ｐゴシック" panose="020B0600070205080204" pitchFamily="34" charset="-128"/>
              </a:rPr>
              <a:t> still monomorphic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Most rules stay same (except use more general typing environments)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Rules that change: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Variables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and Let Rec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Allow polymorphic constants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Worth noting functions again</a:t>
            </a:r>
          </a:p>
        </p:txBody>
      </p:sp>
      <p:sp>
        <p:nvSpPr>
          <p:cNvPr id="52227" name="Date Placeholder 3">
            <a:extLst>
              <a:ext uri="{FF2B5EF4-FFF2-40B4-BE49-F238E27FC236}">
                <a16:creationId xmlns:a16="http://schemas.microsoft.com/office/drawing/2014/main" id="{28C7A066-E82A-744D-A7A8-6E745C2E2C6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6882AB-537B-9E4B-B1BE-1D1E06EFCC0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2228" name="Slide Number Placeholder 4">
            <a:extLst>
              <a:ext uri="{FF2B5EF4-FFF2-40B4-BE49-F238E27FC236}">
                <a16:creationId xmlns:a16="http://schemas.microsoft.com/office/drawing/2014/main" id="{965E86B8-90FB-AE44-8A57-3E5CD8366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9D430D-2B35-F74D-96D6-3F66FC4F962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4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Date Placeholder 3">
            <a:extLst>
              <a:ext uri="{FF2B5EF4-FFF2-40B4-BE49-F238E27FC236}">
                <a16:creationId xmlns:a16="http://schemas.microsoft.com/office/drawing/2014/main" id="{65921C2A-4ADD-E64B-95BF-68CBAE925E6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4D39C3-5EBB-914B-85C9-F20BAA10D97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3250" name="Slide Number Placeholder 5">
            <a:extLst>
              <a:ext uri="{FF2B5EF4-FFF2-40B4-BE49-F238E27FC236}">
                <a16:creationId xmlns:a16="http://schemas.microsoft.com/office/drawing/2014/main" id="{E9EA9901-24FB-DE49-84E6-CE9CFD7E8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957AF6-6A64-BF4B-989D-02915D17C17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4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C1341986-0D1C-E54A-832F-E546376060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Polymorphic Let and Let Rec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B7C2C303-7FC9-154B-BBDF-89796F9C20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let rule: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i="1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 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Gen(</a:t>
            </a:r>
            <a:r>
              <a:rPr lang="en-US" altLang="en-US" sz="3600" baseline="-25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,)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} +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(let x =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in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</a:p>
          <a:p>
            <a:pPr eaLnBrk="1" hangingPunct="1"/>
            <a:endParaRPr lang="en-US" altLang="en-US" sz="1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let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rec rule:</a:t>
            </a:r>
            <a:endParaRPr lang="en-US" altLang="en-US" sz="3600" baseline="-250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i="1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Gen(</a:t>
            </a:r>
            <a:r>
              <a:rPr lang="en-US" altLang="en-US" baseline="-25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,)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}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(let rec x =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in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</a:p>
        </p:txBody>
      </p:sp>
      <p:sp>
        <p:nvSpPr>
          <p:cNvPr id="53253" name="Line 4">
            <a:extLst>
              <a:ext uri="{FF2B5EF4-FFF2-40B4-BE49-F238E27FC236}">
                <a16:creationId xmlns:a16="http://schemas.microsoft.com/office/drawing/2014/main" id="{E3981317-210E-4F40-9A89-E375D51DCC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819400"/>
            <a:ext cx="8001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Line 5">
            <a:extLst>
              <a:ext uri="{FF2B5EF4-FFF2-40B4-BE49-F238E27FC236}">
                <a16:creationId xmlns:a16="http://schemas.microsoft.com/office/drawing/2014/main" id="{DEF9C22B-FD7D-2346-B41B-0A77879677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5181600"/>
            <a:ext cx="8077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3">
            <a:extLst>
              <a:ext uri="{FF2B5EF4-FFF2-40B4-BE49-F238E27FC236}">
                <a16:creationId xmlns:a16="http://schemas.microsoft.com/office/drawing/2014/main" id="{590D3E7A-BBE8-E743-8208-D84D9BECF57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A3D695-7F5E-5845-985D-6288FFD0B6E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6A37B10B-5A16-2B47-B857-B8580F0DD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C65A36-6260-084B-939E-435BA371F1B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0CD24E8-B151-B148-BE20-91BCAC3839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Axioms - Constants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7E12837-128F-3948-90EB-981B703534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915400" cy="4913313"/>
          </a:xfrm>
        </p:spPr>
        <p:txBody>
          <a:bodyPr/>
          <a:lstStyle/>
          <a:p>
            <a:pPr eaLnBrk="1" hangingPunct="1">
              <a:spcBef>
                <a:spcPct val="10000"/>
              </a:spcBef>
            </a:pPr>
            <a:endParaRPr lang="en-US" altLang="en-US" sz="1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: int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(assuming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an integer constant)</a:t>
            </a: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 sz="1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true : bool            |- false : bool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spcBef>
                <a:spcPct val="100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These rules are true with any typing environment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  are meta-variables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18437" name="Line 4">
            <a:extLst>
              <a:ext uri="{FF2B5EF4-FFF2-40B4-BE49-F238E27FC236}">
                <a16:creationId xmlns:a16="http://schemas.microsoft.com/office/drawing/2014/main" id="{5450BA94-2065-6845-BA1E-1F8F70F600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524000"/>
            <a:ext cx="1828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Line 5">
            <a:extLst>
              <a:ext uri="{FF2B5EF4-FFF2-40B4-BE49-F238E27FC236}">
                <a16:creationId xmlns:a16="http://schemas.microsoft.com/office/drawing/2014/main" id="{F38DA068-D3C2-DE45-96E2-9E05BEE7066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95600"/>
            <a:ext cx="2667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Line 6">
            <a:extLst>
              <a:ext uri="{FF2B5EF4-FFF2-40B4-BE49-F238E27FC236}">
                <a16:creationId xmlns:a16="http://schemas.microsoft.com/office/drawing/2014/main" id="{77294B57-46C5-0446-BB4C-F8470132B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895600"/>
            <a:ext cx="2819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FB70BDFC-B4FF-514F-A88A-C658C7DA42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Variables (Identifiers)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31E1D959-9E71-DA4E-9C0F-A02C103515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Variable axiom: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</a:t>
            </a:r>
            <a:r>
              <a:rPr lang="en-US" altLang="en-US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j(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) 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(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 =   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, … , 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. </a:t>
            </a: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 sz="18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spcBef>
                <a:spcPct val="10000"/>
              </a:spcBef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Where </a:t>
            </a:r>
            <a:r>
              <a:rPr lang="en-US" altLang="en-US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replaces all occurrences of </a:t>
            </a:r>
          </a:p>
          <a:p>
            <a:pPr eaLnBrk="1" hangingPunct="1">
              <a:spcBef>
                <a:spcPct val="100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, … , 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by monotypes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, … , 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n</a:t>
            </a:r>
          </a:p>
          <a:p>
            <a:pPr eaLnBrk="1" hangingPunct="1">
              <a:spcBef>
                <a:spcPct val="10000"/>
              </a:spcBef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Note: Monomorphic rule special case:</a:t>
            </a:r>
          </a:p>
          <a:p>
            <a:pPr algn="ctr" eaLnBrk="1" hangingPunct="1">
              <a:spcBef>
                <a:spcPct val="100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     if (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 =  </a:t>
            </a:r>
          </a:p>
          <a:p>
            <a:pPr eaLnBrk="1" hangingPunct="1">
              <a:spcBef>
                <a:spcPct val="10000"/>
              </a:spcBef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Constants treated same way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4275" name="Date Placeholder 3">
            <a:extLst>
              <a:ext uri="{FF2B5EF4-FFF2-40B4-BE49-F238E27FC236}">
                <a16:creationId xmlns:a16="http://schemas.microsoft.com/office/drawing/2014/main" id="{E166A50F-A144-9E40-90DD-6CD97E5E0B9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FF3D81-06B7-3E41-B693-82003F614BB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4276" name="Slide Number Placeholder 4">
            <a:extLst>
              <a:ext uri="{FF2B5EF4-FFF2-40B4-BE49-F238E27FC236}">
                <a16:creationId xmlns:a16="http://schemas.microsoft.com/office/drawing/2014/main" id="{1D1F1200-6755-274A-B146-FFBD19DEA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C34DD1-7B34-A84A-BF99-3C92F6AF9EE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400"/>
          </a:p>
        </p:txBody>
      </p:sp>
      <p:sp>
        <p:nvSpPr>
          <p:cNvPr id="54277" name="TextBox 5">
            <a:extLst>
              <a:ext uri="{FF2B5EF4-FFF2-40B4-BE49-F238E27FC236}">
                <a16:creationId xmlns:a16="http://schemas.microsoft.com/office/drawing/2014/main" id="{43DE2BAC-0F9D-8C44-B3E8-FB54D976F2B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486400" y="2362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4278" name="Straight Connector 7">
            <a:extLst>
              <a:ext uri="{FF2B5EF4-FFF2-40B4-BE49-F238E27FC236}">
                <a16:creationId xmlns:a16="http://schemas.microsoft.com/office/drawing/2014/main" id="{E46C4694-17DE-B64D-A05C-4D2FB4C4DF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43000" y="2362200"/>
            <a:ext cx="2133600" cy="158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79" name="Straight Connector 8">
            <a:extLst>
              <a:ext uri="{FF2B5EF4-FFF2-40B4-BE49-F238E27FC236}">
                <a16:creationId xmlns:a16="http://schemas.microsoft.com/office/drawing/2014/main" id="{FB9A22E5-B5D5-FE44-854B-56127C3D48B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90800" y="5105400"/>
            <a:ext cx="1676400" cy="158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Date Placeholder 3">
            <a:extLst>
              <a:ext uri="{FF2B5EF4-FFF2-40B4-BE49-F238E27FC236}">
                <a16:creationId xmlns:a16="http://schemas.microsoft.com/office/drawing/2014/main" id="{DE85181A-6D1F-1C48-89C4-7E8241DC1D1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43D090-DF8E-0540-9765-D1F93D066C3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5298" name="Slide Number Placeholder 5">
            <a:extLst>
              <a:ext uri="{FF2B5EF4-FFF2-40B4-BE49-F238E27FC236}">
                <a16:creationId xmlns:a16="http://schemas.microsoft.com/office/drawing/2014/main" id="{207DEDD5-3CDE-4447-9D17-5912B22B6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39A018-A48F-9848-8B2B-98BBF113DB2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FCD00FA1-67DC-8745-868A-87278CC5CD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Fun Rule Stays the Same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47D917E-9C57-0E4D-BDE9-62B6FA7149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fun rule: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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} +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fun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-&gt;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 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endParaRPr lang="en-US" altLang="en-US" sz="3600" baseline="-250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Types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monomorphic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Function argument must always be used at same type in function body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 sz="3600" baseline="-250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5301" name="Line 4">
            <a:extLst>
              <a:ext uri="{FF2B5EF4-FFF2-40B4-BE49-F238E27FC236}">
                <a16:creationId xmlns:a16="http://schemas.microsoft.com/office/drawing/2014/main" id="{29AC4E0A-8D39-3240-9186-C30FBE4675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5908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FAA4AF59-69AC-E443-9711-B43F6DEBB2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FD0B2F16-3245-6947-B11B-E9211ED059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Assume additional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constants and primitive operators: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hd :</a:t>
            </a:r>
            <a:r>
              <a:rPr lang="en-US" altLang="en-US">
                <a:ea typeface="ＭＳ Ｐゴシック" panose="020B0600070205080204" pitchFamily="34" charset="-128"/>
              </a:rPr>
              <a:t>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.  list -&gt; 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tl: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.  list -&gt;  list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is_empty :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.  list -&gt; bool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(::) :   .  -&gt;  list -&gt;  list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[] :   .  list</a:t>
            </a:r>
            <a:endParaRPr lang="en-US" altLang="en-US" sz="17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6323" name="Date Placeholder 3">
            <a:extLst>
              <a:ext uri="{FF2B5EF4-FFF2-40B4-BE49-F238E27FC236}">
                <a16:creationId xmlns:a16="http://schemas.microsoft.com/office/drawing/2014/main" id="{D5019789-9F3D-7E4F-95DA-A7537699908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81B31E-4D3E-A74D-AD35-E175B185825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6324" name="Slide Number Placeholder 4">
            <a:extLst>
              <a:ext uri="{FF2B5EF4-FFF2-40B4-BE49-F238E27FC236}">
                <a16:creationId xmlns:a16="http://schemas.microsoft.com/office/drawing/2014/main" id="{93D6071A-0E5A-CB45-B293-094E6B74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63B7668-D98B-CB41-AEB4-46C6F947F08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400"/>
          </a:p>
        </p:txBody>
      </p:sp>
      <p:sp>
        <p:nvSpPr>
          <p:cNvPr id="56325" name="TextBox 5">
            <a:extLst>
              <a:ext uri="{FF2B5EF4-FFF2-40B4-BE49-F238E27FC236}">
                <a16:creationId xmlns:a16="http://schemas.microsoft.com/office/drawing/2014/main" id="{9A409D10-1273-1641-AC68-E17B8B03539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371600" y="2362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6326" name="TextBox 6">
            <a:extLst>
              <a:ext uri="{FF2B5EF4-FFF2-40B4-BE49-F238E27FC236}">
                <a16:creationId xmlns:a16="http://schemas.microsoft.com/office/drawing/2014/main" id="{5023A0AF-6017-C84F-932C-A189DC2EB69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143000" y="29210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6327" name="TextBox 7">
            <a:extLst>
              <a:ext uri="{FF2B5EF4-FFF2-40B4-BE49-F238E27FC236}">
                <a16:creationId xmlns:a16="http://schemas.microsoft.com/office/drawing/2014/main" id="{189D6704-AB2E-084F-88D3-5DCCCDCEE710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2667000" y="3530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6328" name="TextBox 8">
            <a:extLst>
              <a:ext uri="{FF2B5EF4-FFF2-40B4-BE49-F238E27FC236}">
                <a16:creationId xmlns:a16="http://schemas.microsoft.com/office/drawing/2014/main" id="{C0AC37B8-BF01-5747-9A5D-87A1C4E992D2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600200" y="4140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A </a:t>
            </a:r>
          </a:p>
        </p:txBody>
      </p:sp>
      <p:sp>
        <p:nvSpPr>
          <p:cNvPr id="56329" name="TextBox 9">
            <a:extLst>
              <a:ext uri="{FF2B5EF4-FFF2-40B4-BE49-F238E27FC236}">
                <a16:creationId xmlns:a16="http://schemas.microsoft.com/office/drawing/2014/main" id="{F3964874-AABC-0B44-B158-D3734DD9C51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295400" y="47498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17948031-F2C7-BD48-9507-3C0376ADBB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A573EFF8-7307-BC4D-870D-23A210A6CE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pPr>
              <a:buFont typeface="Wingdings" pitchFamily="2" charset="2"/>
              <a:buNone/>
            </a:pPr>
            <a:endParaRPr lang="en-US" altLang="en-US" dirty="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endParaRPr lang="en-US" altLang="en-US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 dirty="0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?</a:t>
            </a: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{} |- let rec length =</a:t>
            </a: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        fun l -&gt; if </a:t>
            </a:r>
            <a:r>
              <a:rPr lang="en-US" altLang="en-US" dirty="0" err="1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is_empty</a:t>
            </a:r>
            <a:r>
              <a:rPr lang="en-US" altLang="en-US" dirty="0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l then 0</a:t>
            </a: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else 1 + length (</a:t>
            </a:r>
            <a:r>
              <a:rPr lang="en-US" altLang="en-US" dirty="0" err="1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tl</a:t>
            </a:r>
            <a:r>
              <a:rPr lang="en-US" altLang="en-US" dirty="0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l) </a:t>
            </a: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 in length (2 :: []) + length(true :: []) : int</a:t>
            </a:r>
            <a:endParaRPr lang="en-US" altLang="en-US" dirty="0">
              <a:solidFill>
                <a:srgbClr val="0432F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7347" name="Date Placeholder 3">
            <a:extLst>
              <a:ext uri="{FF2B5EF4-FFF2-40B4-BE49-F238E27FC236}">
                <a16:creationId xmlns:a16="http://schemas.microsoft.com/office/drawing/2014/main" id="{3C299657-7464-5A4B-849B-01ADA7F1720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190DFA-82CC-DA43-AA0F-B21E0A0EC2E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7348" name="Slide Number Placeholder 4">
            <a:extLst>
              <a:ext uri="{FF2B5EF4-FFF2-40B4-BE49-F238E27FC236}">
                <a16:creationId xmlns:a16="http://schemas.microsoft.com/office/drawing/2014/main" id="{736035D6-F97A-404B-BDDD-DFA268666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D02BE5A-7A31-304B-8060-C3F2B946DFC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400"/>
          </a:p>
        </p:txBody>
      </p:sp>
      <p:cxnSp>
        <p:nvCxnSpPr>
          <p:cNvPr id="57349" name="Straight Connector 6">
            <a:extLst>
              <a:ext uri="{FF2B5EF4-FFF2-40B4-BE49-F238E27FC236}">
                <a16:creationId xmlns:a16="http://schemas.microsoft.com/office/drawing/2014/main" id="{3541D6C2-33C4-0245-95E4-A45C51BBC39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3579813"/>
            <a:ext cx="8610600" cy="1587"/>
          </a:xfrm>
          <a:prstGeom prst="line">
            <a:avLst/>
          </a:prstGeom>
          <a:noFill/>
          <a:ln w="28575">
            <a:solidFill>
              <a:srgbClr val="0432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7346110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7C96172A-692C-E741-AF5F-62C0CF1F2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Let Rec Rule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B559DBFB-5538-6049-B008-D029CEA084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Show:   (1)                       (2)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{length: list -&gt; int}  {length:  .  list -&gt; int}        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|- fun l -&gt; …              |- length (2 :: []) + 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:  list -&gt; int                length(true :: []) : int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{} |- let rec length =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        fun l -&gt; if is_empty l then 0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else 1 + length (tl l)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0432FF"/>
                </a:solidFill>
                <a:ea typeface="ＭＳ Ｐゴシック" panose="020B0600070205080204" pitchFamily="34" charset="-128"/>
                <a:sym typeface="Symbol" pitchFamily="2" charset="2"/>
              </a:rPr>
              <a:t>  in length (2 :: []) + length(true :: []) : int</a:t>
            </a:r>
            <a:endParaRPr lang="en-US" altLang="en-US">
              <a:solidFill>
                <a:srgbClr val="0432F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9155" name="Date Placeholder 3">
            <a:extLst>
              <a:ext uri="{FF2B5EF4-FFF2-40B4-BE49-F238E27FC236}">
                <a16:creationId xmlns:a16="http://schemas.microsoft.com/office/drawing/2014/main" id="{1518701A-4303-6D45-B1B3-854868BD426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8C64EF-D8D1-AF47-9F47-7FA0E0F47F8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9156" name="Slide Number Placeholder 4">
            <a:extLst>
              <a:ext uri="{FF2B5EF4-FFF2-40B4-BE49-F238E27FC236}">
                <a16:creationId xmlns:a16="http://schemas.microsoft.com/office/drawing/2014/main" id="{736BE044-E201-4648-B78D-074CE2448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6134A5-550E-2F4D-8669-38920F50C8E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US" altLang="en-US" sz="1400"/>
          </a:p>
        </p:txBody>
      </p:sp>
      <p:cxnSp>
        <p:nvCxnSpPr>
          <p:cNvPr id="49157" name="Straight Connector 6">
            <a:extLst>
              <a:ext uri="{FF2B5EF4-FFF2-40B4-BE49-F238E27FC236}">
                <a16:creationId xmlns:a16="http://schemas.microsoft.com/office/drawing/2014/main" id="{4F60FDF8-1AC1-4B44-B938-6AE175E4B1E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3579813"/>
            <a:ext cx="86106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58" name="TextBox 8">
            <a:extLst>
              <a:ext uri="{FF2B5EF4-FFF2-40B4-BE49-F238E27FC236}">
                <a16:creationId xmlns:a16="http://schemas.microsoft.com/office/drawing/2014/main" id="{64407581-6D65-2341-9A5C-67708F7BE93C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715000" y="18288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432FF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7" name="Title 1">
            <a:extLst>
              <a:ext uri="{FF2B5EF4-FFF2-40B4-BE49-F238E27FC236}">
                <a16:creationId xmlns:a16="http://schemas.microsoft.com/office/drawing/2014/main" id="{B1C8480C-375A-9844-8487-C726F9F2F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(1)</a:t>
            </a:r>
          </a:p>
        </p:txBody>
      </p:sp>
      <p:sp>
        <p:nvSpPr>
          <p:cNvPr id="495618" name="Content Placeholder 2">
            <a:extLst>
              <a:ext uri="{FF2B5EF4-FFF2-40B4-BE49-F238E27FC236}">
                <a16:creationId xmlns:a16="http://schemas.microsoft.com/office/drawing/2014/main" id="{06170873-FE18-FB48-9A5E-2BEBA2F359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Show:</a:t>
            </a:r>
          </a:p>
          <a:p>
            <a:pPr>
              <a:buFont typeface="Wingdings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?      </a:t>
            </a: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{length: list -&gt; int} |-</a:t>
            </a: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fun l -&gt; if </a:t>
            </a:r>
            <a:r>
              <a:rPr lang="en-US" altLang="en-US" dirty="0" err="1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is_empty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l then 0</a:t>
            </a: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else 1 + length (</a:t>
            </a:r>
            <a:r>
              <a:rPr lang="en-US" altLang="en-US" dirty="0" err="1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tl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l) </a:t>
            </a: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 list -&gt; int</a:t>
            </a:r>
            <a:endParaRPr lang="en-US" altLang="en-US" dirty="0">
              <a:solidFill>
                <a:srgbClr val="1400F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95619" name="Date Placeholder 3">
            <a:extLst>
              <a:ext uri="{FF2B5EF4-FFF2-40B4-BE49-F238E27FC236}">
                <a16:creationId xmlns:a16="http://schemas.microsoft.com/office/drawing/2014/main" id="{71783E49-BF0F-BB44-96A1-0622EF7AD1A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0FCC92-62C9-D742-A84A-D626A7A92FF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95620" name="Slide Number Placeholder 4">
            <a:extLst>
              <a:ext uri="{FF2B5EF4-FFF2-40B4-BE49-F238E27FC236}">
                <a16:creationId xmlns:a16="http://schemas.microsoft.com/office/drawing/2014/main" id="{83773728-3769-0F45-833A-156C201C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D44DB6-2E90-3E43-B91B-87CFFC3CA47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US" altLang="en-US" sz="1400"/>
          </a:p>
        </p:txBody>
      </p:sp>
      <p:cxnSp>
        <p:nvCxnSpPr>
          <p:cNvPr id="495621" name="Straight Connector 5">
            <a:extLst>
              <a:ext uri="{FF2B5EF4-FFF2-40B4-BE49-F238E27FC236}">
                <a16:creationId xmlns:a16="http://schemas.microsoft.com/office/drawing/2014/main" id="{2583F7EA-3932-9346-840A-91D0655B3A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35798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1" name="Title 1">
            <a:extLst>
              <a:ext uri="{FF2B5EF4-FFF2-40B4-BE49-F238E27FC236}">
                <a16:creationId xmlns:a16="http://schemas.microsoft.com/office/drawing/2014/main" id="{2A6B19A3-6D68-BA41-8194-0CB4A2ED5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(1): Fun Rule</a:t>
            </a:r>
          </a:p>
        </p:txBody>
      </p:sp>
      <p:sp>
        <p:nvSpPr>
          <p:cNvPr id="496642" name="Content Placeholder 2">
            <a:extLst>
              <a:ext uri="{FF2B5EF4-FFF2-40B4-BE49-F238E27FC236}">
                <a16:creationId xmlns:a16="http://schemas.microsoft.com/office/drawing/2014/main" id="{B97D5BF9-DDD6-7546-8F3E-B8C0FDE26D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Show:        (3)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 |-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if is_empty l then 0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else length (hd l) + length (tl l)  : int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{length: list -&gt; int} |-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fun l -&gt; if is_empty l then 0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else 1 + length (tl l)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 list -&gt; int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96643" name="Date Placeholder 3">
            <a:extLst>
              <a:ext uri="{FF2B5EF4-FFF2-40B4-BE49-F238E27FC236}">
                <a16:creationId xmlns:a16="http://schemas.microsoft.com/office/drawing/2014/main" id="{9104D508-92E3-F947-BD36-B777582A87A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71B219-D75E-BD48-AE53-1429D0CB645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96644" name="Slide Number Placeholder 4">
            <a:extLst>
              <a:ext uri="{FF2B5EF4-FFF2-40B4-BE49-F238E27FC236}">
                <a16:creationId xmlns:a16="http://schemas.microsoft.com/office/drawing/2014/main" id="{905F8B0E-5282-5E48-894A-96CF5AE88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D6DDD0-B0D6-8347-994F-31EF3775575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US" altLang="en-US" sz="1400"/>
          </a:p>
        </p:txBody>
      </p:sp>
      <p:cxnSp>
        <p:nvCxnSpPr>
          <p:cNvPr id="496645" name="Straight Connector 5">
            <a:extLst>
              <a:ext uri="{FF2B5EF4-FFF2-40B4-BE49-F238E27FC236}">
                <a16:creationId xmlns:a16="http://schemas.microsoft.com/office/drawing/2014/main" id="{F8E2BEDF-0E70-4145-A008-71D857111A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35798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6646" name="Straight Connector 5">
            <a:extLst>
              <a:ext uri="{FF2B5EF4-FFF2-40B4-BE49-F238E27FC236}">
                <a16:creationId xmlns:a16="http://schemas.microsoft.com/office/drawing/2014/main" id="{9626BC9E-BE67-0143-A60B-61FF6AA2554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1828800"/>
            <a:ext cx="72390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5" name="Title 1">
            <a:extLst>
              <a:ext uri="{FF2B5EF4-FFF2-40B4-BE49-F238E27FC236}">
                <a16:creationId xmlns:a16="http://schemas.microsoft.com/office/drawing/2014/main" id="{55B62EB0-482C-C54A-ADDA-0347882D01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(3)</a:t>
            </a:r>
          </a:p>
        </p:txBody>
      </p:sp>
      <p:sp>
        <p:nvSpPr>
          <p:cNvPr id="497666" name="Content Placeholder 2">
            <a:extLst>
              <a:ext uri="{FF2B5EF4-FFF2-40B4-BE49-F238E27FC236}">
                <a16:creationId xmlns:a16="http://schemas.microsoft.com/office/drawing/2014/main" id="{506632B6-D040-4443-B7CD-871530CF3F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 =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Show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</a:t>
            </a:r>
          </a:p>
          <a:p>
            <a:pPr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?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|- if is_empty l then 0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else 1 + length (tl l)  : int</a:t>
            </a:r>
          </a:p>
        </p:txBody>
      </p:sp>
      <p:sp>
        <p:nvSpPr>
          <p:cNvPr id="497667" name="Date Placeholder 3">
            <a:extLst>
              <a:ext uri="{FF2B5EF4-FFF2-40B4-BE49-F238E27FC236}">
                <a16:creationId xmlns:a16="http://schemas.microsoft.com/office/drawing/2014/main" id="{F4B2B344-5E71-DC4B-8290-2381580C145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79ADAE8-7A16-A34B-886E-82ACD6E1292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97668" name="Slide Number Placeholder 4">
            <a:extLst>
              <a:ext uri="{FF2B5EF4-FFF2-40B4-BE49-F238E27FC236}">
                <a16:creationId xmlns:a16="http://schemas.microsoft.com/office/drawing/2014/main" id="{8E85CCD2-2CB6-7346-BB3C-3F16B4A8B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7076D18-9F82-454A-BECC-29505C147EA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US" altLang="en-US" sz="1400"/>
          </a:p>
        </p:txBody>
      </p:sp>
      <p:cxnSp>
        <p:nvCxnSpPr>
          <p:cNvPr id="497669" name="Straight Connector 5">
            <a:extLst>
              <a:ext uri="{FF2B5EF4-FFF2-40B4-BE49-F238E27FC236}">
                <a16:creationId xmlns:a16="http://schemas.microsoft.com/office/drawing/2014/main" id="{F4D065C4-436B-3847-9F66-7773B739911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47990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89" name="Title 1">
            <a:extLst>
              <a:ext uri="{FF2B5EF4-FFF2-40B4-BE49-F238E27FC236}">
                <a16:creationId xmlns:a16="http://schemas.microsoft.com/office/drawing/2014/main" id="{AEAA9D1A-7044-574E-B818-B4ECB72D48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(3):IfThenElse </a:t>
            </a:r>
          </a:p>
        </p:txBody>
      </p:sp>
      <p:sp>
        <p:nvSpPr>
          <p:cNvPr id="498690" name="Content Placeholder 2">
            <a:extLst>
              <a:ext uri="{FF2B5EF4-FFF2-40B4-BE49-F238E27FC236}">
                <a16:creationId xmlns:a16="http://schemas.microsoft.com/office/drawing/2014/main" id="{41767BA0-27F1-B149-B4C0-56771D7C76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 =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Show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(4)                (5)        (6)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is_empty l   |- 0:int   |- 1 + length (tl l)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: bool                         : int          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|- if is_empty l then 0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else 1 + length (tl l)  : int</a:t>
            </a:r>
          </a:p>
        </p:txBody>
      </p:sp>
      <p:sp>
        <p:nvSpPr>
          <p:cNvPr id="498691" name="Date Placeholder 3">
            <a:extLst>
              <a:ext uri="{FF2B5EF4-FFF2-40B4-BE49-F238E27FC236}">
                <a16:creationId xmlns:a16="http://schemas.microsoft.com/office/drawing/2014/main" id="{CC23DB32-44A4-2A48-802B-A71767BA652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6942C2-2B7B-E242-8504-6E70F801A3F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98692" name="Slide Number Placeholder 4">
            <a:extLst>
              <a:ext uri="{FF2B5EF4-FFF2-40B4-BE49-F238E27FC236}">
                <a16:creationId xmlns:a16="http://schemas.microsoft.com/office/drawing/2014/main" id="{E07E8698-610B-4C47-84DE-2FAF434D0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4E0702-44A9-AA4C-B074-D0E00631050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US" altLang="en-US" sz="1400"/>
          </a:p>
        </p:txBody>
      </p:sp>
      <p:cxnSp>
        <p:nvCxnSpPr>
          <p:cNvPr id="498693" name="Straight Connector 5">
            <a:extLst>
              <a:ext uri="{FF2B5EF4-FFF2-40B4-BE49-F238E27FC236}">
                <a16:creationId xmlns:a16="http://schemas.microsoft.com/office/drawing/2014/main" id="{29F63553-C113-DE4E-B80A-7B8495DE2E2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47990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8694" name="Straight Connector 9">
            <a:extLst>
              <a:ext uri="{FF2B5EF4-FFF2-40B4-BE49-F238E27FC236}">
                <a16:creationId xmlns:a16="http://schemas.microsoft.com/office/drawing/2014/main" id="{454C5F5C-67A6-9344-897B-DFE864E9D6D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3581400"/>
            <a:ext cx="26670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8695" name="Straight Connector 9">
            <a:extLst>
              <a:ext uri="{FF2B5EF4-FFF2-40B4-BE49-F238E27FC236}">
                <a16:creationId xmlns:a16="http://schemas.microsoft.com/office/drawing/2014/main" id="{6CEBF7AB-313C-514E-A7C9-B1E598F3EB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6600" y="3592513"/>
            <a:ext cx="16764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8696" name="Straight Connector 9">
            <a:extLst>
              <a:ext uri="{FF2B5EF4-FFF2-40B4-BE49-F238E27FC236}">
                <a16:creationId xmlns:a16="http://schemas.microsoft.com/office/drawing/2014/main" id="{84AA8530-4062-824D-929A-531F696127B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05400" y="3592513"/>
            <a:ext cx="35814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3" name="Title 1">
            <a:extLst>
              <a:ext uri="{FF2B5EF4-FFF2-40B4-BE49-F238E27FC236}">
                <a16:creationId xmlns:a16="http://schemas.microsoft.com/office/drawing/2014/main" id="{1A14859B-825E-5849-AF08-1D99764F1D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(4)</a:t>
            </a:r>
          </a:p>
        </p:txBody>
      </p:sp>
      <p:sp>
        <p:nvSpPr>
          <p:cNvPr id="499714" name="Content Placeholder 2">
            <a:extLst>
              <a:ext uri="{FF2B5EF4-FFF2-40B4-BE49-F238E27FC236}">
                <a16:creationId xmlns:a16="http://schemas.microsoft.com/office/drawing/2014/main" id="{F45F8C8F-0EEA-F64B-B2AE-5A750CEE89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 =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Show</a:t>
            </a:r>
          </a:p>
          <a:p>
            <a:pPr>
              <a:buFont typeface="Wingdings" pitchFamily="2" charset="2"/>
              <a:buNone/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?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is_empty l : bool</a:t>
            </a:r>
          </a:p>
        </p:txBody>
      </p:sp>
      <p:sp>
        <p:nvSpPr>
          <p:cNvPr id="499715" name="Date Placeholder 3">
            <a:extLst>
              <a:ext uri="{FF2B5EF4-FFF2-40B4-BE49-F238E27FC236}">
                <a16:creationId xmlns:a16="http://schemas.microsoft.com/office/drawing/2014/main" id="{4523CE3F-0175-984A-ADC4-D1BDF5B4751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09D952-9781-AD4C-89F3-28505BECAD5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499716" name="Slide Number Placeholder 4">
            <a:extLst>
              <a:ext uri="{FF2B5EF4-FFF2-40B4-BE49-F238E27FC236}">
                <a16:creationId xmlns:a16="http://schemas.microsoft.com/office/drawing/2014/main" id="{6AD853CD-663D-B04A-A423-9D6D67BE1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F1C9B2-9CBD-9F47-A940-CD5AC27BB25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en-US" altLang="en-US" sz="1400"/>
          </a:p>
        </p:txBody>
      </p:sp>
      <p:cxnSp>
        <p:nvCxnSpPr>
          <p:cNvPr id="499717" name="Straight Connector 5">
            <a:extLst>
              <a:ext uri="{FF2B5EF4-FFF2-40B4-BE49-F238E27FC236}">
                <a16:creationId xmlns:a16="http://schemas.microsoft.com/office/drawing/2014/main" id="{5C753CD2-6EE8-9F4C-86FB-F8679D7EC1A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47990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>
            <a:extLst>
              <a:ext uri="{FF2B5EF4-FFF2-40B4-BE49-F238E27FC236}">
                <a16:creationId xmlns:a16="http://schemas.microsoft.com/office/drawing/2014/main" id="{A29A77CE-2E7F-5547-A1B3-01246F9C049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9A3139-4A2A-9743-82A4-5571D8B5311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E180B0AF-7D7C-9544-A9D8-DC7B1110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0EC08F-CCE6-0244-A8D7-F5BC2A93EE0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FBA71DF-A7E1-A540-9035-09A92FF7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Axioms – Variables (Monomorphic Rule)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E531CC6-72D1-8D47-A1AE-C3E89AC1D1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Notation: Let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(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 = 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if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   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Note: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if such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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exits, its unique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Variable axiom: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    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if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(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 = </a:t>
            </a:r>
          </a:p>
        </p:txBody>
      </p:sp>
      <p:sp>
        <p:nvSpPr>
          <p:cNvPr id="19461" name="Line 4">
            <a:extLst>
              <a:ext uri="{FF2B5EF4-FFF2-40B4-BE49-F238E27FC236}">
                <a16:creationId xmlns:a16="http://schemas.microsoft.com/office/drawing/2014/main" id="{45F8DD81-839B-5344-BAEE-0784CAF8A2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191000"/>
            <a:ext cx="1905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7" name="Title 1">
            <a:extLst>
              <a:ext uri="{FF2B5EF4-FFF2-40B4-BE49-F238E27FC236}">
                <a16:creationId xmlns:a16="http://schemas.microsoft.com/office/drawing/2014/main" id="{079588C2-CA56-C642-ADA3-F3F4640624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(4):Application</a:t>
            </a:r>
          </a:p>
        </p:txBody>
      </p:sp>
      <p:sp>
        <p:nvSpPr>
          <p:cNvPr id="500738" name="Content Placeholder 2">
            <a:extLst>
              <a:ext uri="{FF2B5EF4-FFF2-40B4-BE49-F238E27FC236}">
                <a16:creationId xmlns:a16="http://schemas.microsoft.com/office/drawing/2014/main" id="{F497B271-135B-2549-A350-08733BB2A9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 =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Show</a:t>
            </a:r>
          </a:p>
          <a:p>
            <a:pPr>
              <a:buFont typeface="Wingdings" pitchFamily="2" charset="2"/>
              <a:buNone/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?                              ?</a:t>
            </a:r>
          </a:p>
          <a:p>
            <a:pPr>
              <a:buFont typeface="Wingdings" pitchFamily="2" charset="2"/>
              <a:buNone/>
            </a:pPr>
            <a:r>
              <a:rPr lang="en-US" altLang="en-US" sz="2000">
                <a:solidFill>
                  <a:srgbClr val="1400FF"/>
                </a:solidFill>
                <a:ea typeface="ＭＳ Ｐゴシック" panose="020B0600070205080204" pitchFamily="34" charset="-128"/>
              </a:rPr>
              <a:t>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is_empty :  list -&gt; bool       |- l :  list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is_empty l : bool</a:t>
            </a:r>
          </a:p>
        </p:txBody>
      </p:sp>
      <p:sp>
        <p:nvSpPr>
          <p:cNvPr id="500739" name="Date Placeholder 3">
            <a:extLst>
              <a:ext uri="{FF2B5EF4-FFF2-40B4-BE49-F238E27FC236}">
                <a16:creationId xmlns:a16="http://schemas.microsoft.com/office/drawing/2014/main" id="{4022754E-D65F-B245-BCA9-5E19531DBF7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8411A4-20CB-2A4F-BDD8-C365881940B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0740" name="Slide Number Placeholder 4">
            <a:extLst>
              <a:ext uri="{FF2B5EF4-FFF2-40B4-BE49-F238E27FC236}">
                <a16:creationId xmlns:a16="http://schemas.microsoft.com/office/drawing/2014/main" id="{5AD2E9C5-A1E3-0B4F-A693-84161AD3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84E0A0-F8F0-C741-A142-410728D79B5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en-US" altLang="en-US" sz="1400"/>
          </a:p>
        </p:txBody>
      </p:sp>
      <p:cxnSp>
        <p:nvCxnSpPr>
          <p:cNvPr id="500741" name="Straight Connector 5">
            <a:extLst>
              <a:ext uri="{FF2B5EF4-FFF2-40B4-BE49-F238E27FC236}">
                <a16:creationId xmlns:a16="http://schemas.microsoft.com/office/drawing/2014/main" id="{38FD4905-3439-AB4A-B286-7B62945457E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47990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0742" name="Straight Connector 6">
            <a:extLst>
              <a:ext uri="{FF2B5EF4-FFF2-40B4-BE49-F238E27FC236}">
                <a16:creationId xmlns:a16="http://schemas.microsoft.com/office/drawing/2014/main" id="{F1842181-8552-634D-A838-E4D762807EF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" y="4265613"/>
            <a:ext cx="49530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0743" name="Straight Connector 9">
            <a:extLst>
              <a:ext uri="{FF2B5EF4-FFF2-40B4-BE49-F238E27FC236}">
                <a16:creationId xmlns:a16="http://schemas.microsoft.com/office/drawing/2014/main" id="{BD25AD2B-8268-6A49-B628-943D68F9DA1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48400" y="4267200"/>
            <a:ext cx="2286000" cy="1588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1" name="Title 1">
            <a:extLst>
              <a:ext uri="{FF2B5EF4-FFF2-40B4-BE49-F238E27FC236}">
                <a16:creationId xmlns:a16="http://schemas.microsoft.com/office/drawing/2014/main" id="{7AC3450A-2177-A94C-B158-AA69E0ED53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(4)</a:t>
            </a:r>
          </a:p>
        </p:txBody>
      </p:sp>
      <p:sp>
        <p:nvSpPr>
          <p:cNvPr id="501762" name="Content Placeholder 2">
            <a:extLst>
              <a:ext uri="{FF2B5EF4-FFF2-40B4-BE49-F238E27FC236}">
                <a16:creationId xmlns:a16="http://schemas.microsoft.com/office/drawing/2014/main" id="{BC14DC6F-134F-2F4B-9EB7-82B0D79465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Let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 =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 </a:t>
            </a:r>
            <a:endParaRPr lang="en-US" altLang="en-US" dirty="0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Show</a:t>
            </a:r>
            <a:endParaRPr lang="en-US" altLang="en-US" sz="1800" dirty="0"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solidFill>
                  <a:srgbClr val="1400FF"/>
                </a:solidFill>
                <a:ea typeface="ＭＳ Ｐゴシック" panose="020B0600070205080204" pitchFamily="34" charset="-128"/>
              </a:rPr>
              <a:t>By Const since </a:t>
            </a:r>
            <a:r>
              <a:rPr lang="en-US" altLang="en-US" sz="2800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 list -&gt; bool</a:t>
            </a: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is instance {</a:t>
            </a:r>
            <a:r>
              <a:rPr lang="en-US" altLang="en-US" sz="2800" dirty="0">
                <a:solidFill>
                  <a:srgbClr val="1400FF"/>
                </a:solidFill>
                <a:ea typeface="ＭＳ Ｐゴシック" panose="020B0600070205080204" pitchFamily="34" charset="-128"/>
                <a:sym typeface="Wingdings" pitchFamily="2" charset="2"/>
              </a:rPr>
              <a:t></a:t>
            </a:r>
            <a:r>
              <a:rPr lang="en-US" altLang="en-US" sz="2800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} of</a:t>
            </a: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.  list -&gt; bool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				   ?</a:t>
            </a:r>
            <a:endParaRPr lang="en-US" altLang="en-US" sz="2800" dirty="0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endParaRPr lang="en-US" altLang="en-US" sz="1400" dirty="0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</a:t>
            </a:r>
            <a:r>
              <a:rPr lang="en-US" altLang="en-US" dirty="0" err="1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is_empty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:  list -&gt; bool       |- l :  list </a:t>
            </a:r>
            <a:endParaRPr lang="en-US" altLang="en-US" dirty="0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</a:t>
            </a:r>
            <a:r>
              <a:rPr lang="en-US" altLang="en-US" dirty="0" err="1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is_empty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l : bool</a:t>
            </a:r>
          </a:p>
        </p:txBody>
      </p:sp>
      <p:sp>
        <p:nvSpPr>
          <p:cNvPr id="501763" name="Date Placeholder 3">
            <a:extLst>
              <a:ext uri="{FF2B5EF4-FFF2-40B4-BE49-F238E27FC236}">
                <a16:creationId xmlns:a16="http://schemas.microsoft.com/office/drawing/2014/main" id="{61202FDD-C879-3944-A2B9-EC9D86916D9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7299D8-5E8E-2041-AA29-A021BE13E03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1764" name="Slide Number Placeholder 4">
            <a:extLst>
              <a:ext uri="{FF2B5EF4-FFF2-40B4-BE49-F238E27FC236}">
                <a16:creationId xmlns:a16="http://schemas.microsoft.com/office/drawing/2014/main" id="{E94C1DF9-44A6-A942-833D-C181A5C19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050A61B-026B-8842-8B6B-89551708D36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en-US" altLang="en-US" sz="1400"/>
          </a:p>
        </p:txBody>
      </p:sp>
      <p:cxnSp>
        <p:nvCxnSpPr>
          <p:cNvPr id="501765" name="Straight Connector 5">
            <a:extLst>
              <a:ext uri="{FF2B5EF4-FFF2-40B4-BE49-F238E27FC236}">
                <a16:creationId xmlns:a16="http://schemas.microsoft.com/office/drawing/2014/main" id="{D1629C9A-FB98-0E4F-B178-8EE882ABB7A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4800600"/>
            <a:ext cx="85344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1766" name="Straight Connector 6">
            <a:extLst>
              <a:ext uri="{FF2B5EF4-FFF2-40B4-BE49-F238E27FC236}">
                <a16:creationId xmlns:a16="http://schemas.microsoft.com/office/drawing/2014/main" id="{A9DA36CF-07BC-B34F-B419-24D17FD5FAE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" y="4265613"/>
            <a:ext cx="49530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1767" name="Straight Connector 9">
            <a:extLst>
              <a:ext uri="{FF2B5EF4-FFF2-40B4-BE49-F238E27FC236}">
                <a16:creationId xmlns:a16="http://schemas.microsoft.com/office/drawing/2014/main" id="{DD799026-1293-3C45-98A5-5C29AC36434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48400" y="4267200"/>
            <a:ext cx="2286000" cy="1588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768" name="TextBox 8">
            <a:extLst>
              <a:ext uri="{FF2B5EF4-FFF2-40B4-BE49-F238E27FC236}">
                <a16:creationId xmlns:a16="http://schemas.microsoft.com/office/drawing/2014/main" id="{063BCC17-380F-DE41-ABD1-27BEA714DCAD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57200" y="33782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5" name="Title 1">
            <a:extLst>
              <a:ext uri="{FF2B5EF4-FFF2-40B4-BE49-F238E27FC236}">
                <a16:creationId xmlns:a16="http://schemas.microsoft.com/office/drawing/2014/main" id="{194EB9FE-31D6-A842-A1EE-476A9C14E0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(4)</a:t>
            </a:r>
          </a:p>
        </p:txBody>
      </p:sp>
      <p:sp>
        <p:nvSpPr>
          <p:cNvPr id="502786" name="Content Placeholder 2">
            <a:extLst>
              <a:ext uri="{FF2B5EF4-FFF2-40B4-BE49-F238E27FC236}">
                <a16:creationId xmlns:a16="http://schemas.microsoft.com/office/drawing/2014/main" id="{DAFDAF15-C2BA-3C4F-885B-B8D6A5A193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 =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Show</a:t>
            </a:r>
          </a:p>
          <a:p>
            <a:pPr>
              <a:buFont typeface="Wingdings" pitchFamily="2" charset="2"/>
              <a:buNone/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By Const since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 list -&gt; bool is    By Variable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instance of   .  list -&gt; bool      (l) =  list </a:t>
            </a:r>
          </a:p>
          <a:p>
            <a:pPr>
              <a:buFont typeface="Wingdings" pitchFamily="2" charset="2"/>
              <a:buNone/>
            </a:pPr>
            <a:endParaRPr lang="en-US" altLang="en-US" sz="2000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is_empty :  list -&gt; bool       |- l :  list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is_empty l : bool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This finishes (4)</a:t>
            </a:r>
          </a:p>
        </p:txBody>
      </p:sp>
      <p:sp>
        <p:nvSpPr>
          <p:cNvPr id="502787" name="Date Placeholder 3">
            <a:extLst>
              <a:ext uri="{FF2B5EF4-FFF2-40B4-BE49-F238E27FC236}">
                <a16:creationId xmlns:a16="http://schemas.microsoft.com/office/drawing/2014/main" id="{A8C6012A-07A1-B445-AAE7-81C3DDAA024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025FB1-9216-2640-AC18-348FEE5A0F1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2788" name="Slide Number Placeholder 4">
            <a:extLst>
              <a:ext uri="{FF2B5EF4-FFF2-40B4-BE49-F238E27FC236}">
                <a16:creationId xmlns:a16="http://schemas.microsoft.com/office/drawing/2014/main" id="{4BBD451B-A50A-D044-8FEB-3DD92B03B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652E96-55FC-2D44-8A73-538AB4CD12E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en-US" altLang="en-US" sz="1400"/>
          </a:p>
        </p:txBody>
      </p:sp>
      <p:cxnSp>
        <p:nvCxnSpPr>
          <p:cNvPr id="502789" name="Straight Connector 5">
            <a:extLst>
              <a:ext uri="{FF2B5EF4-FFF2-40B4-BE49-F238E27FC236}">
                <a16:creationId xmlns:a16="http://schemas.microsoft.com/office/drawing/2014/main" id="{67B4E124-4556-3441-AA72-205BBBF58D7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47990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2790" name="Straight Connector 6">
            <a:extLst>
              <a:ext uri="{FF2B5EF4-FFF2-40B4-BE49-F238E27FC236}">
                <a16:creationId xmlns:a16="http://schemas.microsoft.com/office/drawing/2014/main" id="{EA3A84C4-A938-6147-AE88-5ABF20825C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" y="4265613"/>
            <a:ext cx="49530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2791" name="Straight Connector 9">
            <a:extLst>
              <a:ext uri="{FF2B5EF4-FFF2-40B4-BE49-F238E27FC236}">
                <a16:creationId xmlns:a16="http://schemas.microsoft.com/office/drawing/2014/main" id="{486EB2A0-62FC-564F-BFE9-AAB49C3C494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48400" y="4267200"/>
            <a:ext cx="2286000" cy="1588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2792" name="TextBox 8">
            <a:extLst>
              <a:ext uri="{FF2B5EF4-FFF2-40B4-BE49-F238E27FC236}">
                <a16:creationId xmlns:a16="http://schemas.microsoft.com/office/drawing/2014/main" id="{35CE74A7-296F-3F4F-AD99-919E3C211F9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2362200" y="33528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ransition spd="slow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09" name="Title 1">
            <a:extLst>
              <a:ext uri="{FF2B5EF4-FFF2-40B4-BE49-F238E27FC236}">
                <a16:creationId xmlns:a16="http://schemas.microsoft.com/office/drawing/2014/main" id="{011130D2-7347-F244-A3E5-7EE7137C2A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(5):Const</a:t>
            </a:r>
          </a:p>
        </p:txBody>
      </p:sp>
      <p:sp>
        <p:nvSpPr>
          <p:cNvPr id="503810" name="Content Placeholder 2">
            <a:extLst>
              <a:ext uri="{FF2B5EF4-FFF2-40B4-BE49-F238E27FC236}">
                <a16:creationId xmlns:a16="http://schemas.microsoft.com/office/drawing/2014/main" id="{032F9D0C-203A-C84F-90DB-E97B00B0E0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 =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Show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By Const Rule</a:t>
            </a:r>
          </a:p>
          <a:p>
            <a:pPr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|- 0:int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</a:t>
            </a:r>
          </a:p>
        </p:txBody>
      </p:sp>
      <p:sp>
        <p:nvSpPr>
          <p:cNvPr id="503811" name="Date Placeholder 3">
            <a:extLst>
              <a:ext uri="{FF2B5EF4-FFF2-40B4-BE49-F238E27FC236}">
                <a16:creationId xmlns:a16="http://schemas.microsoft.com/office/drawing/2014/main" id="{0FAF4BD7-C13D-1640-B560-253C20A6D26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770C28-B246-1E4C-987C-D0912447E2F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3812" name="Slide Number Placeholder 4">
            <a:extLst>
              <a:ext uri="{FF2B5EF4-FFF2-40B4-BE49-F238E27FC236}">
                <a16:creationId xmlns:a16="http://schemas.microsoft.com/office/drawing/2014/main" id="{CFC92318-5DA5-0640-84B5-33031A729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F44519C-BC40-3047-AE73-CD1F471583D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en-US" altLang="en-US" sz="1400"/>
          </a:p>
        </p:txBody>
      </p:sp>
      <p:cxnSp>
        <p:nvCxnSpPr>
          <p:cNvPr id="503813" name="Straight Connector 6">
            <a:extLst>
              <a:ext uri="{FF2B5EF4-FFF2-40B4-BE49-F238E27FC236}">
                <a16:creationId xmlns:a16="http://schemas.microsoft.com/office/drawing/2014/main" id="{1C090CDC-DE03-D043-BD3A-B8419766854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57600" y="3579813"/>
            <a:ext cx="22860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3" name="Title 1">
            <a:extLst>
              <a:ext uri="{FF2B5EF4-FFF2-40B4-BE49-F238E27FC236}">
                <a16:creationId xmlns:a16="http://schemas.microsoft.com/office/drawing/2014/main" id="{40B2A3F9-E1AF-4B4F-ABF0-7B6EF498A1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(6): BinOp </a:t>
            </a:r>
          </a:p>
        </p:txBody>
      </p:sp>
      <p:sp>
        <p:nvSpPr>
          <p:cNvPr id="504834" name="Content Placeholder 2">
            <a:extLst>
              <a:ext uri="{FF2B5EF4-FFF2-40B4-BE49-F238E27FC236}">
                <a16:creationId xmlns:a16="http://schemas.microsoft.com/office/drawing/2014/main" id="{9C147A2B-8E41-894F-94B9-0266986580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 =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Show	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By Variable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|- length                 (7)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By Const       :  list -&gt; int    |- (tl l) :  list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|- 1:int                  |- length (tl l) : int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|- 1 + length (tl l) : int </a:t>
            </a:r>
          </a:p>
        </p:txBody>
      </p:sp>
      <p:sp>
        <p:nvSpPr>
          <p:cNvPr id="504835" name="Date Placeholder 3">
            <a:extLst>
              <a:ext uri="{FF2B5EF4-FFF2-40B4-BE49-F238E27FC236}">
                <a16:creationId xmlns:a16="http://schemas.microsoft.com/office/drawing/2014/main" id="{E815B64D-E271-664B-8142-D6AFBF1E46C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D30F7F-E62B-3E43-B106-314A9D7D12C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4836" name="Slide Number Placeholder 4">
            <a:extLst>
              <a:ext uri="{FF2B5EF4-FFF2-40B4-BE49-F238E27FC236}">
                <a16:creationId xmlns:a16="http://schemas.microsoft.com/office/drawing/2014/main" id="{3D261154-F372-8143-9754-EF2FD050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5AF5EF-F9CF-6749-8CC4-13CCA55B58D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en-US" altLang="en-US" sz="1400"/>
          </a:p>
        </p:txBody>
      </p:sp>
      <p:cxnSp>
        <p:nvCxnSpPr>
          <p:cNvPr id="504837" name="Straight Connector 5">
            <a:extLst>
              <a:ext uri="{FF2B5EF4-FFF2-40B4-BE49-F238E27FC236}">
                <a16:creationId xmlns:a16="http://schemas.microsoft.com/office/drawing/2014/main" id="{8C39E38E-6370-6A4D-BE99-1AEB5672F5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47990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4838" name="Straight Connector 7">
            <a:extLst>
              <a:ext uri="{FF2B5EF4-FFF2-40B4-BE49-F238E27FC236}">
                <a16:creationId xmlns:a16="http://schemas.microsoft.com/office/drawing/2014/main" id="{CAC842C8-79D7-3D4E-BE69-18D5B3C18B4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65463" y="4241800"/>
            <a:ext cx="5468937" cy="2540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4839" name="Straight Connector 10">
            <a:extLst>
              <a:ext uri="{FF2B5EF4-FFF2-40B4-BE49-F238E27FC236}">
                <a16:creationId xmlns:a16="http://schemas.microsoft.com/office/drawing/2014/main" id="{62180CFA-C7B2-1A45-A6A5-16A847FAB9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4265613"/>
            <a:ext cx="1752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4840" name="Straight Connector 13">
            <a:extLst>
              <a:ext uri="{FF2B5EF4-FFF2-40B4-BE49-F238E27FC236}">
                <a16:creationId xmlns:a16="http://schemas.microsoft.com/office/drawing/2014/main" id="{758A776B-C5E5-9F48-8F8B-2315B14E9F8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19400" y="3046413"/>
            <a:ext cx="23622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4841" name="Straight Connector 13">
            <a:extLst>
              <a:ext uri="{FF2B5EF4-FFF2-40B4-BE49-F238E27FC236}">
                <a16:creationId xmlns:a16="http://schemas.microsoft.com/office/drawing/2014/main" id="{FD310076-83E1-6742-987D-51D87EE6ABE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38800" y="3579813"/>
            <a:ext cx="27432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4842" name="TextBox 2">
            <a:extLst>
              <a:ext uri="{FF2B5EF4-FFF2-40B4-BE49-F238E27FC236}">
                <a16:creationId xmlns:a16="http://schemas.microsoft.com/office/drawing/2014/main" id="{1BAF3590-8163-364C-AF74-6DC84BF7D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10025"/>
            <a:ext cx="779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1400FF"/>
                </a:solidFill>
                <a:latin typeface="Arial" panose="020B0604020202020204" pitchFamily="34" charset="0"/>
              </a:rPr>
              <a:t>App</a:t>
            </a:r>
          </a:p>
        </p:txBody>
      </p:sp>
    </p:spTree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7" name="Title 1">
            <a:extLst>
              <a:ext uri="{FF2B5EF4-FFF2-40B4-BE49-F238E27FC236}">
                <a16:creationId xmlns:a16="http://schemas.microsoft.com/office/drawing/2014/main" id="{62449E58-275B-BB40-BC7F-ED92B851C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 (7):App Rule</a:t>
            </a:r>
          </a:p>
        </p:txBody>
      </p:sp>
      <p:sp>
        <p:nvSpPr>
          <p:cNvPr id="505858" name="Content Placeholder 2">
            <a:extLst>
              <a:ext uri="{FF2B5EF4-FFF2-40B4-BE49-F238E27FC236}">
                <a16:creationId xmlns:a16="http://schemas.microsoft.com/office/drawing/2014/main" id="{2420C450-DA3F-2E44-BE22-5F9A87A6C5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 =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{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length: list -&gt; int,  l:  list }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Show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  Const                                    Variable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|- tl :  list -&gt;  list              |- l :  list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|- (tl l) :  list</a:t>
            </a:r>
          </a:p>
          <a:p>
            <a:pPr>
              <a:buFont typeface="Wingdings" pitchFamily="2" charset="2"/>
              <a:buNone/>
            </a:pP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By Const since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 list -&gt;  list is instance {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Wingdings" pitchFamily="2" charset="2"/>
              </a:rPr>
              <a:t>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} of    .  list -&gt;  list</a:t>
            </a:r>
          </a:p>
          <a:p>
            <a:pPr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05859" name="Date Placeholder 3">
            <a:extLst>
              <a:ext uri="{FF2B5EF4-FFF2-40B4-BE49-F238E27FC236}">
                <a16:creationId xmlns:a16="http://schemas.microsoft.com/office/drawing/2014/main" id="{7E617444-B44E-4342-A32E-E61B65DAD7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34EE8B-DBCB-FA46-AE9C-07D9DDF338C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5860" name="Slide Number Placeholder 4">
            <a:extLst>
              <a:ext uri="{FF2B5EF4-FFF2-40B4-BE49-F238E27FC236}">
                <a16:creationId xmlns:a16="http://schemas.microsoft.com/office/drawing/2014/main" id="{20A5BF70-621E-2343-827D-4C22803B4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E8DDDB-D8B6-2544-8FF6-37B50E99D4A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en-US" altLang="en-US" sz="1400"/>
          </a:p>
        </p:txBody>
      </p:sp>
      <p:cxnSp>
        <p:nvCxnSpPr>
          <p:cNvPr id="505861" name="Straight Connector 5">
            <a:extLst>
              <a:ext uri="{FF2B5EF4-FFF2-40B4-BE49-F238E27FC236}">
                <a16:creationId xmlns:a16="http://schemas.microsoft.com/office/drawing/2014/main" id="{A685869A-6C74-5740-9B1B-7E3BF9D09A8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3581400"/>
            <a:ext cx="8610600" cy="1588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5862" name="Straight Connector 7">
            <a:extLst>
              <a:ext uri="{FF2B5EF4-FFF2-40B4-BE49-F238E27FC236}">
                <a16:creationId xmlns:a16="http://schemas.microsoft.com/office/drawing/2014/main" id="{25128049-73CF-4645-8C7F-5477AE4D91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1000" y="3048000"/>
            <a:ext cx="41910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5863" name="Straight Connector 13">
            <a:extLst>
              <a:ext uri="{FF2B5EF4-FFF2-40B4-BE49-F238E27FC236}">
                <a16:creationId xmlns:a16="http://schemas.microsoft.com/office/drawing/2014/main" id="{3EEB936C-41A0-B043-9279-6DEFEA03FB9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019800" y="3048000"/>
            <a:ext cx="2362200" cy="1588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5864" name="TextBox 10">
            <a:extLst>
              <a:ext uri="{FF2B5EF4-FFF2-40B4-BE49-F238E27FC236}">
                <a16:creationId xmlns:a16="http://schemas.microsoft.com/office/drawing/2014/main" id="{9FDEFDD4-4170-C942-835F-0097518DD81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2667000" y="52578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5" name="Title 1">
            <a:extLst>
              <a:ext uri="{FF2B5EF4-FFF2-40B4-BE49-F238E27FC236}">
                <a16:creationId xmlns:a16="http://schemas.microsoft.com/office/drawing/2014/main" id="{33C95306-C6BD-8D4D-93C3-1114CB4664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(2) by BinOp</a:t>
            </a:r>
          </a:p>
        </p:txBody>
      </p:sp>
      <p:sp>
        <p:nvSpPr>
          <p:cNvPr id="507906" name="Content Placeholder 2">
            <a:extLst>
              <a:ext uri="{FF2B5EF4-FFF2-40B4-BE49-F238E27FC236}">
                <a16:creationId xmlns:a16="http://schemas.microsoft.com/office/drawing/2014/main" id="{69DDC5C5-7249-B140-B6E3-1B63E69EBC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= {length:  .  list -&gt; int}        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pPr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(8)                             (9)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              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 (2 :: []) :int    length(true :: []) : int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{length:  .  list -&gt; int}        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length (2 :: []) + length(true :: []) : int</a:t>
            </a:r>
          </a:p>
        </p:txBody>
      </p:sp>
      <p:sp>
        <p:nvSpPr>
          <p:cNvPr id="507907" name="Date Placeholder 3">
            <a:extLst>
              <a:ext uri="{FF2B5EF4-FFF2-40B4-BE49-F238E27FC236}">
                <a16:creationId xmlns:a16="http://schemas.microsoft.com/office/drawing/2014/main" id="{61999C3F-B544-2848-8FCC-2BF24274A18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6B62B2-234C-834E-A6B0-A7CC5D4798F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7908" name="Slide Number Placeholder 4">
            <a:extLst>
              <a:ext uri="{FF2B5EF4-FFF2-40B4-BE49-F238E27FC236}">
                <a16:creationId xmlns:a16="http://schemas.microsoft.com/office/drawing/2014/main" id="{6E832D45-D8AC-1F49-A92A-130C57B3C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86F950-200F-E54F-A9F3-694C3C36BDB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en-US" altLang="en-US" sz="1400"/>
          </a:p>
        </p:txBody>
      </p:sp>
      <p:cxnSp>
        <p:nvCxnSpPr>
          <p:cNvPr id="507909" name="Straight Connector 6">
            <a:extLst>
              <a:ext uri="{FF2B5EF4-FFF2-40B4-BE49-F238E27FC236}">
                <a16:creationId xmlns:a16="http://schemas.microsoft.com/office/drawing/2014/main" id="{E4D6DAD5-B957-E341-9FB9-900C4DE1D80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4722813"/>
            <a:ext cx="83820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7910" name="TextBox 8">
            <a:extLst>
              <a:ext uri="{FF2B5EF4-FFF2-40B4-BE49-F238E27FC236}">
                <a16:creationId xmlns:a16="http://schemas.microsoft.com/office/drawing/2014/main" id="{F37C5CBA-3909-714E-9D07-6DECBC84BE32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576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07911" name="TextBox 8">
            <a:extLst>
              <a:ext uri="{FF2B5EF4-FFF2-40B4-BE49-F238E27FC236}">
                <a16:creationId xmlns:a16="http://schemas.microsoft.com/office/drawing/2014/main" id="{EC39E58F-06EF-2B47-9577-483E94A375A2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752600" y="47244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07912" name="Line 5">
            <a:extLst>
              <a:ext uri="{FF2B5EF4-FFF2-40B4-BE49-F238E27FC236}">
                <a16:creationId xmlns:a16="http://schemas.microsoft.com/office/drawing/2014/main" id="{8D582718-FE3F-5F4C-9BB0-63A1C15820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" y="3579813"/>
            <a:ext cx="3581400" cy="1587"/>
          </a:xfrm>
          <a:prstGeom prst="line">
            <a:avLst/>
          </a:prstGeom>
          <a:noFill/>
          <a:ln w="38100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7913" name="Line 5">
            <a:extLst>
              <a:ext uri="{FF2B5EF4-FFF2-40B4-BE49-F238E27FC236}">
                <a16:creationId xmlns:a16="http://schemas.microsoft.com/office/drawing/2014/main" id="{2A447ACF-FB4A-4044-9E72-36D7F9C004C0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581400"/>
            <a:ext cx="3962400" cy="69850"/>
          </a:xfrm>
          <a:prstGeom prst="line">
            <a:avLst/>
          </a:prstGeom>
          <a:noFill/>
          <a:ln w="38100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29" name="Title 1">
            <a:extLst>
              <a:ext uri="{FF2B5EF4-FFF2-40B4-BE49-F238E27FC236}">
                <a16:creationId xmlns:a16="http://schemas.microsoft.com/office/drawing/2014/main" id="{4EAFEEC4-833D-5447-B56D-877CE75302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(8)AppRule</a:t>
            </a:r>
          </a:p>
        </p:txBody>
      </p:sp>
      <p:sp>
        <p:nvSpPr>
          <p:cNvPr id="508930" name="Content Placeholder 2">
            <a:extLst>
              <a:ext uri="{FF2B5EF4-FFF2-40B4-BE49-F238E27FC236}">
                <a16:creationId xmlns:a16="http://schemas.microsoft.com/office/drawing/2014/main" id="{F4A3E58A-2162-5541-AB7E-57C889D5EE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839200" cy="491331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= {length:  .  list -&gt; int}        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endParaRPr lang="en-US" altLang="en-US" sz="2800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?                                ?                       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length : int list -&gt;int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(2 :: []):int list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length (2 :: []) :int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08931" name="Date Placeholder 3">
            <a:extLst>
              <a:ext uri="{FF2B5EF4-FFF2-40B4-BE49-F238E27FC236}">
                <a16:creationId xmlns:a16="http://schemas.microsoft.com/office/drawing/2014/main" id="{2664F401-7A3B-E145-96FB-F5473B2DCC3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5AFBFC-9AC7-AD4E-B501-12305A5540F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8932" name="Slide Number Placeholder 4">
            <a:extLst>
              <a:ext uri="{FF2B5EF4-FFF2-40B4-BE49-F238E27FC236}">
                <a16:creationId xmlns:a16="http://schemas.microsoft.com/office/drawing/2014/main" id="{564AB99E-0205-F047-AF5F-75252D78E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038516D-BE2C-3C40-A8F9-B177F94C558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en-US" altLang="en-US" sz="1400"/>
          </a:p>
        </p:txBody>
      </p:sp>
      <p:cxnSp>
        <p:nvCxnSpPr>
          <p:cNvPr id="508933" name="Straight Connector 6">
            <a:extLst>
              <a:ext uri="{FF2B5EF4-FFF2-40B4-BE49-F238E27FC236}">
                <a16:creationId xmlns:a16="http://schemas.microsoft.com/office/drawing/2014/main" id="{6F3703AE-8538-5E40-9001-6581CFA440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47228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8934" name="TextBox 8">
            <a:extLst>
              <a:ext uri="{FF2B5EF4-FFF2-40B4-BE49-F238E27FC236}">
                <a16:creationId xmlns:a16="http://schemas.microsoft.com/office/drawing/2014/main" id="{DA7776FA-31D9-2449-A5E4-BC47A4B1F08C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576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08935" name="Straight Connector 7">
            <a:extLst>
              <a:ext uri="{FF2B5EF4-FFF2-40B4-BE49-F238E27FC236}">
                <a16:creationId xmlns:a16="http://schemas.microsoft.com/office/drawing/2014/main" id="{D6AB55B6-400C-9544-BA2C-75E505C5CAE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4114800"/>
            <a:ext cx="4572000" cy="1588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8936" name="Line 5">
            <a:extLst>
              <a:ext uri="{FF2B5EF4-FFF2-40B4-BE49-F238E27FC236}">
                <a16:creationId xmlns:a16="http://schemas.microsoft.com/office/drawing/2014/main" id="{BBF33F48-2D18-FB42-92C2-50E7C64E4D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46663" y="4114800"/>
            <a:ext cx="3868737" cy="3175"/>
          </a:xfrm>
          <a:prstGeom prst="line">
            <a:avLst/>
          </a:prstGeom>
          <a:noFill/>
          <a:ln w="38100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3" name="Title 1">
            <a:extLst>
              <a:ext uri="{FF2B5EF4-FFF2-40B4-BE49-F238E27FC236}">
                <a16:creationId xmlns:a16="http://schemas.microsoft.com/office/drawing/2014/main" id="{05476B4A-E0DB-2F40-8087-E2059B72ED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(8)AppRule</a:t>
            </a:r>
          </a:p>
        </p:txBody>
      </p:sp>
      <p:sp>
        <p:nvSpPr>
          <p:cNvPr id="509954" name="Content Placeholder 2">
            <a:extLst>
              <a:ext uri="{FF2B5EF4-FFF2-40B4-BE49-F238E27FC236}">
                <a16:creationId xmlns:a16="http://schemas.microsoft.com/office/drawing/2014/main" id="{6ABB52BD-D3AF-474F-BB20-10EFC8B6DC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839200" cy="491331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= {length:  .  list -&gt; int}        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endParaRPr lang="en-US" altLang="en-US" sz="2800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?                                ?                       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length : int list -&gt;int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(2 :: []):int list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length (2 :: []) :int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09955" name="Date Placeholder 3">
            <a:extLst>
              <a:ext uri="{FF2B5EF4-FFF2-40B4-BE49-F238E27FC236}">
                <a16:creationId xmlns:a16="http://schemas.microsoft.com/office/drawing/2014/main" id="{BAB40FEC-850E-214C-AA7A-013AFE83D46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DFBF01-2216-4D42-A582-0F4EAEAA85A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09956" name="Slide Number Placeholder 4">
            <a:extLst>
              <a:ext uri="{FF2B5EF4-FFF2-40B4-BE49-F238E27FC236}">
                <a16:creationId xmlns:a16="http://schemas.microsoft.com/office/drawing/2014/main" id="{548FAD3C-9337-0644-B40E-3FF30EEA1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8ADBFF-3DAE-6246-945F-5FCC2EFDD09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58</a:t>
            </a:fld>
            <a:endParaRPr lang="en-US" altLang="en-US" sz="1400"/>
          </a:p>
        </p:txBody>
      </p:sp>
      <p:cxnSp>
        <p:nvCxnSpPr>
          <p:cNvPr id="509957" name="Straight Connector 6">
            <a:extLst>
              <a:ext uri="{FF2B5EF4-FFF2-40B4-BE49-F238E27FC236}">
                <a16:creationId xmlns:a16="http://schemas.microsoft.com/office/drawing/2014/main" id="{F2A71AAA-F433-7644-90C0-6E3682A7612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47228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9958" name="TextBox 8">
            <a:extLst>
              <a:ext uri="{FF2B5EF4-FFF2-40B4-BE49-F238E27FC236}">
                <a16:creationId xmlns:a16="http://schemas.microsoft.com/office/drawing/2014/main" id="{096F6FC7-293D-BC4C-99E6-2554DCFF1C70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576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09959" name="Straight Connector 7">
            <a:extLst>
              <a:ext uri="{FF2B5EF4-FFF2-40B4-BE49-F238E27FC236}">
                <a16:creationId xmlns:a16="http://schemas.microsoft.com/office/drawing/2014/main" id="{C83D168A-B8C1-3F44-9101-D219015B9FD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4114800"/>
            <a:ext cx="4572000" cy="1588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9960" name="Line 5">
            <a:extLst>
              <a:ext uri="{FF2B5EF4-FFF2-40B4-BE49-F238E27FC236}">
                <a16:creationId xmlns:a16="http://schemas.microsoft.com/office/drawing/2014/main" id="{D2C0A53E-C371-1E4E-80E0-904A775D75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46663" y="4114800"/>
            <a:ext cx="3868737" cy="3175"/>
          </a:xfrm>
          <a:prstGeom prst="line">
            <a:avLst/>
          </a:prstGeom>
          <a:noFill/>
          <a:ln w="38100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7" name="Title 1">
            <a:extLst>
              <a:ext uri="{FF2B5EF4-FFF2-40B4-BE49-F238E27FC236}">
                <a16:creationId xmlns:a16="http://schemas.microsoft.com/office/drawing/2014/main" id="{AD780A55-5892-5747-AD55-1AAD09DC1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(8)AppRule</a:t>
            </a:r>
          </a:p>
        </p:txBody>
      </p:sp>
      <p:sp>
        <p:nvSpPr>
          <p:cNvPr id="510978" name="Content Placeholder 2">
            <a:extLst>
              <a:ext uri="{FF2B5EF4-FFF2-40B4-BE49-F238E27FC236}">
                <a16:creationId xmlns:a16="http://schemas.microsoft.com/office/drawing/2014/main" id="{965022AA-516E-2843-97BE-4A154DA2FC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839200" cy="491331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= {length:  .  list -&gt; int}        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By Var since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int list -&gt; int  is instance {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Wingdings" pitchFamily="2" charset="2"/>
              </a:rPr>
              <a:t>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int} of    .  list -&gt; int  (by  </a:t>
            </a:r>
            <a:r>
              <a:rPr lang="en-US" altLang="en-US">
                <a:solidFill>
                  <a:srgbClr val="1400FF"/>
                </a:solidFill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Wingdings" pitchFamily="2" charset="2"/>
              </a:rPr>
              <a:t> int)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(10)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length : int list -&gt;int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(2 :: []):int list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length (2 :: []) :int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10979" name="Date Placeholder 3">
            <a:extLst>
              <a:ext uri="{FF2B5EF4-FFF2-40B4-BE49-F238E27FC236}">
                <a16:creationId xmlns:a16="http://schemas.microsoft.com/office/drawing/2014/main" id="{CF90DA7F-E64B-DA47-8532-5F9AEA41CAE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4847E5-6290-5F45-A157-70333DA2A2E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10980" name="Slide Number Placeholder 4">
            <a:extLst>
              <a:ext uri="{FF2B5EF4-FFF2-40B4-BE49-F238E27FC236}">
                <a16:creationId xmlns:a16="http://schemas.microsoft.com/office/drawing/2014/main" id="{C56F8A06-9E55-B447-9509-FFE7132A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15AA6C-BF0A-BB41-8A44-B4CE1AB33F6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59</a:t>
            </a:fld>
            <a:endParaRPr lang="en-US" altLang="en-US" sz="1400"/>
          </a:p>
        </p:txBody>
      </p:sp>
      <p:cxnSp>
        <p:nvCxnSpPr>
          <p:cNvPr id="510981" name="Straight Connector 6">
            <a:extLst>
              <a:ext uri="{FF2B5EF4-FFF2-40B4-BE49-F238E27FC236}">
                <a16:creationId xmlns:a16="http://schemas.microsoft.com/office/drawing/2014/main" id="{BE67DBF0-2725-C44B-B7B2-36ECE88CD0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4722813"/>
            <a:ext cx="8610600" cy="1587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0982" name="TextBox 8">
            <a:extLst>
              <a:ext uri="{FF2B5EF4-FFF2-40B4-BE49-F238E27FC236}">
                <a16:creationId xmlns:a16="http://schemas.microsoft.com/office/drawing/2014/main" id="{ACE1FFC7-6AA8-D348-969A-2B5D7D5DF0D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576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0983" name="Straight Connector 7">
            <a:extLst>
              <a:ext uri="{FF2B5EF4-FFF2-40B4-BE49-F238E27FC236}">
                <a16:creationId xmlns:a16="http://schemas.microsoft.com/office/drawing/2014/main" id="{DFB9DA1F-3CF9-2D48-8FCE-98EB3D4DD05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4114800"/>
            <a:ext cx="4572000" cy="1588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0984" name="TextBox 8">
            <a:extLst>
              <a:ext uri="{FF2B5EF4-FFF2-40B4-BE49-F238E27FC236}">
                <a16:creationId xmlns:a16="http://schemas.microsoft.com/office/drawing/2014/main" id="{BC47CAE7-4094-C34B-8B50-E515A06AF80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990600" y="2895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10985" name="Line 5">
            <a:extLst>
              <a:ext uri="{FF2B5EF4-FFF2-40B4-BE49-F238E27FC236}">
                <a16:creationId xmlns:a16="http://schemas.microsoft.com/office/drawing/2014/main" id="{03681B3F-AC50-D94A-8DA9-DEADA178D1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46663" y="4114800"/>
            <a:ext cx="3868737" cy="3175"/>
          </a:xfrm>
          <a:prstGeom prst="line">
            <a:avLst/>
          </a:prstGeom>
          <a:noFill/>
          <a:ln w="38100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3">
            <a:extLst>
              <a:ext uri="{FF2B5EF4-FFF2-40B4-BE49-F238E27FC236}">
                <a16:creationId xmlns:a16="http://schemas.microsoft.com/office/drawing/2014/main" id="{F638696C-0331-4B45-A8AF-EFDF311DE1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1E5359-4A09-F44C-9423-372A1A7ED6C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1FB9108A-9B85-8B4F-AACE-81B46EA91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90C942-A347-3E43-815A-725268BF978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8DBD93C-0A33-2747-AF66-BE66E4BB3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en-US" altLang="en-US" sz="4000">
                <a:ea typeface="ＭＳ Ｐゴシック" panose="020B0600070205080204" pitchFamily="34" charset="-128"/>
                <a:sym typeface="Symbol" pitchFamily="2" charset="2"/>
              </a:rPr>
              <a:t>Simple Rules - Arithmetic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F879D855-DC77-054D-8CFA-6DECAA4B7F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6063" y="1219200"/>
            <a:ext cx="8804275" cy="4913313"/>
          </a:xfrm>
        </p:spPr>
        <p:txBody>
          <a:bodyPr/>
          <a:lstStyle/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Primitive Binary operators (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  { +, -, *, …}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:</a:t>
            </a: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: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   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: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  ():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 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 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3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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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3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Special case: Relations (</a:t>
            </a:r>
            <a:r>
              <a:rPr lang="en-US" altLang="en-US" sz="6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˜</a:t>
            </a:r>
            <a:r>
              <a:rPr lang="en-US" altLang="en-US" sz="2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 { &lt; , &gt; , =, &lt;=, &gt;= }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):</a:t>
            </a:r>
          </a:p>
          <a:p>
            <a:pPr algn="ctr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   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   (</a:t>
            </a:r>
            <a:r>
              <a:rPr lang="en-US" altLang="en-US" sz="60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˜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):    bool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lnSpc>
                <a:spcPct val="65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 |-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80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˜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:bool</a:t>
            </a:r>
          </a:p>
          <a:p>
            <a:pPr algn="ctr" eaLnBrk="1" hangingPunct="1">
              <a:lnSpc>
                <a:spcPct val="65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lnSpc>
                <a:spcPct val="65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For the moment, think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is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int</a:t>
            </a:r>
          </a:p>
        </p:txBody>
      </p:sp>
      <p:sp>
        <p:nvSpPr>
          <p:cNvPr id="20485" name="Line 4">
            <a:extLst>
              <a:ext uri="{FF2B5EF4-FFF2-40B4-BE49-F238E27FC236}">
                <a16:creationId xmlns:a16="http://schemas.microsoft.com/office/drawing/2014/main" id="{4E464A59-3F8A-924D-912F-D3E369C16C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514600"/>
            <a:ext cx="8382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Line 5">
            <a:extLst>
              <a:ext uri="{FF2B5EF4-FFF2-40B4-BE49-F238E27FC236}">
                <a16:creationId xmlns:a16="http://schemas.microsoft.com/office/drawing/2014/main" id="{8351C0B3-312B-1947-B231-A3EF2D2E8BB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495800"/>
            <a:ext cx="7848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1" name="Title 1">
            <a:extLst>
              <a:ext uri="{FF2B5EF4-FFF2-40B4-BE49-F238E27FC236}">
                <a16:creationId xmlns:a16="http://schemas.microsoft.com/office/drawing/2014/main" id="{1F407DB9-CCF1-5A4C-B933-B0144F7FEC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(10)BinOpRule</a:t>
            </a:r>
          </a:p>
        </p:txBody>
      </p:sp>
      <p:sp>
        <p:nvSpPr>
          <p:cNvPr id="89090" name="Content Placeholder 2">
            <a:extLst>
              <a:ext uri="{FF2B5EF4-FFF2-40B4-BE49-F238E27FC236}">
                <a16:creationId xmlns:a16="http://schemas.microsoft.com/office/drawing/2014/main" id="{1552C13B-22A1-7D4F-B9EE-A819AFD02A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= {length:  .  list -&gt; int}         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en-US" dirty="0">
                <a:solidFill>
                  <a:schemeClr val="bg1"/>
                </a:solidFill>
                <a:ea typeface="ＭＳ Ｐゴシック" panose="020B0600070205080204" pitchFamily="34" charset="-128"/>
              </a:rPr>
              <a:t>By Const since </a:t>
            </a:r>
            <a:r>
              <a:rPr lang="en-US" altLang="en-US" dirty="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int list  is instance of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altLang="en-US" dirty="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    .  list  (by  </a:t>
            </a:r>
            <a:r>
              <a:rPr lang="en-US" altLang="en-US" dirty="0">
                <a:solidFill>
                  <a:schemeClr val="bg1"/>
                </a:solidFill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 dirty="0">
                <a:solidFill>
                  <a:schemeClr val="bg1"/>
                </a:solidFill>
                <a:ea typeface="ＭＳ Ｐゴシック" panose="020B0600070205080204" pitchFamily="34" charset="-128"/>
                <a:sym typeface="Wingdings" pitchFamily="2" charset="2"/>
              </a:rPr>
              <a:t> int)</a:t>
            </a:r>
            <a:endParaRPr lang="en-US" altLang="en-US" dirty="0">
              <a:solidFill>
                <a:schemeClr val="bg1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              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Const                    ?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|- 2 : int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[] : int list</a:t>
            </a:r>
          </a:p>
          <a:p>
            <a:pPr>
              <a:buFont typeface="Wingdings" pitchFamily="2" charset="2"/>
              <a:buNone/>
              <a:defRPr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(2 :: []) : int list</a:t>
            </a:r>
            <a:endParaRPr lang="en-US" altLang="en-US" dirty="0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12003" name="Date Placeholder 3">
            <a:extLst>
              <a:ext uri="{FF2B5EF4-FFF2-40B4-BE49-F238E27FC236}">
                <a16:creationId xmlns:a16="http://schemas.microsoft.com/office/drawing/2014/main" id="{384A9A72-A6D9-0042-B8E5-DC1F66AB3B8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57F967-3F28-D243-A24B-4C93645F428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12004" name="Slide Number Placeholder 4">
            <a:extLst>
              <a:ext uri="{FF2B5EF4-FFF2-40B4-BE49-F238E27FC236}">
                <a16:creationId xmlns:a16="http://schemas.microsoft.com/office/drawing/2014/main" id="{37CEFE1A-A4C1-794A-912C-D3572B3EB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440443-F743-9542-858E-31547868A11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en-US" altLang="en-US" sz="1400"/>
          </a:p>
        </p:txBody>
      </p:sp>
      <p:cxnSp>
        <p:nvCxnSpPr>
          <p:cNvPr id="512005" name="Straight Connector 6">
            <a:extLst>
              <a:ext uri="{FF2B5EF4-FFF2-40B4-BE49-F238E27FC236}">
                <a16:creationId xmlns:a16="http://schemas.microsoft.com/office/drawing/2014/main" id="{E0DA0BB0-3EB0-9E4B-8017-D365B0EB649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76400" y="4724400"/>
            <a:ext cx="60198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006" name="TextBox 8">
            <a:extLst>
              <a:ext uri="{FF2B5EF4-FFF2-40B4-BE49-F238E27FC236}">
                <a16:creationId xmlns:a16="http://schemas.microsoft.com/office/drawing/2014/main" id="{0B2CF1E2-7D2F-6D45-AF25-E33C91728E3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8100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2007" name="Straight Connector 7">
            <a:extLst>
              <a:ext uri="{FF2B5EF4-FFF2-40B4-BE49-F238E27FC236}">
                <a16:creationId xmlns:a16="http://schemas.microsoft.com/office/drawing/2014/main" id="{9ACE7702-8E41-A444-8D94-F5601E7615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48200" y="4191000"/>
            <a:ext cx="30480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008" name="TextBox 8">
            <a:extLst>
              <a:ext uri="{FF2B5EF4-FFF2-40B4-BE49-F238E27FC236}">
                <a16:creationId xmlns:a16="http://schemas.microsoft.com/office/drawing/2014/main" id="{45D43660-FA2B-944D-9B1A-F286768F08F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33400" y="2997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2009" name="Straight Connector 10">
            <a:extLst>
              <a:ext uri="{FF2B5EF4-FFF2-40B4-BE49-F238E27FC236}">
                <a16:creationId xmlns:a16="http://schemas.microsoft.com/office/drawing/2014/main" id="{758E2F92-207A-414E-99C4-6E26563AE0F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05000" y="4191000"/>
            <a:ext cx="20574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5" name="Title 1">
            <a:extLst>
              <a:ext uri="{FF2B5EF4-FFF2-40B4-BE49-F238E27FC236}">
                <a16:creationId xmlns:a16="http://schemas.microsoft.com/office/drawing/2014/main" id="{E385BA51-E2A0-8D47-B04F-A391CB765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(10)BinOpRule</a:t>
            </a:r>
          </a:p>
        </p:txBody>
      </p:sp>
      <p:sp>
        <p:nvSpPr>
          <p:cNvPr id="513026" name="Content Placeholder 2">
            <a:extLst>
              <a:ext uri="{FF2B5EF4-FFF2-40B4-BE49-F238E27FC236}">
                <a16:creationId xmlns:a16="http://schemas.microsoft.com/office/drawing/2014/main" id="{9A5174D1-A140-6B48-BB28-67DCAD187B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= {length:  .  list -&gt; int}        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By Const since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int list  is instance of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.  list  (by  </a:t>
            </a:r>
            <a:r>
              <a:rPr lang="en-US" altLang="en-US">
                <a:solidFill>
                  <a:srgbClr val="1400FF"/>
                </a:solidFill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Wingdings" pitchFamily="2" charset="2"/>
              </a:rPr>
              <a:t> int)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</a:t>
            </a:r>
            <a:r>
              <a:rPr lang="en-US" altLang="en-US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Const</a:t>
            </a:r>
          </a:p>
          <a:p>
            <a:pPr algn="ctr"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|- 2 : int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[] : int list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(2 :: []) : int list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13027" name="Date Placeholder 3">
            <a:extLst>
              <a:ext uri="{FF2B5EF4-FFF2-40B4-BE49-F238E27FC236}">
                <a16:creationId xmlns:a16="http://schemas.microsoft.com/office/drawing/2014/main" id="{26AA23AE-E6F1-D94B-AF03-CB7C1367117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D143E32-23C1-D24D-9662-33D1891378B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13028" name="Slide Number Placeholder 4">
            <a:extLst>
              <a:ext uri="{FF2B5EF4-FFF2-40B4-BE49-F238E27FC236}">
                <a16:creationId xmlns:a16="http://schemas.microsoft.com/office/drawing/2014/main" id="{025C2415-4658-8243-B3D5-C932644D1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DAB595-5655-9643-84E2-3E12ECBA317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en-US" altLang="en-US" sz="1400"/>
          </a:p>
        </p:txBody>
      </p:sp>
      <p:cxnSp>
        <p:nvCxnSpPr>
          <p:cNvPr id="513029" name="Straight Connector 6">
            <a:extLst>
              <a:ext uri="{FF2B5EF4-FFF2-40B4-BE49-F238E27FC236}">
                <a16:creationId xmlns:a16="http://schemas.microsoft.com/office/drawing/2014/main" id="{88A0DBF5-3ADC-C948-BE06-979628659DA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76400" y="4724400"/>
            <a:ext cx="60198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030" name="TextBox 8">
            <a:extLst>
              <a:ext uri="{FF2B5EF4-FFF2-40B4-BE49-F238E27FC236}">
                <a16:creationId xmlns:a16="http://schemas.microsoft.com/office/drawing/2014/main" id="{7E475E06-A94E-704D-ADFF-FCC666FFC3DB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8100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3031" name="Straight Connector 7">
            <a:extLst>
              <a:ext uri="{FF2B5EF4-FFF2-40B4-BE49-F238E27FC236}">
                <a16:creationId xmlns:a16="http://schemas.microsoft.com/office/drawing/2014/main" id="{142BA2BC-5BA2-1745-8ED0-58547BB3AD9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48200" y="4191000"/>
            <a:ext cx="30480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032" name="TextBox 8">
            <a:extLst>
              <a:ext uri="{FF2B5EF4-FFF2-40B4-BE49-F238E27FC236}">
                <a16:creationId xmlns:a16="http://schemas.microsoft.com/office/drawing/2014/main" id="{4F85AB3B-2561-6445-AB87-866360396A7A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33400" y="2997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3033" name="Straight Connector 10">
            <a:extLst>
              <a:ext uri="{FF2B5EF4-FFF2-40B4-BE49-F238E27FC236}">
                <a16:creationId xmlns:a16="http://schemas.microsoft.com/office/drawing/2014/main" id="{FD13FD9E-E2EB-BD4A-9F8A-7C8991217DA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05000" y="4191000"/>
            <a:ext cx="20574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49" name="Title 1">
            <a:extLst>
              <a:ext uri="{FF2B5EF4-FFF2-40B4-BE49-F238E27FC236}">
                <a16:creationId xmlns:a16="http://schemas.microsoft.com/office/drawing/2014/main" id="{721AF0A9-6FE4-EA41-AE2B-2F37DCA831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(9)AppRule</a:t>
            </a:r>
          </a:p>
        </p:txBody>
      </p:sp>
      <p:sp>
        <p:nvSpPr>
          <p:cNvPr id="514050" name="Content Placeholder 2">
            <a:extLst>
              <a:ext uri="{FF2B5EF4-FFF2-40B4-BE49-F238E27FC236}">
                <a16:creationId xmlns:a16="http://schemas.microsoft.com/office/drawing/2014/main" id="{EED8B70A-A568-7644-B357-282838DD82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= {length:  .  list -&gt; int}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       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pPr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?                                ?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(true :: [])</a:t>
            </a:r>
            <a:endParaRPr lang="en-US" altLang="ja-JP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:bool list -&gt;int              :bool list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length (true :: []) :int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14051" name="Date Placeholder 3">
            <a:extLst>
              <a:ext uri="{FF2B5EF4-FFF2-40B4-BE49-F238E27FC236}">
                <a16:creationId xmlns:a16="http://schemas.microsoft.com/office/drawing/2014/main" id="{11ED5D36-BBDD-F840-81F1-9C64A3D86B0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CB350F-CB20-294A-A900-E6888BCA05D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14052" name="Slide Number Placeholder 4">
            <a:extLst>
              <a:ext uri="{FF2B5EF4-FFF2-40B4-BE49-F238E27FC236}">
                <a16:creationId xmlns:a16="http://schemas.microsoft.com/office/drawing/2014/main" id="{71E633A5-0745-F145-99AA-1340F0F1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8D527C-5EF3-9B4B-A1BE-A3C07DFC955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62</a:t>
            </a:fld>
            <a:endParaRPr lang="en-US" altLang="en-US" sz="1400"/>
          </a:p>
        </p:txBody>
      </p:sp>
      <p:cxnSp>
        <p:nvCxnSpPr>
          <p:cNvPr id="514053" name="Straight Connector 6">
            <a:extLst>
              <a:ext uri="{FF2B5EF4-FFF2-40B4-BE49-F238E27FC236}">
                <a16:creationId xmlns:a16="http://schemas.microsoft.com/office/drawing/2014/main" id="{C8AFB523-6AF7-4747-8107-82C76820833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3400" y="5334000"/>
            <a:ext cx="78486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4054" name="TextBox 8">
            <a:extLst>
              <a:ext uri="{FF2B5EF4-FFF2-40B4-BE49-F238E27FC236}">
                <a16:creationId xmlns:a16="http://schemas.microsoft.com/office/drawing/2014/main" id="{62F0639C-1427-694C-B76E-172BEE7FEA81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576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4055" name="Straight Connector 7">
            <a:extLst>
              <a:ext uri="{FF2B5EF4-FFF2-40B4-BE49-F238E27FC236}">
                <a16:creationId xmlns:a16="http://schemas.microsoft.com/office/drawing/2014/main" id="{573A3171-8962-5649-8036-4A94DF89450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5800" y="4116388"/>
            <a:ext cx="37338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4056" name="Line 5">
            <a:extLst>
              <a:ext uri="{FF2B5EF4-FFF2-40B4-BE49-F238E27FC236}">
                <a16:creationId xmlns:a16="http://schemas.microsoft.com/office/drawing/2014/main" id="{FD6722E6-8377-A64C-92B3-8F73D87F0F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46663" y="4114800"/>
            <a:ext cx="3335337" cy="3175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3" name="Title 1">
            <a:extLst>
              <a:ext uri="{FF2B5EF4-FFF2-40B4-BE49-F238E27FC236}">
                <a16:creationId xmlns:a16="http://schemas.microsoft.com/office/drawing/2014/main" id="{C6260B3C-38F2-9F41-9838-A034D836D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(9)AppRule</a:t>
            </a:r>
          </a:p>
        </p:txBody>
      </p:sp>
      <p:sp>
        <p:nvSpPr>
          <p:cNvPr id="515074" name="Content Placeholder 2">
            <a:extLst>
              <a:ext uri="{FF2B5EF4-FFF2-40B4-BE49-F238E27FC236}">
                <a16:creationId xmlns:a16="http://schemas.microsoft.com/office/drawing/2014/main" id="{238AAA17-37B8-534C-A61E-CFEB76F486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= {length:  .  list -&gt; int}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       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Var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since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bool list -&gt; int  is instance of              </a:t>
            </a:r>
            <a:r>
              <a:rPr lang="en-US" altLang="en-US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.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.  list -&gt; int  (by  </a:t>
            </a:r>
            <a:r>
              <a:rPr lang="en-US" altLang="en-US">
                <a:solidFill>
                  <a:srgbClr val="1400FF"/>
                </a:solidFill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Wingdings" pitchFamily="2" charset="2"/>
              </a:rPr>
              <a:t> bool)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            (10)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length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(true :: [])</a:t>
            </a:r>
            <a:endParaRPr lang="en-US" altLang="ja-JP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:bool list -&gt;int              :bool list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length (true :: []) :int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15075" name="Date Placeholder 3">
            <a:extLst>
              <a:ext uri="{FF2B5EF4-FFF2-40B4-BE49-F238E27FC236}">
                <a16:creationId xmlns:a16="http://schemas.microsoft.com/office/drawing/2014/main" id="{69DCB178-2513-7441-8D3C-E27FBD46D52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09936C-3DD7-F547-92D5-AA174BCD45D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15076" name="Slide Number Placeholder 4">
            <a:extLst>
              <a:ext uri="{FF2B5EF4-FFF2-40B4-BE49-F238E27FC236}">
                <a16:creationId xmlns:a16="http://schemas.microsoft.com/office/drawing/2014/main" id="{F04D4E28-FA11-F941-96B7-DCCF26B69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8F1B51-B726-1843-A0FF-22AA85D934F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63</a:t>
            </a:fld>
            <a:endParaRPr lang="en-US" altLang="en-US" sz="1400"/>
          </a:p>
        </p:txBody>
      </p:sp>
      <p:cxnSp>
        <p:nvCxnSpPr>
          <p:cNvPr id="515077" name="Straight Connector 6">
            <a:extLst>
              <a:ext uri="{FF2B5EF4-FFF2-40B4-BE49-F238E27FC236}">
                <a16:creationId xmlns:a16="http://schemas.microsoft.com/office/drawing/2014/main" id="{2718C485-8C53-7844-B34B-B2523C1AFA0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3400" y="5257800"/>
            <a:ext cx="78486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078" name="TextBox 8">
            <a:extLst>
              <a:ext uri="{FF2B5EF4-FFF2-40B4-BE49-F238E27FC236}">
                <a16:creationId xmlns:a16="http://schemas.microsoft.com/office/drawing/2014/main" id="{6255CFA6-2225-9F4B-B1BC-20BF404643A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576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5079" name="Straight Connector 7">
            <a:extLst>
              <a:ext uri="{FF2B5EF4-FFF2-40B4-BE49-F238E27FC236}">
                <a16:creationId xmlns:a16="http://schemas.microsoft.com/office/drawing/2014/main" id="{3E4F8C20-65C2-AF4F-90EA-1399A8A47B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5800" y="4116388"/>
            <a:ext cx="37338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080" name="Line 5">
            <a:extLst>
              <a:ext uri="{FF2B5EF4-FFF2-40B4-BE49-F238E27FC236}">
                <a16:creationId xmlns:a16="http://schemas.microsoft.com/office/drawing/2014/main" id="{97BA1E21-3D14-8949-842F-7FFDC7B749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46663" y="4114800"/>
            <a:ext cx="3335337" cy="3175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5081" name="TextBox 8">
            <a:extLst>
              <a:ext uri="{FF2B5EF4-FFF2-40B4-BE49-F238E27FC236}">
                <a16:creationId xmlns:a16="http://schemas.microsoft.com/office/drawing/2014/main" id="{56A9C580-8719-E248-B2E7-DBD1FFBD810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762000" y="28987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ransition spd="slow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7" name="Title 1">
            <a:extLst>
              <a:ext uri="{FF2B5EF4-FFF2-40B4-BE49-F238E27FC236}">
                <a16:creationId xmlns:a16="http://schemas.microsoft.com/office/drawing/2014/main" id="{EDB8F602-8AAF-7546-9E21-E469F6CAB3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(10)BinOpRule</a:t>
            </a:r>
          </a:p>
        </p:txBody>
      </p:sp>
      <p:sp>
        <p:nvSpPr>
          <p:cNvPr id="89090" name="Content Placeholder 2">
            <a:extLst>
              <a:ext uri="{FF2B5EF4-FFF2-40B4-BE49-F238E27FC236}">
                <a16:creationId xmlns:a16="http://schemas.microsoft.com/office/drawing/2014/main" id="{B115CA13-EBAE-5D4A-B01F-CAE25F9252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= {length:  .  list -&gt; int}         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Show: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en-US" dirty="0">
                <a:solidFill>
                  <a:schemeClr val="bg1"/>
                </a:solidFill>
                <a:ea typeface="ＭＳ Ｐゴシック" panose="020B0600070205080204" pitchFamily="34" charset="-128"/>
              </a:rPr>
              <a:t>By Const since </a:t>
            </a:r>
            <a:r>
              <a:rPr lang="en-US" altLang="en-US" dirty="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int list  is instance of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altLang="en-US" dirty="0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    .  list  (by  </a:t>
            </a:r>
            <a:r>
              <a:rPr lang="en-US" altLang="en-US" dirty="0">
                <a:solidFill>
                  <a:schemeClr val="bg1"/>
                </a:solidFill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 dirty="0">
                <a:solidFill>
                  <a:schemeClr val="bg1"/>
                </a:solidFill>
                <a:ea typeface="ＭＳ Ｐゴシック" panose="020B0600070205080204" pitchFamily="34" charset="-128"/>
                <a:sym typeface="Wingdings" pitchFamily="2" charset="2"/>
              </a:rPr>
              <a:t> int)</a:t>
            </a:r>
            <a:endParaRPr lang="en-US" altLang="en-US" dirty="0">
              <a:solidFill>
                <a:schemeClr val="bg1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              </a:t>
            </a: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Const                      ?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true : bool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[] : bool list</a:t>
            </a:r>
          </a:p>
          <a:p>
            <a:pPr>
              <a:buFont typeface="Wingdings" pitchFamily="2" charset="2"/>
              <a:buNone/>
              <a:defRPr/>
            </a:pPr>
            <a:r>
              <a:rPr lang="en-US" altLang="en-US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dirty="0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(true :: []) : bool list</a:t>
            </a:r>
            <a:endParaRPr lang="en-US" altLang="en-US" dirty="0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16099" name="Date Placeholder 3">
            <a:extLst>
              <a:ext uri="{FF2B5EF4-FFF2-40B4-BE49-F238E27FC236}">
                <a16:creationId xmlns:a16="http://schemas.microsoft.com/office/drawing/2014/main" id="{6A3499C4-6030-214F-BD30-3889508FDD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A976AC-D52B-C94C-8D78-34D9C977FCA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16100" name="Slide Number Placeholder 4">
            <a:extLst>
              <a:ext uri="{FF2B5EF4-FFF2-40B4-BE49-F238E27FC236}">
                <a16:creationId xmlns:a16="http://schemas.microsoft.com/office/drawing/2014/main" id="{E9B6A5B0-171C-6148-8EC4-E176C4D36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AE0D55-20AA-BF45-9351-C1FD4CE16CC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64</a:t>
            </a:fld>
            <a:endParaRPr lang="en-US" altLang="en-US" sz="1400"/>
          </a:p>
        </p:txBody>
      </p:sp>
      <p:cxnSp>
        <p:nvCxnSpPr>
          <p:cNvPr id="516101" name="Straight Connector 6">
            <a:extLst>
              <a:ext uri="{FF2B5EF4-FFF2-40B4-BE49-F238E27FC236}">
                <a16:creationId xmlns:a16="http://schemas.microsoft.com/office/drawing/2014/main" id="{25F492B4-2FFF-EB4C-9B1F-1FBC2694D10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724400"/>
            <a:ext cx="67818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6102" name="TextBox 8">
            <a:extLst>
              <a:ext uri="{FF2B5EF4-FFF2-40B4-BE49-F238E27FC236}">
                <a16:creationId xmlns:a16="http://schemas.microsoft.com/office/drawing/2014/main" id="{A013BF7F-3A9F-FE47-9A4A-E91ABD5E016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8100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6103" name="Straight Connector 7">
            <a:extLst>
              <a:ext uri="{FF2B5EF4-FFF2-40B4-BE49-F238E27FC236}">
                <a16:creationId xmlns:a16="http://schemas.microsoft.com/office/drawing/2014/main" id="{602AB006-3A1A-D847-A19D-0287C4D4D4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76800" y="4191000"/>
            <a:ext cx="32004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6104" name="Straight Connector 10">
            <a:extLst>
              <a:ext uri="{FF2B5EF4-FFF2-40B4-BE49-F238E27FC236}">
                <a16:creationId xmlns:a16="http://schemas.microsoft.com/office/drawing/2014/main" id="{087F0435-4074-4D45-8701-B17FAA6D11D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91000"/>
            <a:ext cx="29718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1" name="Title 1">
            <a:extLst>
              <a:ext uri="{FF2B5EF4-FFF2-40B4-BE49-F238E27FC236}">
                <a16:creationId xmlns:a16="http://schemas.microsoft.com/office/drawing/2014/main" id="{5AE4EF06-CAE8-2A49-B56F-C96F532DB4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Polymorphic Example: (10)BinOpRule</a:t>
            </a:r>
          </a:p>
        </p:txBody>
      </p:sp>
      <p:sp>
        <p:nvSpPr>
          <p:cNvPr id="517122" name="Content Placeholder 2">
            <a:extLst>
              <a:ext uri="{FF2B5EF4-FFF2-40B4-BE49-F238E27FC236}">
                <a16:creationId xmlns:a16="http://schemas.microsoft.com/office/drawing/2014/main" id="{F9CED8F8-50B8-1748-9E8A-C4E89E9CF4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491331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= {length:  .  list -&gt; int}        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Show: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</a:rPr>
              <a:t>By Const since 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bool list is instance of 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.  list  (by  </a:t>
            </a:r>
            <a:r>
              <a:rPr lang="en-US" altLang="en-US">
                <a:solidFill>
                  <a:srgbClr val="1400FF"/>
                </a:solidFill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Wingdings" pitchFamily="2" charset="2"/>
              </a:rPr>
              <a:t> bool)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</a:t>
            </a:r>
            <a:r>
              <a:rPr lang="en-US" altLang="en-US">
                <a:solidFill>
                  <a:schemeClr val="bg1"/>
                </a:solidFill>
                <a:ea typeface="ＭＳ Ｐゴシック" panose="020B0600070205080204" pitchFamily="34" charset="-128"/>
                <a:sym typeface="Symbol" pitchFamily="2" charset="2"/>
              </a:rPr>
              <a:t>Const</a:t>
            </a:r>
          </a:p>
          <a:p>
            <a:pPr algn="ctr"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|- true : bool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[] : bool list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</a:t>
            </a:r>
            <a:r>
              <a:rPr lang="ja-JP" altLang="en-US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1400FF"/>
                </a:solidFill>
                <a:ea typeface="ＭＳ Ｐゴシック" panose="020B0600070205080204" pitchFamily="34" charset="-128"/>
                <a:sym typeface="Symbol" pitchFamily="2" charset="2"/>
              </a:rPr>
              <a:t> |- (true :: []) : bool list</a:t>
            </a:r>
            <a:endParaRPr lang="en-US" altLang="en-US">
              <a:solidFill>
                <a:srgbClr val="14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17123" name="Date Placeholder 3">
            <a:extLst>
              <a:ext uri="{FF2B5EF4-FFF2-40B4-BE49-F238E27FC236}">
                <a16:creationId xmlns:a16="http://schemas.microsoft.com/office/drawing/2014/main" id="{5144A266-0D10-1E4F-B79E-4AABA8F9542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69AFCA6-A6A4-5242-852E-D48A755CBFC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517124" name="Slide Number Placeholder 4">
            <a:extLst>
              <a:ext uri="{FF2B5EF4-FFF2-40B4-BE49-F238E27FC236}">
                <a16:creationId xmlns:a16="http://schemas.microsoft.com/office/drawing/2014/main" id="{FEE2837C-FCE9-0F4C-9864-40AB97331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B8E361D-1D2B-6846-9CFD-E0E82E16BD5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65</a:t>
            </a:fld>
            <a:endParaRPr lang="en-US" altLang="en-US" sz="1400"/>
          </a:p>
        </p:txBody>
      </p:sp>
      <p:cxnSp>
        <p:nvCxnSpPr>
          <p:cNvPr id="517125" name="Straight Connector 6">
            <a:extLst>
              <a:ext uri="{FF2B5EF4-FFF2-40B4-BE49-F238E27FC236}">
                <a16:creationId xmlns:a16="http://schemas.microsoft.com/office/drawing/2014/main" id="{DFA27C53-2C1D-1D44-96DE-1D5D4B5FFA4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724400"/>
            <a:ext cx="67818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7126" name="TextBox 8">
            <a:extLst>
              <a:ext uri="{FF2B5EF4-FFF2-40B4-BE49-F238E27FC236}">
                <a16:creationId xmlns:a16="http://schemas.microsoft.com/office/drawing/2014/main" id="{85C8E0F4-F1C0-EC4F-89A2-C691D89EE4F1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810000" y="1244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7127" name="Straight Connector 7">
            <a:extLst>
              <a:ext uri="{FF2B5EF4-FFF2-40B4-BE49-F238E27FC236}">
                <a16:creationId xmlns:a16="http://schemas.microsoft.com/office/drawing/2014/main" id="{D172D94D-E732-FB4E-AB7C-F54A689C585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76800" y="4191000"/>
            <a:ext cx="32004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7128" name="TextBox 8">
            <a:extLst>
              <a:ext uri="{FF2B5EF4-FFF2-40B4-BE49-F238E27FC236}">
                <a16:creationId xmlns:a16="http://schemas.microsoft.com/office/drawing/2014/main" id="{0B14B737-D40B-8141-9541-9B103C8C82E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33400" y="2997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1400FF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517129" name="Straight Connector 10">
            <a:extLst>
              <a:ext uri="{FF2B5EF4-FFF2-40B4-BE49-F238E27FC236}">
                <a16:creationId xmlns:a16="http://schemas.microsoft.com/office/drawing/2014/main" id="{5EA399C6-FFB7-9547-B530-62AF191A52B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91000"/>
            <a:ext cx="2971800" cy="0"/>
          </a:xfrm>
          <a:prstGeom prst="line">
            <a:avLst/>
          </a:prstGeom>
          <a:noFill/>
          <a:ln w="28575">
            <a:solidFill>
              <a:srgbClr val="14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ate Placeholder 3">
            <a:extLst>
              <a:ext uri="{FF2B5EF4-FFF2-40B4-BE49-F238E27FC236}">
                <a16:creationId xmlns:a16="http://schemas.microsoft.com/office/drawing/2014/main" id="{58A7D63A-3FD5-7A47-8BD4-594CAAD60D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D5F335-7A76-8D4D-91AA-E0BF3558CCB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BE92BB7C-D5CB-8E4F-8970-89F5FAFA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F65F32-0CEA-F049-9F33-9CF480D0673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66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D945715-7ACF-7A4D-BC52-CEA148C7C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Two Problems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AFC42DFC-0F08-7B47-B0EA-AAE4DF578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Type 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Question: Does exp.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>
                <a:ea typeface="ＭＳ Ｐゴシック" panose="020B0600070205080204" pitchFamily="34" charset="-128"/>
              </a:rPr>
              <a:t> have type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in env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200" b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Answer: Yes / No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Method: Type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derivation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Typability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Question Does exp.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>
                <a:ea typeface="ＭＳ Ｐゴシック" panose="020B0600070205080204" pitchFamily="34" charset="-128"/>
              </a:rPr>
              <a:t> have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some type </a:t>
            </a:r>
            <a:r>
              <a:rPr lang="en-US" altLang="en-US">
                <a:ea typeface="ＭＳ Ｐゴシック" panose="020B0600070205080204" pitchFamily="34" charset="-128"/>
              </a:rPr>
              <a:t>in env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. </a:t>
            </a:r>
            <a:r>
              <a:rPr lang="en-US" altLang="en-US" sz="3200" b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? If so, what is it?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nswer: Type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/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ethod: Type 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inference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>
            <a:extLst>
              <a:ext uri="{FF2B5EF4-FFF2-40B4-BE49-F238E27FC236}">
                <a16:creationId xmlns:a16="http://schemas.microsoft.com/office/drawing/2014/main" id="{7B0AECEB-CD7A-8C40-BD0C-63BC51E84F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61153E-2E83-5940-BF29-1085CB8741C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8C053D3D-487B-DD48-846F-8819FAC5A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E1E469-5C3C-C545-9BEF-AF14EF3AFF9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67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838D543-D5A0-494E-BB51-AB5245C92F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0E31E87-100D-8241-A9D0-E917FC7BD0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Begin by assigning a type variable as the type of the whole expression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Decompose the expression into component expressions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Use typing rules to generate constraints on components and whole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Recursively find substitution that solves typing judgment of first subcomponent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Apply substitution to next subcomponent and find substitution solving it; compose with first,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Apply comp of all substitution to orig. type var. to get answer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3">
            <a:extLst>
              <a:ext uri="{FF2B5EF4-FFF2-40B4-BE49-F238E27FC236}">
                <a16:creationId xmlns:a16="http://schemas.microsoft.com/office/drawing/2014/main" id="{4877D9C4-C907-9845-86A4-C555E0B1013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EB9DE1-01EE-F948-AD3A-405CCA996A6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995BBDF7-102B-6643-A27A-036480E6A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27475A-9D96-E74F-BA45-7E28922B75A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68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F61316DB-A45A-0C47-960E-A46A31186E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BE60936-AD0F-6842-9D7F-7925999C2E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type can we give to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(fun x -&gt; fun f -&gt; f (f x))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Start with a type variable and then look at the way the term is constructed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>
            <a:extLst>
              <a:ext uri="{FF2B5EF4-FFF2-40B4-BE49-F238E27FC236}">
                <a16:creationId xmlns:a16="http://schemas.microsoft.com/office/drawing/2014/main" id="{B5453736-A909-5045-8BC2-3C95DCA754D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6702026-EE23-6448-A68E-1977C92DC21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CF31093D-7BA4-8C4E-B780-EF2FD2C7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0027F3-5168-4144-B12D-759B9AE768C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69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35CF211-52A5-8A4D-9971-09B01C1B0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559C3133-9AD2-5F45-8F26-4BAD1A8975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First approximate: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Second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approximate: use fun rule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}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 Remember constraint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</a:t>
            </a:r>
          </a:p>
        </p:txBody>
      </p:sp>
      <p:sp>
        <p:nvSpPr>
          <p:cNvPr id="19461" name="Line 4">
            <a:extLst>
              <a:ext uri="{FF2B5EF4-FFF2-40B4-BE49-F238E27FC236}">
                <a16:creationId xmlns:a16="http://schemas.microsoft.com/office/drawing/2014/main" id="{D27A6E4C-00CE-A046-B1E9-D5CCEB73D3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495800"/>
            <a:ext cx="8077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266C5-81A2-E14E-A7D0-AAD7D7A93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Example:  {</a:t>
            </a:r>
            <a:r>
              <a:rPr lang="en-US" dirty="0" err="1"/>
              <a:t>x:int</a:t>
            </a:r>
            <a:r>
              <a:rPr lang="en-US" dirty="0"/>
              <a:t>} |- x + 2 = 3 :</a:t>
            </a:r>
            <a:r>
              <a:rPr lang="en-US" dirty="0" err="1"/>
              <a:t>bool</a:t>
            </a:r>
            <a:endParaRPr lang="en-US" dirty="0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C3234141-89E7-234C-88BD-3D63B31B59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362200"/>
            <a:ext cx="8955088" cy="35052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chemeClr val="bg1"/>
                </a:solidFill>
                <a:ea typeface="ＭＳ Ｐゴシック" panose="020B0600070205080204" pitchFamily="34" charset="-128"/>
              </a:rPr>
              <a:t>{x:int} |- x:int  {x:int} |- 2:int                         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{x : int} |- x + 2 : bool            {x:int} |- 3 :int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{x:int} |- x + 2 = 3 : bool</a:t>
            </a:r>
          </a:p>
        </p:txBody>
      </p:sp>
      <p:sp>
        <p:nvSpPr>
          <p:cNvPr id="21507" name="Date Placeholder 3">
            <a:extLst>
              <a:ext uri="{FF2B5EF4-FFF2-40B4-BE49-F238E27FC236}">
                <a16:creationId xmlns:a16="http://schemas.microsoft.com/office/drawing/2014/main" id="{6FE0B726-37A9-364B-AAFD-9BDEEA779DD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ACCF43-C30E-0344-B0DB-2ADA79A925C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B41DBFB2-C6D9-BC44-AF2D-27457D772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916892-7473-C347-BD57-0FE34217083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21509" name="TextBox 7">
            <a:extLst>
              <a:ext uri="{FF2B5EF4-FFF2-40B4-BE49-F238E27FC236}">
                <a16:creationId xmlns:a16="http://schemas.microsoft.com/office/drawing/2014/main" id="{CFA195A7-3AEB-6849-8905-D588AAC60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792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What do we need to show first?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3">
            <a:extLst>
              <a:ext uri="{FF2B5EF4-FFF2-40B4-BE49-F238E27FC236}">
                <a16:creationId xmlns:a16="http://schemas.microsoft.com/office/drawing/2014/main" id="{D845CDC5-B020-1C47-A97F-796293A36BA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84C0F3-AC49-9941-8395-42CA3FDF9B7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FC83DD16-4B91-474E-B663-939501717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05098D-7DF6-FF4A-80CD-7DE88D9CFD4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70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049CD93E-85FF-1843-8F19-7603ED6CE4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D3462D52-FA2B-684B-AC23-D962716577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Third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approximate: use fun rule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f (f x)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0485" name="Line 4">
            <a:extLst>
              <a:ext uri="{FF2B5EF4-FFF2-40B4-BE49-F238E27FC236}">
                <a16:creationId xmlns:a16="http://schemas.microsoft.com/office/drawing/2014/main" id="{471FF793-5C62-B74E-B6CD-878964AE3D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3200400"/>
            <a:ext cx="6400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Line 5">
            <a:extLst>
              <a:ext uri="{FF2B5EF4-FFF2-40B4-BE49-F238E27FC236}">
                <a16:creationId xmlns:a16="http://schemas.microsoft.com/office/drawing/2014/main" id="{6A85CB87-C71C-7740-BBD7-2FDD309BDF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2590800"/>
            <a:ext cx="5410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3">
            <a:extLst>
              <a:ext uri="{FF2B5EF4-FFF2-40B4-BE49-F238E27FC236}">
                <a16:creationId xmlns:a16="http://schemas.microsoft.com/office/drawing/2014/main" id="{95CC482C-88E8-4547-A111-E444109E69C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437194-71B2-5E4A-A6CC-110C3D8EAC5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1D87A8FF-1405-9A45-B5CA-18E026BA1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F4BA3D-1FD4-944C-A130-B5070569139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71</a:t>
            </a:fld>
            <a:endParaRPr lang="en-US" altLang="en-US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5DB38B9F-4E35-F042-BD6B-7F8EA243D3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F8103485-5204-7645-8FD1-787895B985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F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ourth approximate: use app rule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; 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}|- 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; 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; x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{x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1509" name="Line 4">
            <a:extLst>
              <a:ext uri="{FF2B5EF4-FFF2-40B4-BE49-F238E27FC236}">
                <a16:creationId xmlns:a16="http://schemas.microsoft.com/office/drawing/2014/main" id="{A79EE77C-0002-D84D-B3E2-9063EA1700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38862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5">
            <a:extLst>
              <a:ext uri="{FF2B5EF4-FFF2-40B4-BE49-F238E27FC236}">
                <a16:creationId xmlns:a16="http://schemas.microsoft.com/office/drawing/2014/main" id="{6317C38B-F8AF-D140-B80C-813BB30F96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32004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Line 6">
            <a:extLst>
              <a:ext uri="{FF2B5EF4-FFF2-40B4-BE49-F238E27FC236}">
                <a16:creationId xmlns:a16="http://schemas.microsoft.com/office/drawing/2014/main" id="{E0F272A0-7F63-934C-85DF-699F4CD9DB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590800"/>
            <a:ext cx="762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3">
            <a:extLst>
              <a:ext uri="{FF2B5EF4-FFF2-40B4-BE49-F238E27FC236}">
                <a16:creationId xmlns:a16="http://schemas.microsoft.com/office/drawing/2014/main" id="{50052D94-32E0-6442-BB9D-D07EDA7E3B2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CF75B4-206B-CB4A-8E46-96CF6925758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B5F66592-B12B-304B-A832-C22080DBC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A82207-75C1-424D-83E8-E0326C60689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72</a:t>
            </a:fld>
            <a:endParaRPr lang="en-US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B558A236-8C07-8949-9F01-C9C4F6FC6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CA9FDD12-22CB-0640-A272-EA61CCF73D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F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ifth approximate: use var rule, get constraint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</a:t>
            </a:r>
            <a:r>
              <a:rPr lang="en-US" altLang="en-US" sz="4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, Solve with same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Apply to next sub-proof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; 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}|- 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 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; x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; x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{x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2533" name="Line 4">
            <a:extLst>
              <a:ext uri="{FF2B5EF4-FFF2-40B4-BE49-F238E27FC236}">
                <a16:creationId xmlns:a16="http://schemas.microsoft.com/office/drawing/2014/main" id="{B3734B4C-B207-A549-ADE9-03573AFF86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Line 5">
            <a:extLst>
              <a:ext uri="{FF2B5EF4-FFF2-40B4-BE49-F238E27FC236}">
                <a16:creationId xmlns:a16="http://schemas.microsoft.com/office/drawing/2014/main" id="{FBC0C4F2-5C57-5D42-AA55-05394F294B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6">
            <a:extLst>
              <a:ext uri="{FF2B5EF4-FFF2-40B4-BE49-F238E27FC236}">
                <a16:creationId xmlns:a16="http://schemas.microsoft.com/office/drawing/2014/main" id="{89AB37FA-435A-294C-B421-BFB99FB370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Line 5">
            <a:extLst>
              <a:ext uri="{FF2B5EF4-FFF2-40B4-BE49-F238E27FC236}">
                <a16:creationId xmlns:a16="http://schemas.microsoft.com/office/drawing/2014/main" id="{676099F9-0C6E-AF4E-8DC9-3AC4363590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381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3">
            <a:extLst>
              <a:ext uri="{FF2B5EF4-FFF2-40B4-BE49-F238E27FC236}">
                <a16:creationId xmlns:a16="http://schemas.microsoft.com/office/drawing/2014/main" id="{B1DE4CEA-0F91-244F-AAEB-728258BE929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8936B9-C1A2-A84A-8330-60AA796799B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64E69636-FF1A-594B-8A95-0D274910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5682ED4-06E9-6F49-ADA4-4B992B520CC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73</a:t>
            </a:fld>
            <a:endParaRPr lang="en-US" altLang="en-US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1822BA0-7714-2E43-8B83-2B0E5F3CB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3B4FDBA9-2C7F-1041-9B3C-4B1AA9D12E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{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} 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3557" name="Line 4">
            <a:extLst>
              <a:ext uri="{FF2B5EF4-FFF2-40B4-BE49-F238E27FC236}">
                <a16:creationId xmlns:a16="http://schemas.microsoft.com/office/drawing/2014/main" id="{5ADE4691-9F86-2F45-8977-41CE4349AF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5">
            <a:extLst>
              <a:ext uri="{FF2B5EF4-FFF2-40B4-BE49-F238E27FC236}">
                <a16:creationId xmlns:a16="http://schemas.microsoft.com/office/drawing/2014/main" id="{36F87332-C881-1A4E-8AB9-878CDFEAE2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Line 6">
            <a:extLst>
              <a:ext uri="{FF2B5EF4-FFF2-40B4-BE49-F238E27FC236}">
                <a16:creationId xmlns:a16="http://schemas.microsoft.com/office/drawing/2014/main" id="{7C474819-4129-8748-A18D-45C27C37E7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3">
            <a:extLst>
              <a:ext uri="{FF2B5EF4-FFF2-40B4-BE49-F238E27FC236}">
                <a16:creationId xmlns:a16="http://schemas.microsoft.com/office/drawing/2014/main" id="{4739C44D-BE7E-C54A-BB97-AFDD36034A8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D961C5-FC0B-DE42-BC10-B434E26D242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E4A72569-719C-FE4B-8449-215B80FBA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7ECE75-2A1F-B341-9F4B-78C08F35AFC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74</a:t>
            </a:fld>
            <a:endParaRPr lang="en-US" altLang="en-US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57B7179-BA98-DA43-8AD2-98016BA486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18EA69A8-7C7B-E141-8ECA-112C7C0554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{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}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Use App Rule</a:t>
            </a:r>
          </a:p>
          <a:p>
            <a:pPr eaLnBrk="1" hangingPunct="1"/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4581" name="Line 4">
            <a:extLst>
              <a:ext uri="{FF2B5EF4-FFF2-40B4-BE49-F238E27FC236}">
                <a16:creationId xmlns:a16="http://schemas.microsoft.com/office/drawing/2014/main" id="{82947402-0558-3E45-A5F8-4950A22A70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5">
            <a:extLst>
              <a:ext uri="{FF2B5EF4-FFF2-40B4-BE49-F238E27FC236}">
                <a16:creationId xmlns:a16="http://schemas.microsoft.com/office/drawing/2014/main" id="{3ADDB28A-0B2F-DE42-A3ED-6E1FC15759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6">
            <a:extLst>
              <a:ext uri="{FF2B5EF4-FFF2-40B4-BE49-F238E27FC236}">
                <a16:creationId xmlns:a16="http://schemas.microsoft.com/office/drawing/2014/main" id="{4F2AD652-ACAE-E84E-A488-CB9708D02E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6">
            <a:extLst>
              <a:ext uri="{FF2B5EF4-FFF2-40B4-BE49-F238E27FC236}">
                <a16:creationId xmlns:a16="http://schemas.microsoft.com/office/drawing/2014/main" id="{ACE89D8D-CEBB-334C-8996-A71743F93A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3">
            <a:extLst>
              <a:ext uri="{FF2B5EF4-FFF2-40B4-BE49-F238E27FC236}">
                <a16:creationId xmlns:a16="http://schemas.microsoft.com/office/drawing/2014/main" id="{1A843B82-96DA-2E40-AE73-1BB0F6D1584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1F0135-CBA2-AF4B-8966-E7A75FA642D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68C2DF50-2A22-0442-8494-79C0A7D19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343A02-6ADE-7C4B-B389-1D86DFC5482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75</a:t>
            </a:fld>
            <a:endParaRPr lang="en-US" altLang="en-US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778EDE3-7EDF-2C40-B51A-56210BD6BB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D5E8D46-83A3-5246-925A-E3BD4B0F4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{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Var rule: Solve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   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Unification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5605" name="Line 4">
            <a:extLst>
              <a:ext uri="{FF2B5EF4-FFF2-40B4-BE49-F238E27FC236}">
                <a16:creationId xmlns:a16="http://schemas.microsoft.com/office/drawing/2014/main" id="{94F94D3F-15DA-244E-BF50-CEED9E04C4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5">
            <a:extLst>
              <a:ext uri="{FF2B5EF4-FFF2-40B4-BE49-F238E27FC236}">
                <a16:creationId xmlns:a16="http://schemas.microsoft.com/office/drawing/2014/main" id="{D39FFB6A-A794-174E-9550-FE89AE9645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6">
            <a:extLst>
              <a:ext uri="{FF2B5EF4-FFF2-40B4-BE49-F238E27FC236}">
                <a16:creationId xmlns:a16="http://schemas.microsoft.com/office/drawing/2014/main" id="{E4457420-FEE4-714E-BEC2-93D0CBF5A3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6">
            <a:extLst>
              <a:ext uri="{FF2B5EF4-FFF2-40B4-BE49-F238E27FC236}">
                <a16:creationId xmlns:a16="http://schemas.microsoft.com/office/drawing/2014/main" id="{AD402271-2511-5E42-8D7D-4772FA55A0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5">
            <a:extLst>
              <a:ext uri="{FF2B5EF4-FFF2-40B4-BE49-F238E27FC236}">
                <a16:creationId xmlns:a16="http://schemas.microsoft.com/office/drawing/2014/main" id="{F9B692CA-2462-894B-B26C-D367236CFB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" y="2590800"/>
            <a:ext cx="4572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3">
            <a:extLst>
              <a:ext uri="{FF2B5EF4-FFF2-40B4-BE49-F238E27FC236}">
                <a16:creationId xmlns:a16="http://schemas.microsoft.com/office/drawing/2014/main" id="{C1B74951-2277-0049-8E7E-1B1DC6237E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56BE11B-97B3-8C41-AC7B-95FC1AB6D8E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5B62E4C3-E8F3-F44D-AA0D-DA3714E26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F1182E-19A8-3B40-AF8C-ECEC69E57DC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76</a:t>
            </a:fld>
            <a:endParaRPr lang="en-US" altLang="en-US" sz="14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87907D7-42D7-604F-BD4A-F2AC85502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203910C-CDFA-BA4B-9C55-4DFEE262A7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, }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{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Var rule: Solve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   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Unification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6629" name="Line 4">
            <a:extLst>
              <a:ext uri="{FF2B5EF4-FFF2-40B4-BE49-F238E27FC236}">
                <a16:creationId xmlns:a16="http://schemas.microsoft.com/office/drawing/2014/main" id="{658B0B6D-2173-C34A-948B-3DB37A6368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EF3DF0BB-9014-8C49-A9F6-41EB51C7E7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Line 6">
            <a:extLst>
              <a:ext uri="{FF2B5EF4-FFF2-40B4-BE49-F238E27FC236}">
                <a16:creationId xmlns:a16="http://schemas.microsoft.com/office/drawing/2014/main" id="{FEF62F6C-339F-CE40-91CF-84B3E5DC2F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6">
            <a:extLst>
              <a:ext uri="{FF2B5EF4-FFF2-40B4-BE49-F238E27FC236}">
                <a16:creationId xmlns:a16="http://schemas.microsoft.com/office/drawing/2014/main" id="{A7E134E0-3D14-294F-AA58-8D3B5C3677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Line 5">
            <a:extLst>
              <a:ext uri="{FF2B5EF4-FFF2-40B4-BE49-F238E27FC236}">
                <a16:creationId xmlns:a16="http://schemas.microsoft.com/office/drawing/2014/main" id="{78823135-A3C3-8444-B9DB-EDD943E7CE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" y="2590800"/>
            <a:ext cx="4572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>
            <a:extLst>
              <a:ext uri="{FF2B5EF4-FFF2-40B4-BE49-F238E27FC236}">
                <a16:creationId xmlns:a16="http://schemas.microsoft.com/office/drawing/2014/main" id="{E1B517B8-EF51-5F42-A972-01254B03165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4BA548-6C04-1E4D-8435-91E9588AF95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7687D8CF-5A3C-294A-B736-37D977EB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DF8F483-1BD7-1A4A-A868-78362278065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77</a:t>
            </a:fld>
            <a:endParaRPr lang="en-US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F7E24D5-0D69-4E4D-A9E1-57C888E119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FF8C6EBA-9499-004B-9BCD-DA98F4369B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, , }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Apply to next sub-proof</a:t>
            </a:r>
            <a:endParaRPr lang="en-US" altLang="en-US" sz="36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 …        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7653" name="Line 4">
            <a:extLst>
              <a:ext uri="{FF2B5EF4-FFF2-40B4-BE49-F238E27FC236}">
                <a16:creationId xmlns:a16="http://schemas.microsoft.com/office/drawing/2014/main" id="{EEBDE21B-63F2-A04B-8835-06C6DFEC7E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5">
            <a:extLst>
              <a:ext uri="{FF2B5EF4-FFF2-40B4-BE49-F238E27FC236}">
                <a16:creationId xmlns:a16="http://schemas.microsoft.com/office/drawing/2014/main" id="{E58732D0-4BB7-9B44-8782-C9DFF378FA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6">
            <a:extLst>
              <a:ext uri="{FF2B5EF4-FFF2-40B4-BE49-F238E27FC236}">
                <a16:creationId xmlns:a16="http://schemas.microsoft.com/office/drawing/2014/main" id="{F3D4F6A2-8B72-E14F-8D54-B8FF45D863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Line 6">
            <a:extLst>
              <a:ext uri="{FF2B5EF4-FFF2-40B4-BE49-F238E27FC236}">
                <a16:creationId xmlns:a16="http://schemas.microsoft.com/office/drawing/2014/main" id="{8652612B-80B4-6A40-ABEC-DA9BD37DDE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>
            <a:extLst>
              <a:ext uri="{FF2B5EF4-FFF2-40B4-BE49-F238E27FC236}">
                <a16:creationId xmlns:a16="http://schemas.microsoft.com/office/drawing/2014/main" id="{64C5F617-4056-E74C-8533-C7CC6D0807C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160C6C-2224-B947-97B6-CC2878CE718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C6A147E7-0FC7-E044-964D-B5D44AA5C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FF46C8-72C9-7A4A-BE54-C999CF2A1DB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78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7C4B5442-A952-B84A-A082-8A105CD088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163E3DA-0A04-9244-AD7D-C6408A4DCB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, , }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Var rule: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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  <a:r>
              <a:rPr lang="en-US" altLang="en-US" sz="3600">
                <a:ea typeface="ＭＳ Ｐゴシック" panose="020B0600070205080204" pitchFamily="34" charset="-128"/>
              </a:rPr>
              <a:t>…          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8677" name="Line 4">
            <a:extLst>
              <a:ext uri="{FF2B5EF4-FFF2-40B4-BE49-F238E27FC236}">
                <a16:creationId xmlns:a16="http://schemas.microsoft.com/office/drawing/2014/main" id="{DE85D845-8551-4242-BC22-46CF740887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5">
            <a:extLst>
              <a:ext uri="{FF2B5EF4-FFF2-40B4-BE49-F238E27FC236}">
                <a16:creationId xmlns:a16="http://schemas.microsoft.com/office/drawing/2014/main" id="{71B4E30C-FF72-0742-85E8-775C45F0D9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Line 6">
            <a:extLst>
              <a:ext uri="{FF2B5EF4-FFF2-40B4-BE49-F238E27FC236}">
                <a16:creationId xmlns:a16="http://schemas.microsoft.com/office/drawing/2014/main" id="{57F5269B-2061-2547-8F8A-1CCEEFEB0A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Line 6">
            <a:extLst>
              <a:ext uri="{FF2B5EF4-FFF2-40B4-BE49-F238E27FC236}">
                <a16:creationId xmlns:a16="http://schemas.microsoft.com/office/drawing/2014/main" id="{00B17F38-A75A-A648-867F-D642029095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5">
            <a:extLst>
              <a:ext uri="{FF2B5EF4-FFF2-40B4-BE49-F238E27FC236}">
                <a16:creationId xmlns:a16="http://schemas.microsoft.com/office/drawing/2014/main" id="{8A3DB860-0C40-4B47-80DF-3282DC4FAB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90800"/>
            <a:ext cx="381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3">
            <a:extLst>
              <a:ext uri="{FF2B5EF4-FFF2-40B4-BE49-F238E27FC236}">
                <a16:creationId xmlns:a16="http://schemas.microsoft.com/office/drawing/2014/main" id="{54D5DD42-FBB7-0442-A4E2-EDB692BAA48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08FFEDB-CA59-1B4F-AE28-88BD0477381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B6E69AD4-0696-CB47-A103-68DA2AFFC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65D6F83-8D51-C743-AF66-DD031206663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79</a:t>
            </a:fld>
            <a:endParaRPr lang="en-US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A4E594A-FF35-0540-ABBE-751B5C807D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974ED90A-FCF8-F54C-914D-118B5BAA3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{}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, , }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Solves subproof; return one layer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    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9701" name="Line 4">
            <a:extLst>
              <a:ext uri="{FF2B5EF4-FFF2-40B4-BE49-F238E27FC236}">
                <a16:creationId xmlns:a16="http://schemas.microsoft.com/office/drawing/2014/main" id="{7A5A8A1E-AA5E-3F4F-B122-EC72D2A419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5">
            <a:extLst>
              <a:ext uri="{FF2B5EF4-FFF2-40B4-BE49-F238E27FC236}">
                <a16:creationId xmlns:a16="http://schemas.microsoft.com/office/drawing/2014/main" id="{0F2A1B73-6FB8-9C4D-8122-56988FADC6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Line 6">
            <a:extLst>
              <a:ext uri="{FF2B5EF4-FFF2-40B4-BE49-F238E27FC236}">
                <a16:creationId xmlns:a16="http://schemas.microsoft.com/office/drawing/2014/main" id="{2363389F-6821-3044-992A-0204777D53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Line 6">
            <a:extLst>
              <a:ext uri="{FF2B5EF4-FFF2-40B4-BE49-F238E27FC236}">
                <a16:creationId xmlns:a16="http://schemas.microsoft.com/office/drawing/2014/main" id="{9BF1228A-6AF4-504B-BAE5-65E681738A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5">
            <a:extLst>
              <a:ext uri="{FF2B5EF4-FFF2-40B4-BE49-F238E27FC236}">
                <a16:creationId xmlns:a16="http://schemas.microsoft.com/office/drawing/2014/main" id="{E2704979-1EA6-9E47-9FE2-BDE98E9D14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90800"/>
            <a:ext cx="381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52DE-49F1-C14D-ADA1-80107A26E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Example:  {</a:t>
            </a:r>
            <a:r>
              <a:rPr lang="en-US" dirty="0" err="1"/>
              <a:t>x:int</a:t>
            </a:r>
            <a:r>
              <a:rPr lang="en-US" dirty="0"/>
              <a:t>} |- x + 2 = 3 :</a:t>
            </a:r>
            <a:r>
              <a:rPr lang="en-US" dirty="0" err="1"/>
              <a:t>bool</a:t>
            </a:r>
            <a:endParaRPr lang="en-US" dirty="0"/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7618D8B4-5276-0549-8A10-9B051FACB0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362200"/>
            <a:ext cx="8955088" cy="35052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chemeClr val="bg1"/>
                </a:solidFill>
                <a:ea typeface="ＭＳ Ｐゴシック" panose="020B0600070205080204" pitchFamily="34" charset="-128"/>
              </a:rPr>
              <a:t>{x:int} |- x:int  {x:int} |- 2:int                         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{x : int} |- x + 2 : int              {x:int} |- 3 :int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{x:int} |- x + 2 = 3 : bool</a:t>
            </a:r>
          </a:p>
        </p:txBody>
      </p:sp>
      <p:sp>
        <p:nvSpPr>
          <p:cNvPr id="22531" name="Date Placeholder 3">
            <a:extLst>
              <a:ext uri="{FF2B5EF4-FFF2-40B4-BE49-F238E27FC236}">
                <a16:creationId xmlns:a16="http://schemas.microsoft.com/office/drawing/2014/main" id="{BA810C22-A1CB-784D-BE31-414519777C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1C5EB2-A759-A141-B9A8-BE3263468E1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2532" name="Slide Number Placeholder 4">
            <a:extLst>
              <a:ext uri="{FF2B5EF4-FFF2-40B4-BE49-F238E27FC236}">
                <a16:creationId xmlns:a16="http://schemas.microsoft.com/office/drawing/2014/main" id="{8791EFC6-EBD2-DC4A-BC8B-4F989E9FC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C44316-F98D-DC4D-9594-61C3A8E6F65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22533" name="Line 5">
            <a:extLst>
              <a:ext uri="{FF2B5EF4-FFF2-40B4-BE49-F238E27FC236}">
                <a16:creationId xmlns:a16="http://schemas.microsoft.com/office/drawing/2014/main" id="{08F1E779-0DE8-CC4C-9DA8-A3D411E6F9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191000"/>
            <a:ext cx="8077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TextBox 10">
            <a:extLst>
              <a:ext uri="{FF2B5EF4-FFF2-40B4-BE49-F238E27FC236}">
                <a16:creationId xmlns:a16="http://schemas.microsoft.com/office/drawing/2014/main" id="{93C05FFE-084D-A048-AF03-C745DF68C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886200"/>
            <a:ext cx="703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Bin</a:t>
            </a:r>
          </a:p>
        </p:txBody>
      </p:sp>
      <p:sp>
        <p:nvSpPr>
          <p:cNvPr id="22535" name="TextBox 7">
            <a:extLst>
              <a:ext uri="{FF2B5EF4-FFF2-40B4-BE49-F238E27FC236}">
                <a16:creationId xmlns:a16="http://schemas.microsoft.com/office/drawing/2014/main" id="{775E3E65-6312-4C46-991B-5A7647FD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792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What do we need for the left side?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3">
            <a:extLst>
              <a:ext uri="{FF2B5EF4-FFF2-40B4-BE49-F238E27FC236}">
                <a16:creationId xmlns:a16="http://schemas.microsoft.com/office/drawing/2014/main" id="{10B51B7F-BDED-5A48-AE08-FB12BBC3A4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8E34CF-6A69-384A-BF1C-2620505A585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5E11C4D1-593B-1646-BA2E-EEF10D1B5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348F66A-23C9-DD4A-AAA5-ED465BE61EF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80</a:t>
            </a:fld>
            <a:endParaRPr lang="en-US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EBE5C6A5-3B13-F944-A914-66BEF56298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333D481B-6954-8144-B9D9-EB84184A7F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Solves this subproof; return one layer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  <a:r>
              <a:rPr lang="mr-IN" altLang="en-US" sz="3600">
                <a:ea typeface="ＭＳ Ｐゴシック" panose="020B0600070205080204" pitchFamily="34" charset="-128"/>
                <a:sym typeface="Symbol" pitchFamily="2" charset="2"/>
              </a:rPr>
              <a:t>…</a:t>
            </a:r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0725" name="Line 4">
            <a:extLst>
              <a:ext uri="{FF2B5EF4-FFF2-40B4-BE49-F238E27FC236}">
                <a16:creationId xmlns:a16="http://schemas.microsoft.com/office/drawing/2014/main" id="{C3EB41A3-AD8A-1048-9530-DB1B430282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5">
            <a:extLst>
              <a:ext uri="{FF2B5EF4-FFF2-40B4-BE49-F238E27FC236}">
                <a16:creationId xmlns:a16="http://schemas.microsoft.com/office/drawing/2014/main" id="{AC34B964-278F-CC44-ABF1-FC5340EBA3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6">
            <a:extLst>
              <a:ext uri="{FF2B5EF4-FFF2-40B4-BE49-F238E27FC236}">
                <a16:creationId xmlns:a16="http://schemas.microsoft.com/office/drawing/2014/main" id="{E1758A1D-BCD0-C241-B8EF-AA880F2D54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Line 6">
            <a:extLst>
              <a:ext uri="{FF2B5EF4-FFF2-40B4-BE49-F238E27FC236}">
                <a16:creationId xmlns:a16="http://schemas.microsoft.com/office/drawing/2014/main" id="{826D0381-00BF-8845-B673-BC3948B88C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>
            <a:extLst>
              <a:ext uri="{FF2B5EF4-FFF2-40B4-BE49-F238E27FC236}">
                <a16:creationId xmlns:a16="http://schemas.microsoft.com/office/drawing/2014/main" id="{8D470B12-F5AA-D74D-8F19-4C10ED5D8A3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D59E17-4EFD-CD4E-BC72-281EC955200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E8E14B8-14B1-B241-84AA-E82186A68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AE1A75-FCB9-5947-8669-C2277BDE0CF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81</a:t>
            </a:fld>
            <a:endParaRPr lang="en-US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CF6E117E-FBC0-B247-9BD0-725B86242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EE0AA10-F444-6B4D-A9DC-236DD1DB5E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Need to satisfy constraint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  (  )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, given subst, becomes: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  (()  )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               </a:t>
            </a:r>
            <a:r>
              <a:rPr lang="mr-IN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…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1749" name="Line 4">
            <a:extLst>
              <a:ext uri="{FF2B5EF4-FFF2-40B4-BE49-F238E27FC236}">
                <a16:creationId xmlns:a16="http://schemas.microsoft.com/office/drawing/2014/main" id="{78AB121D-8A5B-E346-92A9-26F5010612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Line 5">
            <a:extLst>
              <a:ext uri="{FF2B5EF4-FFF2-40B4-BE49-F238E27FC236}">
                <a16:creationId xmlns:a16="http://schemas.microsoft.com/office/drawing/2014/main" id="{FD290804-F616-0A46-86A3-381F7BA065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Line 6">
            <a:extLst>
              <a:ext uri="{FF2B5EF4-FFF2-40B4-BE49-F238E27FC236}">
                <a16:creationId xmlns:a16="http://schemas.microsoft.com/office/drawing/2014/main" id="{CAD8C770-6EDC-4E43-B382-C4E5E3EA84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>
            <a:extLst>
              <a:ext uri="{FF2B5EF4-FFF2-40B4-BE49-F238E27FC236}">
                <a16:creationId xmlns:a16="http://schemas.microsoft.com/office/drawing/2014/main" id="{65E82381-0E26-C24E-84CF-2B5957975D8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BBCE8FB-5EB5-DF4A-AF96-CD3B32219FA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E9EEDBEB-75F9-124D-B0A2-4442A18E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323C83-260F-E243-B7B9-D545F321B28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82</a:t>
            </a:fld>
            <a:endParaRPr lang="en-US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A1E6760-A998-094B-B3BA-9F94F3D8C2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8600B3EC-373E-3242-8B03-0AB08ACB5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{  (()  ),,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Solves subproof; return one layer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            </a:t>
            </a:r>
            <a:r>
              <a:rPr lang="mr-IN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…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2773" name="Line 4">
            <a:extLst>
              <a:ext uri="{FF2B5EF4-FFF2-40B4-BE49-F238E27FC236}">
                <a16:creationId xmlns:a16="http://schemas.microsoft.com/office/drawing/2014/main" id="{B34737CE-B066-5441-AC89-705A26CF0C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Line 5">
            <a:extLst>
              <a:ext uri="{FF2B5EF4-FFF2-40B4-BE49-F238E27FC236}">
                <a16:creationId xmlns:a16="http://schemas.microsoft.com/office/drawing/2014/main" id="{4B746775-3479-FF4F-9397-570AD54F85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Line 6">
            <a:extLst>
              <a:ext uri="{FF2B5EF4-FFF2-40B4-BE49-F238E27FC236}">
                <a16:creationId xmlns:a16="http://schemas.microsoft.com/office/drawing/2014/main" id="{E35463DA-B043-0243-AE2B-E01DFDAC64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>
            <a:extLst>
              <a:ext uri="{FF2B5EF4-FFF2-40B4-BE49-F238E27FC236}">
                <a16:creationId xmlns:a16="http://schemas.microsoft.com/office/drawing/2014/main" id="{96F06EE0-9E05-D34E-81D3-304EA702AA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072E24-D6EC-9F4B-82B8-88E792E79D9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4299BB73-494C-EB41-B847-7186A0727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1EB3C5-F511-064D-A198-98080D580AA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83</a:t>
            </a:fld>
            <a:endParaRPr lang="en-US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5B844D34-0471-824C-A697-0DC0833026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3AC94A66-A839-C349-8EA1-B697E26333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{  (()  ),,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Need to satisfy constraint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given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(()  ))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              </a:t>
            </a:r>
            <a:r>
              <a:rPr lang="mr-IN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…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3797" name="Line 4">
            <a:extLst>
              <a:ext uri="{FF2B5EF4-FFF2-40B4-BE49-F238E27FC236}">
                <a16:creationId xmlns:a16="http://schemas.microsoft.com/office/drawing/2014/main" id="{2567D563-7908-2D47-A819-1D4544737C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Line 5">
            <a:extLst>
              <a:ext uri="{FF2B5EF4-FFF2-40B4-BE49-F238E27FC236}">
                <a16:creationId xmlns:a16="http://schemas.microsoft.com/office/drawing/2014/main" id="{637D87FD-DA63-114C-AB22-CB09F0340F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>
            <a:extLst>
              <a:ext uri="{FF2B5EF4-FFF2-40B4-BE49-F238E27FC236}">
                <a16:creationId xmlns:a16="http://schemas.microsoft.com/office/drawing/2014/main" id="{75B64BDC-6B5F-CA4C-8F6E-4521A5EA480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559F50-226D-AC45-8471-58B2F9384D6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EAC14091-F4BE-7D44-B8F2-11C8D650E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C66CA9-742B-8B40-BE6A-E2451AB5AC7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84</a:t>
            </a:fld>
            <a:endParaRPr lang="en-US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CC9A89C9-FD43-6245-8849-E2FC1204B5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ECAE53C6-681C-9E49-BBA0-B551C5FB1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(()  )),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  (()  ),,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Solves subproof; return on layer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4821" name="Line 4">
            <a:extLst>
              <a:ext uri="{FF2B5EF4-FFF2-40B4-BE49-F238E27FC236}">
                <a16:creationId xmlns:a16="http://schemas.microsoft.com/office/drawing/2014/main" id="{1B7871BA-F9E4-854D-94A4-D3DE9D06A2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Line 5">
            <a:extLst>
              <a:ext uri="{FF2B5EF4-FFF2-40B4-BE49-F238E27FC236}">
                <a16:creationId xmlns:a16="http://schemas.microsoft.com/office/drawing/2014/main" id="{BC67D8CE-5F68-7048-B71C-90DDE6AE98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>
            <a:extLst>
              <a:ext uri="{FF2B5EF4-FFF2-40B4-BE49-F238E27FC236}">
                <a16:creationId xmlns:a16="http://schemas.microsoft.com/office/drawing/2014/main" id="{CF97A510-2A34-3943-BDE3-3DE6D58411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7B0727-A17C-1843-9A7A-A03777B746F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59A55170-4C85-B542-8DDC-E650A6CC4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CB4C19-F0CD-804D-92F0-839D9528196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85</a:t>
            </a:fld>
            <a:endParaRPr lang="en-US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A8F66BA3-2F2F-0E48-8D28-64DACD96DA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Example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5B65115A-1A9B-D84F-8E9A-5CDCF5AAE7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(()  )),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  (()  ),,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Done: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(()  ))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FAD6C-7699-414D-983B-0401A621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Example:  {</a:t>
            </a:r>
            <a:r>
              <a:rPr lang="en-US" dirty="0" err="1"/>
              <a:t>x:int</a:t>
            </a:r>
            <a:r>
              <a:rPr lang="en-US" dirty="0"/>
              <a:t>} |- x + 2 = 3 :</a:t>
            </a:r>
            <a:r>
              <a:rPr lang="en-US" dirty="0" err="1"/>
              <a:t>bool</a:t>
            </a:r>
            <a:endParaRPr lang="en-US" dirty="0"/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BEAFD119-730D-644F-B7FD-1153C8170F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362200"/>
            <a:ext cx="8955088" cy="35052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{x:int} |- x:int  {x:int} |- 2:int                         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{x : int} |- x + 2 : int              {x:int} |- 3 :int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{x:int} |- x + 2 = 3 : bool</a:t>
            </a:r>
          </a:p>
        </p:txBody>
      </p:sp>
      <p:sp>
        <p:nvSpPr>
          <p:cNvPr id="23555" name="Date Placeholder 3">
            <a:extLst>
              <a:ext uri="{FF2B5EF4-FFF2-40B4-BE49-F238E27FC236}">
                <a16:creationId xmlns:a16="http://schemas.microsoft.com/office/drawing/2014/main" id="{7D0F9EA9-BA06-B54F-8DEB-954FE6410C5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7AFFC0-8E37-2C4A-804D-5AD4E12B1D2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10/10/24</a:t>
            </a:fld>
            <a:endParaRPr lang="en-US" altLang="en-US" sz="1400"/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9A150CC9-26DA-C649-9C41-79E62E5DD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C820D0-7B31-6E4E-ADFC-8169CBABFBB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23557" name="Line 5">
            <a:extLst>
              <a:ext uri="{FF2B5EF4-FFF2-40B4-BE49-F238E27FC236}">
                <a16:creationId xmlns:a16="http://schemas.microsoft.com/office/drawing/2014/main" id="{1BC832FC-1809-9F4E-AB21-686AB9D347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191000"/>
            <a:ext cx="8077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5">
            <a:extLst>
              <a:ext uri="{FF2B5EF4-FFF2-40B4-BE49-F238E27FC236}">
                <a16:creationId xmlns:a16="http://schemas.microsoft.com/office/drawing/2014/main" id="{B6D09E98-85F4-684E-80A1-63FD2FF4A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581400"/>
            <a:ext cx="5181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TextBox 10">
            <a:extLst>
              <a:ext uri="{FF2B5EF4-FFF2-40B4-BE49-F238E27FC236}">
                <a16:creationId xmlns:a16="http://schemas.microsoft.com/office/drawing/2014/main" id="{7A36E518-CDD0-3C48-8528-F1DFFC1B7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886200"/>
            <a:ext cx="703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Bin</a:t>
            </a:r>
          </a:p>
        </p:txBody>
      </p:sp>
      <p:sp>
        <p:nvSpPr>
          <p:cNvPr id="23560" name="TextBox 12">
            <a:extLst>
              <a:ext uri="{FF2B5EF4-FFF2-40B4-BE49-F238E27FC236}">
                <a16:creationId xmlns:a16="http://schemas.microsoft.com/office/drawing/2014/main" id="{F21B7657-82BA-CC49-BC94-649058D19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6538" y="3276600"/>
            <a:ext cx="703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Bin</a:t>
            </a:r>
          </a:p>
        </p:txBody>
      </p:sp>
      <p:sp>
        <p:nvSpPr>
          <p:cNvPr id="23561" name="TextBox 7">
            <a:extLst>
              <a:ext uri="{FF2B5EF4-FFF2-40B4-BE49-F238E27FC236}">
                <a16:creationId xmlns:a16="http://schemas.microsoft.com/office/drawing/2014/main" id="{9BFD2E13-D457-8447-9644-09909B0A7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792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How to finish?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ellow-red-blue">
  <a:themeElements>
    <a:clrScheme name="yellow-red-blue 8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6633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B8AD"/>
      </a:accent5>
      <a:accent6>
        <a:srgbClr val="E7BB01"/>
      </a:accent6>
      <a:hlink>
        <a:srgbClr val="FF0000"/>
      </a:hlink>
      <a:folHlink>
        <a:srgbClr val="3333CC"/>
      </a:folHlink>
    </a:clrScheme>
    <a:fontScheme name="yellow-red-blu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ellow-red-blu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8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6633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X:Templates:My Templates:yellow-red-blue.pot</Template>
  <TotalTime>60201</TotalTime>
  <Words>6359</Words>
  <Application>Microsoft Macintosh PowerPoint</Application>
  <PresentationFormat>On-screen Show (4:3)</PresentationFormat>
  <Paragraphs>882</Paragraphs>
  <Slides>85</Slides>
  <Notes>1</Notes>
  <HiddenSlides>30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91" baseType="lpstr">
      <vt:lpstr>Arial</vt:lpstr>
      <vt:lpstr>Symbol</vt:lpstr>
      <vt:lpstr>Tahoma</vt:lpstr>
      <vt:lpstr>Times New Roman</vt:lpstr>
      <vt:lpstr>Wingdings</vt:lpstr>
      <vt:lpstr>yellow-red-blue</vt:lpstr>
      <vt:lpstr>Programming Languages and Compilers (CS 421)</vt:lpstr>
      <vt:lpstr>Type Inference</vt:lpstr>
      <vt:lpstr>Format of Type Judgments</vt:lpstr>
      <vt:lpstr>Axioms - Constants</vt:lpstr>
      <vt:lpstr>Axioms – Variables (Monomorphic Rule)</vt:lpstr>
      <vt:lpstr>Simple Rules - Arithmetic</vt:lpstr>
      <vt:lpstr>Example:  {x:int} |- x + 2 = 3 :bool</vt:lpstr>
      <vt:lpstr>Example:  {x:int} |- x + 2 = 3 :bool</vt:lpstr>
      <vt:lpstr>Example:  {x:int} |- x + 2 = 3 :bool</vt:lpstr>
      <vt:lpstr>Example:  {x:int} |- x + 2 = 3 :bool</vt:lpstr>
      <vt:lpstr>Simple Rules - Booleans</vt:lpstr>
      <vt:lpstr>Type Variables in Rules</vt:lpstr>
      <vt:lpstr>Function Application</vt:lpstr>
      <vt:lpstr>Fun Rule</vt:lpstr>
      <vt:lpstr>Fun Examples</vt:lpstr>
      <vt:lpstr>(Monomorphic) Let and Let Rec</vt:lpstr>
      <vt:lpstr>Example</vt:lpstr>
      <vt:lpstr>Example</vt:lpstr>
      <vt:lpstr>Proof of 1</vt:lpstr>
      <vt:lpstr>Proof of 1</vt:lpstr>
      <vt:lpstr>Proof of 1</vt:lpstr>
      <vt:lpstr>Proof of 2</vt:lpstr>
      <vt:lpstr>Proof of 2</vt:lpstr>
      <vt:lpstr>Proof of 5</vt:lpstr>
      <vt:lpstr>Proof of 5</vt:lpstr>
      <vt:lpstr>Proof of 5</vt:lpstr>
      <vt:lpstr>Proof of 6</vt:lpstr>
      <vt:lpstr>Proof of 7</vt:lpstr>
      <vt:lpstr>Proof of 7</vt:lpstr>
      <vt:lpstr>Curry - Howard Isomorphism</vt:lpstr>
      <vt:lpstr>Curry - Howard Isomorphism</vt:lpstr>
      <vt:lpstr>Review: In Class Activity</vt:lpstr>
      <vt:lpstr>Mea Culpa</vt:lpstr>
      <vt:lpstr>Support for Polymorphic Types</vt:lpstr>
      <vt:lpstr>Example FreeVars Calculations</vt:lpstr>
      <vt:lpstr>Support for Polymorphic Types</vt:lpstr>
      <vt:lpstr>Monomorphic to Polymorphic</vt:lpstr>
      <vt:lpstr>Polymorphic Typing Rules</vt:lpstr>
      <vt:lpstr>Polymorphic Let and Let Rec</vt:lpstr>
      <vt:lpstr>Polymorphic Variables (Identifiers)</vt:lpstr>
      <vt:lpstr>Fun Rule Stays the Same</vt:lpstr>
      <vt:lpstr>Polymorphic Example</vt:lpstr>
      <vt:lpstr>Polymorphic Example</vt:lpstr>
      <vt:lpstr>Polymorphic Example: Let Rec Rule</vt:lpstr>
      <vt:lpstr>Polymorphic Example (1)</vt:lpstr>
      <vt:lpstr>Polymorphic Example (1): Fun Rule</vt:lpstr>
      <vt:lpstr>Polymorphic Example (3)</vt:lpstr>
      <vt:lpstr>Polymorphic Example (3):IfThenElse </vt:lpstr>
      <vt:lpstr>Polymorphic Example (4)</vt:lpstr>
      <vt:lpstr>Polymorphic Example (4):Application</vt:lpstr>
      <vt:lpstr>Polymorphic Example (4)</vt:lpstr>
      <vt:lpstr>Polymorphic Example (4)</vt:lpstr>
      <vt:lpstr>Polymorphic Example (5):Const</vt:lpstr>
      <vt:lpstr>Polymorphic Example (6): BinOp </vt:lpstr>
      <vt:lpstr>Polymorphic Example (7):App Rule</vt:lpstr>
      <vt:lpstr>Polymorphic Example: (2) by BinOp</vt:lpstr>
      <vt:lpstr>Polymorphic Example: (8)AppRule</vt:lpstr>
      <vt:lpstr>Polymorphic Example: (8)AppRule</vt:lpstr>
      <vt:lpstr>Polymorphic Example: (8)AppRule</vt:lpstr>
      <vt:lpstr>Polymorphic Example: (10)BinOpRule</vt:lpstr>
      <vt:lpstr>Polymorphic Example: (10)BinOpRule</vt:lpstr>
      <vt:lpstr>Polymorphic Example: (9)AppRule</vt:lpstr>
      <vt:lpstr>Polymorphic Example: (9)AppRule</vt:lpstr>
      <vt:lpstr>Polymorphic Example: (10)BinOpRule</vt:lpstr>
      <vt:lpstr>Polymorphic Example: (10)BinOpRule</vt:lpstr>
      <vt:lpstr>Two Problems</vt:lpstr>
      <vt:lpstr>Type Inference - Outline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  <vt:lpstr>Type Inference -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and Compilers  (CS 421)</dc:title>
  <dc:subject/>
  <dc:creator>me</dc:creator>
  <cp:keywords/>
  <dc:description/>
  <cp:lastModifiedBy>Gunter, Elsa</cp:lastModifiedBy>
  <cp:revision>165</cp:revision>
  <cp:lastPrinted>2023-10-03T09:29:52Z</cp:lastPrinted>
  <dcterms:created xsi:type="dcterms:W3CDTF">2012-10-02T15:48:26Z</dcterms:created>
  <dcterms:modified xsi:type="dcterms:W3CDTF">2024-10-11T01:36:16Z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16384</vt:i4>
  </property>
  <property fmtid="{D5CDD505-2E9C-101B-9397-08002B2CF9AE}" pid="14" name="TextColor">
    <vt:i4>65535</vt:i4>
  </property>
  <property fmtid="{D5CDD505-2E9C-101B-9397-08002B2CF9AE}" pid="15" name="LinkColor">
    <vt:i4>16777215</vt:i4>
  </property>
  <property fmtid="{D5CDD505-2E9C-101B-9397-08002B2CF9AE}" pid="16" name="VisitedColor">
    <vt:i4>16711808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