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7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9144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 277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8229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 3 Practice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548640" y="26974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3C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Statements — All 6 Questions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48640" y="3291840"/>
            <a:ext cx="8321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Generalized SP  ·  New Road  ·  Restaurant Locations  ·  LPS  ·  Dictionary Distance  ·  Hamiltonian Paths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2563EB">
              <a:alpha val="20000"/>
            </a:srgbClr>
          </a:solidFill>
          <a:ln w="12700">
            <a:solidFill>
              <a:srgbClr val="2563EB">
                <a:alpha val="2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4773168"/>
            <a:ext cx="8412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the companion Jupyter notebooks to run all solutions interactively.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27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005840"/>
            <a:ext cx="109728" cy="310896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10058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3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8046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Optimal Restaurant Locations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640080" y="297180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5B4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Dynamic programming along a highway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7C3AED">
              <a:alpha val="20000"/>
            </a:srgbClr>
          </a:solidFill>
          <a:ln w="12700">
            <a:solidFill>
              <a:srgbClr val="7C3AED">
                <a:alpha val="2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4773168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 277 — Exam 3 Practice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731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3 · Context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4114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Business Scenario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841248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097280"/>
            <a:ext cx="91440" cy="361188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94360" y="1188720"/>
            <a:ext cx="8046720" cy="3383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Restaurant chain X wants to open branches along a straight highway.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There are n candidate locations; location i is at dist[i] miles from the start.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location has an expected annual profit: profit[i]  (can be negative).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 research shows: placing two restaurants within x miles of each other causes 'customer fatigue' and hurts revenue.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Constraint: any two chosen locations must be at least x miles apart.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731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3 · Formal Specification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4114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 &amp; Output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402336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097280"/>
            <a:ext cx="91440" cy="361188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17043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1536192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dist[ ] — sorted list of mile-marker positions for n candidate locations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profit[ ] — expected annual profit for each location (indexed same as dist)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 — minimum required separation in miles between any two chosen restaurants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754880" y="1097280"/>
            <a:ext cx="402336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754880" y="1097280"/>
            <a:ext cx="91440" cy="361188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937760" y="117043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937760" y="1536192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Maximum total expected annual profit achievable by selecting a valid subset of locations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subset is valid iff every pair of chosen locations is at least x miles apart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it is always valid to open zero restaurants (profit = 0); equivalently, at least one location must be chosen to obtain positive profit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731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3 · DP Formulation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4114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Subproblem Design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841248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097280"/>
            <a:ext cx="91440" cy="22860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94360" y="1170432"/>
            <a:ext cx="804672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S(i) = maximum profit using locations 0…i with location i definitely included, subject to the x-mile constraint</a:t>
            </a:r>
            <a:endParaRPr lang="en-US" sz="1350" dirty="0"/>
          </a:p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Recurrence: S(i) = profit[i] + max{ S(j)  |  dist[i] − dist[j] ≥ x }</a:t>
            </a:r>
            <a:endParaRPr lang="en-US" sz="1350" dirty="0"/>
          </a:p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case: if no location j &lt; i is far enough away, S(i) = profit[i] (start a fresh chain at i)</a:t>
            </a:r>
            <a:endParaRPr lang="en-US" sz="1350" dirty="0"/>
          </a:p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answer: max{ S(i) }  for all i — because the last chosen restaurant can be any location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365760" y="3520440"/>
            <a:ext cx="8412480" cy="1280160"/>
          </a:xfrm>
          <a:prstGeom prst="rect">
            <a:avLst/>
          </a:prstGeom>
          <a:solidFill>
            <a:srgbClr val="EDE9FE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359359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Complexity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48640" y="393192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Brute force: O(n · 2ⁿ)  →  DP with inner loop: O(n²)  →  DP with binary search: O(n log n)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A27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005840"/>
            <a:ext cx="109728" cy="310896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10058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4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8046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Longest Palindromic Subsequence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640080" y="297180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5B4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2-D dynamic programming on strings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D97706">
              <a:alpha val="20000"/>
            </a:srgbClr>
          </a:solidFill>
          <a:ln w="12700">
            <a:solidFill>
              <a:srgbClr val="D97706">
                <a:alpha val="2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4773168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 277 — Exam 3 Practice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731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4 · Definitions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4114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Subsequence &amp; Palindrome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841248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097280"/>
            <a:ext cx="91440" cy="361188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94360" y="1188720"/>
            <a:ext cx="8046720" cy="3383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Subsequence of string s: any subset of characters of s that appear in their original left-to-right order (characters need not be contiguous).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'bbb' and 'bab' are both subsequences of 'bbbab'.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Palindrome: a string that reads the same forwards and backwards. Example: 'racecar', 'abba', 'a'.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Palindromic subsequence: a subsequence that is also a palindrome.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Longest Palindromic Subsequence (LPS): the palindromic subsequence of maximum length.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731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4 · Formal Specification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4114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 &amp; Output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402336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097280"/>
            <a:ext cx="91440" cy="361188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17043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1536192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string  str  of length n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Characters can be any alphabet; length n can be up to hundreds/thousands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str = 'bbbab'  (n = 5)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754880" y="1097280"/>
            <a:ext cx="402336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754880" y="1097280"/>
            <a:ext cx="91440" cy="361188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937760" y="117043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937760" y="1536192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length of the longest palindromic subsequence of str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'bbbab' → answer is 4  (subsequence 'bbbb')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'cbbd'  → answer is 2  (subsequences 'bb')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we only need the length, not the actual subsequence (though it can be reconstructed)</a:t>
            </a:r>
            <a:endParaRPr lang="en-US" sz="13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731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4 · DP Formulation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4114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2-D Subproblem S(i, j)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841248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097280"/>
            <a:ext cx="91440" cy="2286000"/>
          </a:xfrm>
          <a:prstGeom prst="rect">
            <a:avLst/>
          </a:prstGeom>
          <a:solidFill>
            <a:srgbClr val="D97706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94360" y="1170432"/>
            <a:ext cx="804672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S(i, j) = length of LPS of str[i .. j]  (substring from index i to j inclusive)</a:t>
            </a:r>
            <a:endParaRPr lang="en-US" sz="1350" dirty="0"/>
          </a:p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str[i] = str[j]:  S(i,j) = max( 2 + S(i+1, j−1),  S(i+1, j),  S(i, j−1) )</a:t>
            </a:r>
            <a:endParaRPr lang="en-US" sz="1350" dirty="0"/>
          </a:p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str[i] ≠ str[j]:  S(i,j) = max( S(i+1, j),  S(i, j−1) )</a:t>
            </a:r>
            <a:endParaRPr lang="en-US" sz="1350" dirty="0"/>
          </a:p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 case: S(i, i) = 1 for all i  (single char is always a palindrome of length 1)</a:t>
            </a:r>
            <a:endParaRPr lang="en-US" sz="1350" dirty="0"/>
          </a:p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order: increasing substring length l = j−i, NOT standard row-by-row — required for correctness!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365760" y="3520440"/>
            <a:ext cx="8412480" cy="1280160"/>
          </a:xfrm>
          <a:prstGeom prst="rect">
            <a:avLst/>
          </a:prstGeom>
          <a:solidFill>
            <a:srgbClr val="FEF3C7"/>
          </a:solidFill>
          <a:ln w="12700">
            <a:solidFill>
              <a:srgbClr val="D9770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359359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977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Complexity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48640" y="393192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Brute force: O(n · 2ⁿ)  →  DP: O(n²) time and O(n²) space</a:t>
            </a:r>
            <a:endParaRPr lang="en-US" sz="1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A27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005840"/>
            <a:ext cx="109728" cy="3108960"/>
          </a:xfrm>
          <a:prstGeom prst="rect">
            <a:avLst/>
          </a:prstGeom>
          <a:solidFill>
            <a:srgbClr val="BE185D"/>
          </a:solidFill>
          <a:ln w="12700">
            <a:solidFill>
              <a:srgbClr val="BE185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10058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18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5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8046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Dictionary Distance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640080" y="297180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5B4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Reduction: Word-Ladder → Unweighted Shortest Path (BFS)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BE185D">
              <a:alpha val="20000"/>
            </a:srgbClr>
          </a:solidFill>
          <a:ln w="12700">
            <a:solidFill>
              <a:srgbClr val="BE185D">
                <a:alpha val="2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4773168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 277 — Exam 3 Practice</a:t>
            </a:r>
            <a:endParaRPr lang="en-US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BE185D"/>
          </a:solidFill>
          <a:ln w="12700">
            <a:solidFill>
              <a:srgbClr val="BE185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731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5 · Context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4114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Word-Ladder Puzzle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841248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097280"/>
            <a:ext cx="91440" cy="3611880"/>
          </a:xfrm>
          <a:prstGeom prst="rect">
            <a:avLst/>
          </a:prstGeom>
          <a:solidFill>
            <a:srgbClr val="BE185D"/>
          </a:solidFill>
          <a:ln w="12700">
            <a:solidFill>
              <a:srgbClr val="BE185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94360" y="1188720"/>
            <a:ext cx="8046720" cy="3383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 puzzle: transform one word into another, one letter at a time, where every intermediate word must be valid (in the dictionary).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 — dictionary: [cat, cot, cog, dog, dot, dat, dag, dig]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Transformation: cat → dat → dag → dog  (3 steps)  ✓  all intermediate words are in the dictionary.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'cat' → 'dog' directly is invalid (3 letters change at once).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'cat' → 'cag' → 'dag' → 'dog' is invalid ('cag' not in dictionary).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find the minimum number of single-letter substitution steps.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27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005840"/>
            <a:ext cx="109728" cy="310896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10058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8046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Generalized Shortest Paths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640080" y="297180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5B4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Internet routing — delays on edges AND routers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2563EB">
              <a:alpha val="20000"/>
            </a:srgbClr>
          </a:solidFill>
          <a:ln w="12700">
            <a:solidFill>
              <a:srgbClr val="2563EB">
                <a:alpha val="2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4773168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 277 — Exam 3 Practice</a:t>
            </a:r>
            <a:endParaRPr lang="en-US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BE185D"/>
          </a:solidFill>
          <a:ln w="12700">
            <a:solidFill>
              <a:srgbClr val="BE185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731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5 · Formal Specification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4114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 &amp; Output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402336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097280"/>
            <a:ext cx="91440" cy="3611880"/>
          </a:xfrm>
          <a:prstGeom prst="rect">
            <a:avLst/>
          </a:prstGeom>
          <a:solidFill>
            <a:srgbClr val="BE185D"/>
          </a:solidFill>
          <a:ln w="12700">
            <a:solidFill>
              <a:srgbClr val="BE185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17043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18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1536192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Dictionary D — a list of words, all of equal length k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word s ∈ D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word t ∈ D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single-letter change is: keeping the same length and altering exactly one character position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754880" y="1097280"/>
            <a:ext cx="402336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754880" y="1097280"/>
            <a:ext cx="91440" cy="3611880"/>
          </a:xfrm>
          <a:prstGeom prst="rect">
            <a:avLst/>
          </a:prstGeom>
          <a:solidFill>
            <a:srgbClr val="BE185D"/>
          </a:solidFill>
          <a:ln w="12700">
            <a:solidFill>
              <a:srgbClr val="BE185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937760" y="117043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E18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937760" y="1536192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number of single-letter steps to transform s into t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intermediate word must appear in D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 ∞ (or −1) if no valid transformation sequence exists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dictDist(D, 'cat', 'dog') = 3</a:t>
            </a:r>
            <a:endParaRPr lang="en-US" sz="13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BE185D"/>
          </a:solidFill>
          <a:ln w="12700">
            <a:solidFill>
              <a:srgbClr val="BE185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731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5 · The Reduction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4114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Word-Ladder → Graph Shortest Path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841248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097280"/>
            <a:ext cx="91440" cy="2286000"/>
          </a:xfrm>
          <a:prstGeom prst="rect">
            <a:avLst/>
          </a:prstGeom>
          <a:solidFill>
            <a:srgbClr val="BE185D"/>
          </a:solidFill>
          <a:ln w="12700">
            <a:solidFill>
              <a:srgbClr val="BE185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94360" y="1170432"/>
            <a:ext cx="804672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 graph G:  vertices = words in D  (one vertex per word)</a:t>
            </a:r>
            <a:endParaRPr lang="en-US" sz="1350" dirty="0"/>
          </a:p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edge (u, v) if u and v differ in exactly one character position  (the 'oneaway' condition)</a:t>
            </a:r>
            <a:endParaRPr lang="en-US" sz="1350" dirty="0"/>
          </a:p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path in G from vertex s to vertex t corresponds exactly to a valid word-ladder sequence</a:t>
            </a:r>
            <a:endParaRPr lang="en-US" sz="1350" dirty="0"/>
          </a:p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 length = number of steps, so  min steps = BFS shortest-path distance from s to t in G</a:t>
            </a:r>
            <a:endParaRPr lang="en-US" sz="1350" dirty="0"/>
          </a:p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BFS (unweighted graph) — Dijkstra not needed since all edges have equal weight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365760" y="3520440"/>
            <a:ext cx="8412480" cy="1280160"/>
          </a:xfrm>
          <a:prstGeom prst="rect">
            <a:avLst/>
          </a:prstGeom>
          <a:solidFill>
            <a:srgbClr val="FCE7F3"/>
          </a:solidFill>
          <a:ln w="12700">
            <a:solidFill>
              <a:srgbClr val="BE185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359359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E185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Complexity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48640" y="393192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graph: O(n²k) — all pairs, each oneaway check O(k).  BFS: O(n + n²) = O(n²).  Total: O(n²k)</a:t>
            </a:r>
            <a:endParaRPr lang="en-US" sz="13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A27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005840"/>
            <a:ext cx="109728" cy="310896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10058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6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8046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Hamiltonian Paths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640080" y="297180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5B4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Mutual reduction between two decision problems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D9488">
              <a:alpha val="20000"/>
            </a:srgbClr>
          </a:solidFill>
          <a:ln w="12700">
            <a:solidFill>
              <a:srgbClr val="0D9488">
                <a:alpha val="2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4773168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 277 — Exam 3 Practice</a:t>
            </a:r>
            <a:endParaRPr lang="en-US" sz="11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731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6 · Definitions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4114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Hamiltonian Path — What Is It?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841248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097280"/>
            <a:ext cx="91440" cy="361188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94360" y="1188720"/>
            <a:ext cx="8046720" cy="3383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Hamiltonian path in a directed graph G is a path that visits every vertex exactly once.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graph H with 4 vertices and edges (0,1), (1,2), (2,3) — path 0→1→2→3 is Hamiltonian.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path 1→2→3 is NOT Hamiltonian in H because vertex 0 is unvisited.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every graph has a Hamiltonian path. Graph with edges (0,1) and (2,1) has no Hamiltonian path — 0 and 2 cannot both be visited since both must precede 1.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Determining whether a Hamiltonian path exists is computationally hard (NP-complete for general graphs).</a:t>
            </a:r>
            <a:endParaRPr lang="en-US" sz="1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731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6 · Two Decision Problems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4114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A vs. Problem B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402336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097280"/>
            <a:ext cx="91440" cy="361188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17043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A — Hamiltonian Path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1536192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Input: directed graph G = (V, E)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Question: does G have a Hamiltonian path? (starting vertex is free to choose)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Output: True / False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H = {(0,1),(1,2),(2,3)} → True  (path 0→1→2→3)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754880" y="1097280"/>
            <a:ext cx="402336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754880" y="1097280"/>
            <a:ext cx="91440" cy="361188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937760" y="117043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B — Hamiltonian Path from 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937760" y="1536192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Input: directed graph G = (V, E) and a specific start vertex 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Question: does G have a Hamiltonian path beginning at vertex s?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Output: True / False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H with s=0 → True;  H with s=1 → False</a:t>
            </a:r>
            <a:endParaRPr lang="en-US" sz="13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731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6 · The Reductions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4114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↔ B — Both Directions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402336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097280"/>
            <a:ext cx="91440" cy="361188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17043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reduces to B  (solve A using B)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1536192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a new vertex n* with edges to every vertex in G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 has any Hamiltonian path  ⟺  new graph H has a Hamiltonian path starting at n*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call to algoB suffices  →  Time: O(n + m + b(n+1))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works: any Ham. path in H must start at n* (it reaches all others); removing n* gives a Ham. path in G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754880" y="1097280"/>
            <a:ext cx="402336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754880" y="1097280"/>
            <a:ext cx="91440" cy="361188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937760" y="117043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reduces to A  (solve B using A)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937760" y="1536192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a new vertex b* with a single edge b* → s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 has Ham. path from s  ⟺  new graph H has any Hamiltonian path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works: b* has no in-edges so any Ham. path must start at b*; only out-edge forces s as second vertex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call to algoA suffices  →  Time: O(m + a(n+1))</a:t>
            </a:r>
            <a:endParaRPr lang="en-US" sz="13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731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6 · Implications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4114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Reduction Tells Us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841248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097280"/>
            <a:ext cx="91440" cy="228600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94360" y="1170432"/>
            <a:ext cx="804672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and B are computationally equivalent — a fast algorithm for either immediately gives a fast algorithm for the other.</a:t>
            </a:r>
            <a:endParaRPr lang="en-US" sz="1350" dirty="0"/>
          </a:p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Hamiltonian path problem is NP-complete: no polynomial-time algorithm is known, and most experts believe none exists.</a:t>
            </a:r>
            <a:endParaRPr lang="en-US" sz="1350" dirty="0"/>
          </a:p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Reductions let us transfer hardness: if A is hard and A reduces to B, then B is at least as hard as A.</a:t>
            </a:r>
            <a:endParaRPr lang="en-US" sz="1350" dirty="0"/>
          </a:p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DAG special case: if G is a DAG, both A and B can be solved efficiently (topological sort + path check) in O(n + m).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365760" y="3520440"/>
            <a:ext cx="8412480" cy="1280160"/>
          </a:xfrm>
          <a:prstGeom prst="rect">
            <a:avLst/>
          </a:prstGeom>
          <a:solidFill>
            <a:srgbClr val="CCFBF1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359359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48640" y="393192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Adding a fixed start vertex does NOT make the Hamiltonian path problem easier or harder — the two variants are equivalent.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731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1 · Context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4114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Generalize Dijkstra's?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841248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097280"/>
            <a:ext cx="91440" cy="361188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94360" y="1188720"/>
            <a:ext cx="8046720" cy="3383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Internet routing, packets incur delay on transmission lines (edges) and at routers (vertices).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Dijkstra accounts for edge costs only — routers are assumed to be free.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need a new cost model: cost(path) = Σ edge weights + Σ vertex costs (including both endpoints).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compute the cheapest path from a source s to every other vertex under this new model.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731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1 · Formal Specification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4114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 &amp; Output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402336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097280"/>
            <a:ext cx="91440" cy="361188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17043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1536192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Weighted directed graph G = (V, E) — adjacency list: G[u] = [(v, w), …]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Number of vertices n = len(G); vertices labelled 0 … n−1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Vertex cost list  c[ ]  with len(c) = n; c[v] ≥ 0 is the delay at router v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vertex  s  (integer index)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754880" y="1097280"/>
            <a:ext cx="402336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754880" y="1097280"/>
            <a:ext cx="91440" cy="361188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937760" y="117043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937760" y="1536192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Distance list  dist[ ]  of length n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dist[u] = minimum total cost of any path from s to u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cost = sum of all edge weights + sum of vertex costs of every vertex on the path (endpoints included)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dist[s] = c[s]  (just the source router cost, no edges)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731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1 · Key Insight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4114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Changes vs. Standard Dijkstra?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841248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097280"/>
            <a:ext cx="91440" cy="228600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94360" y="1170432"/>
            <a:ext cx="804672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Initialisation: dist[s] = c[s]  instead of dist[s] = 0</a:t>
            </a:r>
            <a:endParaRPr lang="en-US" sz="1350" dirty="0"/>
          </a:p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Relaxation: when we try to reach v via u, the candidate cost is   dist[u] + weight(u→v) + c[v]</a:t>
            </a:r>
            <a:endParaRPr lang="en-US" sz="1350" dirty="0"/>
          </a:p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changes are localised — everything else in Dijkstra stays the same</a:t>
            </a:r>
            <a:endParaRPr lang="en-US" sz="1350" dirty="0"/>
          </a:p>
          <a:p>
            <a:pPr marL="342900" indent="-342900">
              <a:buSzPct val="100000"/>
              <a:buChar char="•"/>
            </a:pPr>
            <a:r>
              <a:rPr lang="en-US" sz="135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Alternative view: build a new graph G′ where each edge weight absorbs the destination vertex cost, then run vanilla Dijkstra on G′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365760" y="3520440"/>
            <a:ext cx="8412480" cy="1280160"/>
          </a:xfrm>
          <a:prstGeom prst="rect">
            <a:avLst/>
          </a:prstGeom>
          <a:solidFill>
            <a:srgbClr val="DBEAFE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359359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Complexity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48640" y="393192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O(n² + mn)  —  identical to standard Dijkstra (array-based priority queue). No algorithmic overhead.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27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005840"/>
            <a:ext cx="109728" cy="310896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40080" y="10058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40080" y="1554480"/>
            <a:ext cx="8046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New Road Planning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640080" y="297180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5B4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the candidate road that maximally reduces s-to-t travel time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0D9488">
              <a:alpha val="20000"/>
            </a:srgbClr>
          </a:solidFill>
          <a:ln w="12700">
            <a:solidFill>
              <a:srgbClr val="0D9488">
                <a:alpha val="2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4773168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CS 277 — Exam 3 Practice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731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2 · Context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4114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Network Design Motivation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841248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097280"/>
            <a:ext cx="91440" cy="361188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94360" y="1188720"/>
            <a:ext cx="8046720" cy="3383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city road network G = (V, E) connects cities; each road has a length.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public works department has a budget to build exactly one new road.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list X of candidate roads (a, b, w′) is provided — each with a proposed length w′.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Objective: choose the road from X whose addition results in the greatest decrease in driving distance between two fixed cities s and t.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'greatest decrease' ≡ finding the road that minimises the new s-t shortest path distance.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731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2 · Formal Specification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4114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 &amp; Output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402336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097280"/>
            <a:ext cx="91440" cy="361188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17043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1536192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Weighted undirected graph G (adjacency list)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city s, destination city t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Candidate road list X = [(a, b, w′), …]  where (a, b) is the city pair and w′ is its length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754880" y="1097280"/>
            <a:ext cx="402336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754880" y="1097280"/>
            <a:ext cx="91440" cy="361188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937760" y="117043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937760" y="1536192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specific edge e* ∈ X that, when added to G, gives the minimum s-t distance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 None if no candidate road improves upon the current s-t distance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731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2 · Two Approaches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11480" y="4114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Brute Force vs. Efficient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402336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097280"/>
            <a:ext cx="91440" cy="361188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17043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Approach 1 — Brute Force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48640" y="1536192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each (a, b, w) in X: add edge to G, run Dijkstra, record if it improves s-t distance, then remove edge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Time: O(|X| · (n² + mn))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Simple to implement but re-runs Dijkstra from scratch every iteration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754880" y="1097280"/>
            <a:ext cx="4023360" cy="3611880"/>
          </a:xfrm>
          <a:prstGeom prst="rect">
            <a:avLst/>
          </a:prstGeom>
          <a:solidFill>
            <a:srgbClr val="FFFFFF"/>
          </a:solidFill>
          <a:ln w="635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754880" y="1097280"/>
            <a:ext cx="91440" cy="3611880"/>
          </a:xfrm>
          <a:prstGeom prst="rect">
            <a:avLst/>
          </a:prstGeom>
          <a:solidFill>
            <a:srgbClr val="0D9488"/>
          </a:solidFill>
          <a:ln w="12700">
            <a:solidFill>
              <a:srgbClr val="0D948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937760" y="117043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9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Approach 2 — Efficient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937760" y="1536192"/>
            <a:ext cx="374904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Dijkstra from s once → dist_s[v] for all v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Dijkstra from t in the reverse graph once → dist_t[v] for all v (= shortest v→t distance in G)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each (a,b,w): new cost = dist_s[a] + w + dist_t[b]  →  O(1) per candidate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dirty="0">
                <a:solidFill>
                  <a:srgbClr val="1A27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Time: O(n² + mn + |X|) = O(n² + mn)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 277 Exam 3 Practice — Problem Statements</dc:title>
  <dc:subject>PptxGenJS Presentation</dc:subject>
  <dc:creator>PptxGenJS</dc:creator>
  <cp:lastModifiedBy>PptxGenJS</cp:lastModifiedBy>
  <cp:revision>1</cp:revision>
  <dcterms:created xsi:type="dcterms:W3CDTF">2026-05-01T18:55:51Z</dcterms:created>
  <dcterms:modified xsi:type="dcterms:W3CDTF">2026-05-01T18:55:51Z</dcterms:modified>
</cp:coreProperties>
</file>