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75" r:id="rId2"/>
  </p:sldMasterIdLst>
  <p:notesMasterIdLst>
    <p:notesMasterId r:id="rId53"/>
  </p:notesMasterIdLst>
  <p:handoutMasterIdLst>
    <p:handoutMasterId r:id="rId54"/>
  </p:handoutMasterIdLst>
  <p:sldIdLst>
    <p:sldId id="1453" r:id="rId3"/>
    <p:sldId id="1687" r:id="rId4"/>
    <p:sldId id="1722" r:id="rId5"/>
    <p:sldId id="1691" r:id="rId6"/>
    <p:sldId id="1693" r:id="rId7"/>
    <p:sldId id="1695" r:id="rId8"/>
    <p:sldId id="1724" r:id="rId9"/>
    <p:sldId id="1698" r:id="rId10"/>
    <p:sldId id="1752" r:id="rId11"/>
    <p:sldId id="1748" r:id="rId12"/>
    <p:sldId id="1749" r:id="rId13"/>
    <p:sldId id="1750" r:id="rId14"/>
    <p:sldId id="1751" r:id="rId15"/>
    <p:sldId id="1753" r:id="rId16"/>
    <p:sldId id="1725" r:id="rId17"/>
    <p:sldId id="1717" r:id="rId18"/>
    <p:sldId id="1744" r:id="rId19"/>
    <p:sldId id="1702" r:id="rId20"/>
    <p:sldId id="1718" r:id="rId21"/>
    <p:sldId id="1747" r:id="rId22"/>
    <p:sldId id="1719" r:id="rId23"/>
    <p:sldId id="1734" r:id="rId24"/>
    <p:sldId id="1735" r:id="rId25"/>
    <p:sldId id="1720" r:id="rId26"/>
    <p:sldId id="1705" r:id="rId27"/>
    <p:sldId id="1721" r:id="rId28"/>
    <p:sldId id="1723" r:id="rId29"/>
    <p:sldId id="1694" r:id="rId30"/>
    <p:sldId id="1697" r:id="rId31"/>
    <p:sldId id="1699" r:id="rId32"/>
    <p:sldId id="1700" r:id="rId33"/>
    <p:sldId id="1689" r:id="rId34"/>
    <p:sldId id="1690" r:id="rId35"/>
    <p:sldId id="1692" r:id="rId36"/>
    <p:sldId id="1696" r:id="rId37"/>
    <p:sldId id="1726" r:id="rId38"/>
    <p:sldId id="1701" r:id="rId39"/>
    <p:sldId id="1706" r:id="rId40"/>
    <p:sldId id="1710" r:id="rId41"/>
    <p:sldId id="1708" r:id="rId42"/>
    <p:sldId id="1745" r:id="rId43"/>
    <p:sldId id="1709" r:id="rId44"/>
    <p:sldId id="1714" r:id="rId45"/>
    <p:sldId id="1707" r:id="rId46"/>
    <p:sldId id="1712" r:id="rId47"/>
    <p:sldId id="1727" r:id="rId48"/>
    <p:sldId id="1716" r:id="rId49"/>
    <p:sldId id="1746" r:id="rId50"/>
    <p:sldId id="1733" r:id="rId51"/>
    <p:sldId id="1715" r:id="rId5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, Hyungyo" initials="KH" lastIdx="1" clrIdx="0">
    <p:extLst>
      <p:ext uri="{19B8F6BF-5375-455C-9EA6-DF929625EA0E}">
        <p15:presenceInfo xmlns:p15="http://schemas.microsoft.com/office/powerpoint/2012/main" userId="S::hyungyo2@illinois.edu::f04cb4f0-1e41-4ac1-862c-4811dfad225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E84A27"/>
    <a:srgbClr val="7030A0"/>
    <a:srgbClr val="FF9900"/>
    <a:srgbClr val="0019FF"/>
    <a:srgbClr val="EDF2F2"/>
    <a:srgbClr val="9AB7FE"/>
    <a:srgbClr val="309CFF"/>
    <a:srgbClr val="218D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/>
    <p:restoredTop sz="94653"/>
  </p:normalViewPr>
  <p:slideViewPr>
    <p:cSldViewPr snapToGrid="0">
      <p:cViewPr varScale="1">
        <p:scale>
          <a:sx n="118" d="100"/>
          <a:sy n="118" d="100"/>
        </p:scale>
        <p:origin x="6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17D8F7D-C8B4-4462-19E6-4A695A310A4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11F77E-9819-F73B-F62E-9044125FA1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A86009-5E89-4A32-97F2-0AA866E24BA7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C95A29-F131-F666-2764-8A28E79AA56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696F88-10CC-431E-7511-872920E3DD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296EBE-A0B4-497A-A944-C121C8A87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1317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E12788-7159-49F7-B81C-7AD6591A0269}" type="datetimeFigureOut">
              <a:rPr lang="zh-TW" altLang="en-US" smtClean="0"/>
              <a:t>2024/10/16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056A90-9D37-412E-A80F-B11CAF3382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9268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09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CEFB91-0E46-0049-83A0-416CE63349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fficinaSansITCStd Book"/>
                <a:ea typeface="+mn-ea"/>
                <a:cs typeface="OfficinaSansITCStd Book"/>
              </a:rPr>
              <a:pPr marL="0" marR="0" lvl="0" indent="0" algn="r" defTabSz="5091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fficinaSansITCStd Book"/>
              <a:ea typeface="+mn-ea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4162098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 w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38789" y="546287"/>
            <a:ext cx="11238004" cy="6555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236" b="1" baseline="0">
                <a:solidFill>
                  <a:srgbClr val="13294B"/>
                </a:solidFill>
                <a:latin typeface="+mj-lt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/>
              <a:t>ECE ILLINOIS 16:9 TEMPLATE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38789" y="1385357"/>
            <a:ext cx="11238004" cy="28880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500" baseline="0">
                <a:solidFill>
                  <a:srgbClr val="E84A2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38789" y="1641905"/>
            <a:ext cx="11238004" cy="26620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59" b="0" i="0" baseline="0">
                <a:solidFill>
                  <a:srgbClr val="E84A2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  <p:extLst>
      <p:ext uri="{BB962C8B-B14F-4D97-AF65-F5344CB8AC3E}">
        <p14:creationId xmlns:p14="http://schemas.microsoft.com/office/powerpoint/2010/main" val="76564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9957209-520B-4DD9-8E00-362BB4C4A04E}" type="datetime1">
              <a:rPr lang="en-US" smtClean="0"/>
              <a:t>10/16/24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1D6D637-7578-4CD7-949F-EB88750F0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2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D1C2FA4-9753-4C5E-A07F-C6C196B62E5E}" type="datetime1">
              <a:rPr lang="en-US" smtClean="0"/>
              <a:t>10/16/24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1D6D637-7578-4CD7-949F-EB88750F0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1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7A446B7-C88C-4E76-8590-067590CAFF3D}" type="datetime1">
              <a:rPr lang="en-US" smtClean="0"/>
              <a:t>10/16/24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1D6D637-7578-4CD7-949F-EB88750F0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78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9862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689352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710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fld id="{D1D6D637-7578-4CD7-949F-EB88750F0C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7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4671"/>
            <a:ext cx="10972800" cy="785571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61794"/>
            <a:ext cx="109728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10200" y="6319853"/>
            <a:ext cx="2844800" cy="365125"/>
          </a:xfrm>
          <a:prstGeom prst="rect">
            <a:avLst/>
          </a:prstGeom>
        </p:spPr>
        <p:txBody>
          <a:bodyPr/>
          <a:lstStyle/>
          <a:p>
            <a:fld id="{3256E0B9-C471-4423-8806-10DC3AAE09B7}" type="datetime1">
              <a:rPr lang="en-US" smtClean="0"/>
              <a:t>10/16/24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1D6D637-7578-4CD7-949F-EB88750F0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88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CD9B691-176C-486D-BB1D-B9DAF1DEA463}" type="datetime1">
              <a:rPr lang="en-US" smtClean="0"/>
              <a:t>10/16/24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1D6D637-7578-4CD7-949F-EB88750F0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3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5147D0F-7B32-462B-AE25-4BABA2C2829A}" type="datetime1">
              <a:rPr lang="en-US" smtClean="0"/>
              <a:t>10/16/24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D1D6D637-7578-4CD7-949F-EB88750F0C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13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C879166-C22C-4D30-9033-21970C7C009C}" type="datetime1">
              <a:rPr lang="en-US" smtClean="0"/>
              <a:t>10/16/24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1D6D637-7578-4CD7-949F-EB88750F0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9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CFCEF12-E961-4ABE-906E-70596334E4B7}" type="datetime1">
              <a:rPr lang="en-US" smtClean="0"/>
              <a:t>10/16/24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1D6D637-7578-4CD7-949F-EB88750F0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79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84CBE61-65B0-4DEE-B007-2068696EED1B}" type="datetime1">
              <a:rPr lang="en-US" smtClean="0"/>
              <a:t>10/16/24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1D6D637-7578-4CD7-949F-EB88750F0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8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A55383D-D994-461A-A663-57084136311C}" type="datetime1">
              <a:rPr lang="en-US" smtClean="0"/>
              <a:t>10/16/24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Copyright 2015, Naresh Shanbhag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1D6D637-7578-4CD7-949F-EB88750F0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5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2594" y="2378005"/>
            <a:ext cx="12194593" cy="2075321"/>
            <a:chOff x="-1069" y="2880073"/>
            <a:chExt cx="10056262" cy="1676400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96"/>
            <a:stretch/>
          </p:blipFill>
          <p:spPr>
            <a:xfrm>
              <a:off x="-1069" y="2881477"/>
              <a:ext cx="2514600" cy="167309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3531" y="2880073"/>
              <a:ext cx="2514600" cy="16764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7062" y="2880073"/>
              <a:ext cx="2514600" cy="16764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0593" y="2881978"/>
              <a:ext cx="2514600" cy="1674495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09947"/>
            <a:ext cx="12191997" cy="235930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1558" y="4878179"/>
            <a:ext cx="12180442" cy="1991073"/>
          </a:xfrm>
          <a:prstGeom prst="rect">
            <a:avLst/>
          </a:prstGeom>
          <a:solidFill>
            <a:srgbClr val="E84A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44" y="5447636"/>
            <a:ext cx="3928874" cy="131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355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  <p:txStyles>
    <p:titleStyle>
      <a:lvl1pPr algn="ctr" defTabSz="449429" rtl="0" eaLnBrk="1" latinLnBrk="0" hangingPunct="1">
        <a:spcBef>
          <a:spcPct val="0"/>
        </a:spcBef>
        <a:buNone/>
        <a:defRPr sz="432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7072" indent="-337072" algn="l" defTabSz="449429" rtl="0" eaLnBrk="1" latinLnBrk="0" hangingPunct="1">
        <a:spcBef>
          <a:spcPct val="20000"/>
        </a:spcBef>
        <a:buFont typeface="Arial"/>
        <a:buChar char="•"/>
        <a:defRPr sz="3176" kern="1200">
          <a:solidFill>
            <a:schemeClr val="tx1"/>
          </a:solidFill>
          <a:latin typeface="+mn-lt"/>
          <a:ea typeface="+mn-ea"/>
          <a:cs typeface="+mn-cs"/>
        </a:defRPr>
      </a:lvl1pPr>
      <a:lvl2pPr marL="730325" indent="-280894" algn="l" defTabSz="449429" rtl="0" eaLnBrk="1" latinLnBrk="0" hangingPunct="1">
        <a:spcBef>
          <a:spcPct val="20000"/>
        </a:spcBef>
        <a:buFont typeface="Arial"/>
        <a:buChar char="–"/>
        <a:defRPr sz="2735" kern="1200">
          <a:solidFill>
            <a:schemeClr val="tx1"/>
          </a:solidFill>
          <a:latin typeface="+mn-lt"/>
          <a:ea typeface="+mn-ea"/>
          <a:cs typeface="+mn-cs"/>
        </a:defRPr>
      </a:lvl2pPr>
      <a:lvl3pPr marL="1123576" indent="-224716" algn="l" defTabSz="449429" rtl="0" eaLnBrk="1" latinLnBrk="0" hangingPunct="1">
        <a:spcBef>
          <a:spcPct val="20000"/>
        </a:spcBef>
        <a:buFont typeface="Arial"/>
        <a:buChar char="•"/>
        <a:defRPr sz="2382" kern="1200">
          <a:solidFill>
            <a:schemeClr val="tx1"/>
          </a:solidFill>
          <a:latin typeface="+mn-lt"/>
          <a:ea typeface="+mn-ea"/>
          <a:cs typeface="+mn-cs"/>
        </a:defRPr>
      </a:lvl3pPr>
      <a:lvl4pPr marL="1573006" indent="-224716" algn="l" defTabSz="449429" rtl="0" eaLnBrk="1" latinLnBrk="0" hangingPunct="1">
        <a:spcBef>
          <a:spcPct val="20000"/>
        </a:spcBef>
        <a:buFont typeface="Arial"/>
        <a:buChar char="–"/>
        <a:defRPr sz="1941" kern="1200">
          <a:solidFill>
            <a:schemeClr val="tx1"/>
          </a:solidFill>
          <a:latin typeface="+mn-lt"/>
          <a:ea typeface="+mn-ea"/>
          <a:cs typeface="+mn-cs"/>
        </a:defRPr>
      </a:lvl4pPr>
      <a:lvl5pPr marL="2022435" indent="-224716" algn="l" defTabSz="449429" rtl="0" eaLnBrk="1" latinLnBrk="0" hangingPunct="1">
        <a:spcBef>
          <a:spcPct val="20000"/>
        </a:spcBef>
        <a:buFont typeface="Arial"/>
        <a:buChar char="»"/>
        <a:defRPr sz="1941" kern="1200">
          <a:solidFill>
            <a:schemeClr val="tx1"/>
          </a:solidFill>
          <a:latin typeface="+mn-lt"/>
          <a:ea typeface="+mn-ea"/>
          <a:cs typeface="+mn-cs"/>
        </a:defRPr>
      </a:lvl5pPr>
      <a:lvl6pPr marL="2471865" indent="-224716" algn="l" defTabSz="449429" rtl="0" eaLnBrk="1" latinLnBrk="0" hangingPunct="1">
        <a:spcBef>
          <a:spcPct val="20000"/>
        </a:spcBef>
        <a:buFont typeface="Arial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6pPr>
      <a:lvl7pPr marL="2921296" indent="-224716" algn="l" defTabSz="449429" rtl="0" eaLnBrk="1" latinLnBrk="0" hangingPunct="1">
        <a:spcBef>
          <a:spcPct val="20000"/>
        </a:spcBef>
        <a:buFont typeface="Arial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7pPr>
      <a:lvl8pPr marL="3370726" indent="-224716" algn="l" defTabSz="449429" rtl="0" eaLnBrk="1" latinLnBrk="0" hangingPunct="1">
        <a:spcBef>
          <a:spcPct val="20000"/>
        </a:spcBef>
        <a:buFont typeface="Arial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8pPr>
      <a:lvl9pPr marL="3820155" indent="-224716" algn="l" defTabSz="449429" rtl="0" eaLnBrk="1" latinLnBrk="0" hangingPunct="1">
        <a:spcBef>
          <a:spcPct val="20000"/>
        </a:spcBef>
        <a:buFont typeface="Arial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49429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49429" algn="l" defTabSz="449429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898860" algn="l" defTabSz="449429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48290" algn="l" defTabSz="449429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797721" algn="l" defTabSz="449429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47151" algn="l" defTabSz="449429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696580" algn="l" defTabSz="449429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46011" algn="l" defTabSz="449429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595440" algn="l" defTabSz="449429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Diagonal Corner Rectangle 4"/>
          <p:cNvSpPr/>
          <p:nvPr userDrawn="1"/>
        </p:nvSpPr>
        <p:spPr>
          <a:xfrm>
            <a:off x="0" y="6259769"/>
            <a:ext cx="12192000" cy="598232"/>
          </a:xfrm>
          <a:prstGeom prst="round2DiagRect">
            <a:avLst/>
          </a:prstGeom>
          <a:solidFill>
            <a:srgbClr val="E84A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8837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8806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D28AAA-C4FC-46CC-A527-C1ADEB6961C9}"/>
              </a:ext>
            </a:extLst>
          </p:cNvPr>
          <p:cNvSpPr/>
          <p:nvPr userDrawn="1"/>
        </p:nvSpPr>
        <p:spPr>
          <a:xfrm>
            <a:off x="1688389" y="6602093"/>
            <a:ext cx="9144000" cy="257369"/>
          </a:xfrm>
          <a:prstGeom prst="rect">
            <a:avLst/>
          </a:prstGeom>
        </p:spPr>
        <p:txBody>
          <a:bodyPr wrap="square" tIns="36000" bIns="36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effectLst/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FF3F1B-184C-ED42-9805-7003638810A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10907"/>
            <a:ext cx="2209800" cy="50995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3B42B-B8D3-0748-ADA8-8925CF1E1B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CCD20AF6-DAFB-5C4A-8567-DB04F1403F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255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proceedings.neurips.cc/paper_files/paper/1989/file/6c9882bbac1c7093bd25041881277658-Paper.pdf" TargetMode="Externa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arxiv.org/pdf/2102.08124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306.11695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76998" y="964157"/>
            <a:ext cx="11238004" cy="923330"/>
          </a:xfrm>
        </p:spPr>
        <p:txBody>
          <a:bodyPr vert="horz" lIns="91440" tIns="45720" rIns="91440" bIns="45720" anchor="t"/>
          <a:lstStyle/>
          <a:p>
            <a:pPr algn="ctr"/>
            <a:r>
              <a:rPr lang="en-US" sz="4800">
                <a:solidFill>
                  <a:schemeClr val="tx1"/>
                </a:solidFill>
                <a:cs typeface="Times New Roman"/>
              </a:rPr>
              <a:t>Compression of Large Language Models</a:t>
            </a:r>
            <a:endParaRPr lang="en-US" sz="480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D28825-FAEF-0542-B6EA-E2F7F526E380}"/>
              </a:ext>
            </a:extLst>
          </p:cNvPr>
          <p:cNvSpPr/>
          <p:nvPr/>
        </p:nvSpPr>
        <p:spPr>
          <a:xfrm>
            <a:off x="2667000" y="4765166"/>
            <a:ext cx="6858000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prstClr val="white"/>
                </a:solidFill>
                <a:latin typeface="Calibri"/>
                <a:ea typeface="Droid Sans" panose="020B0606030804020204" pitchFamily="34" charset="0"/>
                <a:cs typeface="Droid Sans" panose="020B0606030804020204" pitchFamily="34" charset="0"/>
              </a:rPr>
              <a:t>ECE563: Course Presentation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err="1">
                <a:solidFill>
                  <a:prstClr val="white"/>
                </a:solidFill>
                <a:latin typeface="Calibri"/>
                <a:ea typeface="Droid Sans" panose="020B0606030804020204" pitchFamily="34" charset="0"/>
                <a:cs typeface="Droid Sans" panose="020B0606030804020204" pitchFamily="34" charset="0"/>
              </a:rPr>
              <a:t>Mosbah</a:t>
            </a:r>
            <a:r>
              <a:rPr lang="en-US" b="1">
                <a:solidFill>
                  <a:prstClr val="white"/>
                </a:solidFill>
                <a:latin typeface="Calibri"/>
                <a:ea typeface="Droid Sans" panose="020B0606030804020204" pitchFamily="34" charset="0"/>
                <a:cs typeface="Droid Sans" panose="020B0606030804020204" pitchFamily="34" charset="0"/>
              </a:rPr>
              <a:t> </a:t>
            </a:r>
            <a:r>
              <a:rPr lang="en-US" b="1" err="1">
                <a:solidFill>
                  <a:prstClr val="white"/>
                </a:solidFill>
                <a:latin typeface="Calibri"/>
                <a:ea typeface="Droid Sans" panose="020B0606030804020204" pitchFamily="34" charset="0"/>
                <a:cs typeface="Droid Sans" panose="020B0606030804020204" pitchFamily="34" charset="0"/>
              </a:rPr>
              <a:t>Aouad</a:t>
            </a:r>
            <a:r>
              <a:rPr lang="en-US" b="1">
                <a:solidFill>
                  <a:prstClr val="white"/>
                </a:solidFill>
                <a:latin typeface="Calibri"/>
                <a:ea typeface="Droid Sans" panose="020B0606030804020204" pitchFamily="34" charset="0"/>
                <a:cs typeface="Droid Sans" panose="020B0606030804020204" pitchFamily="34" charset="0"/>
              </a:rPr>
              <a:t> , Anirudh Choudhary and Jeter Hwang</a:t>
            </a:r>
            <a:endParaRPr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Droid Sans" panose="020B0606030804020204" pitchFamily="34" charset="0"/>
              <a:cs typeface="Droid Sans" panose="020B06060308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Droid Sans" panose="020B0606030804020204" pitchFamily="34" charset="0"/>
                <a:cs typeface="Droid Sans" panose="020B0606030804020204" pitchFamily="34" charset="0"/>
              </a:rPr>
              <a:t>Oct. </a:t>
            </a:r>
            <a:r>
              <a:rPr lang="en-US" b="1">
                <a:solidFill>
                  <a:prstClr val="white"/>
                </a:solidFill>
                <a:latin typeface="Calibri"/>
                <a:ea typeface="Droid Sans" panose="020B0606030804020204" pitchFamily="34" charset="0"/>
                <a:cs typeface="Droid Sans" panose="020B0606030804020204" pitchFamily="34" charset="0"/>
              </a:rPr>
              <a:t>8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Droid Sans" panose="020B0606030804020204" pitchFamily="34" charset="0"/>
                <a:cs typeface="Droid Sans" panose="020B0606030804020204" pitchFamily="34" charset="0"/>
              </a:rPr>
              <a:t>,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Droid Sans" panose="020B0606030804020204" pitchFamily="34" charset="0"/>
                <a:cs typeface="Droid Sans" panose="020B0606030804020204" pitchFamily="34" charset="0"/>
              </a:rPr>
              <a:t>University of Illinois at Urbana-Champaign</a:t>
            </a:r>
          </a:p>
        </p:txBody>
      </p:sp>
    </p:spTree>
    <p:extLst>
      <p:ext uri="{BB962C8B-B14F-4D97-AF65-F5344CB8AC3E}">
        <p14:creationId xmlns:p14="http://schemas.microsoft.com/office/powerpoint/2010/main" val="139920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E0787-B823-1609-AAF6-32075DE04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Theory and Perplexity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44F758-2B65-4D77-EE6E-08C4BF95911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000" dirty="0"/>
                  <a:t>If we consider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,…,</m:t>
                    </m:r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000" dirty="0"/>
                  <a:t> as words, let’s define the following setup:</a:t>
                </a:r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r>
                  <a:rPr lang="en-US" sz="2000" dirty="0"/>
                  <a:t>Entropy is defined as follows:</a:t>
                </a:r>
              </a:p>
              <a:p>
                <a:endParaRPr lang="en-US" sz="2000" dirty="0"/>
              </a:p>
              <a:p>
                <a:endParaRPr lang="en-US" sz="2000" dirty="0"/>
              </a:p>
              <a:p>
                <a:r>
                  <a:rPr lang="en-US" sz="2000" dirty="0"/>
                  <a:t>Perplexity can be defined as follows:</a:t>
                </a:r>
              </a:p>
              <a:p>
                <a:pPr marL="0" indent="0">
                  <a:buNone/>
                </a:pPr>
                <a:endParaRPr lang="en-US" sz="20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44F758-2B65-4D77-EE6E-08C4BF95911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62" t="-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8F2E16-FDF7-E377-5060-222C65240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D637-7578-4CD7-949F-EB88750F0CF0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575B60-1BBF-B3FB-122B-7A310CED9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1759858"/>
            <a:ext cx="4347029" cy="16254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D9180E-488D-84D1-0CA2-ABF982F29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00" y="3883333"/>
            <a:ext cx="6132286" cy="6460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73F02B-EE91-578B-54FD-EC4142B70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000" y="5027408"/>
            <a:ext cx="1773796" cy="44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8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F5FA1-00D8-FDF3-C878-C22E35AB8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Information Theory and Perplexity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FF471-E12A-13C4-6B98-9636D8A96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A stochastic process (SP) is an indexed set of random variables (RVs).</a:t>
            </a:r>
          </a:p>
          <a:p>
            <a:r>
              <a:rPr lang="en-US"/>
              <a:t>The simplest SP is a set of </a:t>
            </a:r>
            <a:r>
              <a:rPr lang="en-US" err="1"/>
              <a:t>i.i.d.</a:t>
            </a:r>
            <a:r>
              <a:rPr lang="en-US"/>
              <a:t> RVs. In this case, we can define the empirical entropy as: 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From the weak law of large numbers: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>
                <a:solidFill>
                  <a:srgbClr val="FF0000"/>
                </a:solidFill>
              </a:rPr>
              <a:t>However, in Language Models, words are not </a:t>
            </a:r>
            <a:r>
              <a:rPr lang="en-US" err="1">
                <a:solidFill>
                  <a:srgbClr val="FF0000"/>
                </a:solidFill>
              </a:rPr>
              <a:t>i.i.d.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48571-896E-68D8-65FF-81CC05E26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D637-7578-4CD7-949F-EB88750F0CF0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2EDCD9-F3F9-78A8-049E-F9E06D0E6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185" y="2211614"/>
            <a:ext cx="3860364" cy="10748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73BE25-2285-DF0B-3CCC-D547EC8DE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086" y="3672794"/>
            <a:ext cx="5805714" cy="142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87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F033B-E60A-E46F-DB20-124E65D7A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NLP, we have SPs with non </a:t>
            </a:r>
            <a:r>
              <a:rPr lang="en-US" dirty="0" err="1"/>
              <a:t>i.i.d</a:t>
            </a:r>
            <a:r>
              <a:rPr lang="en-US" dirty="0"/>
              <a:t> sequences of </a:t>
            </a:r>
            <a:r>
              <a:rPr lang="en-US" dirty="0" err="1"/>
              <a:t>r.v.</a:t>
            </a:r>
            <a:r>
              <a:rPr lang="en-US" dirty="0"/>
              <a:t> </a:t>
            </a:r>
          </a:p>
          <a:p>
            <a:r>
              <a:rPr lang="en-US" dirty="0"/>
              <a:t>Assume the SP is</a:t>
            </a:r>
            <a:r>
              <a:rPr lang="en-US" b="1" u="sng" dirty="0"/>
              <a:t> stationary</a:t>
            </a:r>
            <a:r>
              <a:rPr lang="en-US" dirty="0"/>
              <a:t>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for all sequences of words and for all time shifts t.</a:t>
            </a:r>
          </a:p>
          <a:p>
            <a:r>
              <a:rPr lang="en-US" dirty="0"/>
              <a:t>Define the entropy rate as: </a:t>
            </a:r>
          </a:p>
          <a:p>
            <a:pPr marL="0" indent="0">
              <a:buNone/>
            </a:pPr>
            <a:r>
              <a:rPr lang="en-US" dirty="0"/>
              <a:t>     Average Entropy per Token               Average Entropy of the last token</a:t>
            </a:r>
          </a:p>
          <a:p>
            <a:pPr marL="0" indent="0">
              <a:buNone/>
            </a:pPr>
            <a:r>
              <a:rPr lang="en-US" dirty="0"/>
              <a:t>                                                         or</a:t>
            </a:r>
          </a:p>
          <a:p>
            <a:r>
              <a:rPr lang="en-US" dirty="0"/>
              <a:t>Define perplexity as follows: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This is the </a:t>
            </a:r>
            <a:r>
              <a:rPr lang="en-US" b="1" u="sng" dirty="0"/>
              <a:t>uncertainty per token of the stationary process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022247-4926-262A-87E5-45EBE0BA0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D637-7578-4CD7-949F-EB88750F0CF0}" type="slidenum">
              <a:rPr lang="en-US" smtClean="0"/>
              <a:t>12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E2D1665-1FA6-F1A1-2B86-EEE852813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Information Theory and Perplexity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8EE32F-1D18-CA89-9527-2F29E3D81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135" y="2148114"/>
            <a:ext cx="4686300" cy="55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866A88-32C5-3B45-84E7-B9C7CD858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135" y="3872160"/>
            <a:ext cx="3393606" cy="5578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90790F-2017-BF66-4E25-490D141AA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9993" y="3872160"/>
            <a:ext cx="3755948" cy="8574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E09ADA-553B-F732-062A-BD66077A62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823" y="4729597"/>
            <a:ext cx="1484772" cy="50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1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F033B-E60A-E46F-DB20-124E65D7A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725" y="1273224"/>
            <a:ext cx="10972800" cy="4525963"/>
          </a:xfrm>
        </p:spPr>
        <p:txBody>
          <a:bodyPr/>
          <a:lstStyle/>
          <a:p>
            <a:r>
              <a:rPr lang="en-US"/>
              <a:t>If we assume the SP is also ergodic, we use </a:t>
            </a:r>
            <a:r>
              <a:rPr lang="en-US" err="1"/>
              <a:t>Birkoff’s</a:t>
            </a:r>
            <a:r>
              <a:rPr lang="en-US"/>
              <a:t> Ergodic Theorem: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The following generalization also holds:</a:t>
            </a:r>
          </a:p>
          <a:p>
            <a:endParaRPr lang="en-US"/>
          </a:p>
          <a:p>
            <a:pPr marL="0" indent="0">
              <a:buNone/>
            </a:pPr>
            <a:br>
              <a:rPr lang="en-US">
                <a:sym typeface="Wingdings" pitchFamily="2" charset="2"/>
              </a:rPr>
            </a:br>
            <a:r>
              <a:rPr lang="en-US">
                <a:sym typeface="Wingdings" pitchFamily="2" charset="2"/>
              </a:rPr>
              <a:t> To compute the entropy rate of an ergodic process, we only need to draw one single very long sequence and compute its negative log probability.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022247-4926-262A-87E5-45EBE0BA0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D637-7578-4CD7-949F-EB88750F0CF0}" type="slidenum">
              <a:rPr lang="en-US" smtClean="0"/>
              <a:t>13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E2D1665-1FA6-F1A1-2B86-EEE852813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Information Theory and Perplexity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FF9782-3257-8C74-C390-38B595C05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080" y="1680210"/>
            <a:ext cx="4318000" cy="8268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CE1728-D473-067F-7F23-54A363222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50" y="3002110"/>
            <a:ext cx="5312410" cy="85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88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32D53-4E79-A4B0-DB46-8DBC46E23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Perplexity and Compression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8523B-778E-9F27-5B97-65C5C33724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Perplexity measures confidence not efficiency. </a:t>
            </a:r>
          </a:p>
          <a:p>
            <a:r>
              <a:rPr lang="en-US" dirty="0"/>
              <a:t>Compressed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model might maintain similar perplexity but suffer in other aspects like robustness, long-term coherence, or reasoning ability.</a:t>
            </a:r>
          </a:p>
          <a:p>
            <a:r>
              <a:rPr lang="en-US" dirty="0">
                <a:solidFill>
                  <a:srgbClr val="000000"/>
                </a:solidFill>
                <a:latin typeface="-webkit-standard"/>
              </a:rPr>
              <a:t>Better Metrics to evaluate compressed models:</a:t>
            </a:r>
          </a:p>
          <a:p>
            <a:pPr lvl="1"/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Task-Specific Performance Metrics: Accuracy, F1</a:t>
            </a:r>
            <a:r>
              <a:rPr lang="en-US" dirty="0">
                <a:solidFill>
                  <a:srgbClr val="000000"/>
                </a:solidFill>
                <a:latin typeface="-webkit-standard"/>
              </a:rPr>
              <a:t>,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Exact match</a:t>
            </a:r>
            <a:r>
              <a:rPr lang="en-US" dirty="0">
                <a:solidFill>
                  <a:srgbClr val="000000"/>
                </a:solidFill>
                <a:latin typeface="-webkit-standard"/>
              </a:rPr>
              <a:t>,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BLEU, ROUGE</a:t>
            </a:r>
            <a:endParaRPr lang="en-US" dirty="0">
              <a:solidFill>
                <a:srgbClr val="000000"/>
              </a:solidFill>
              <a:latin typeface="-webkit-standard"/>
            </a:endParaRPr>
          </a:p>
          <a:p>
            <a:pPr lvl="1"/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Human Evaluation</a:t>
            </a:r>
          </a:p>
          <a:p>
            <a:pPr lvl="1"/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Knowledge Retention metrics between the compressed and uncompressed models:</a:t>
            </a:r>
          </a:p>
          <a:p>
            <a:pPr lvl="2"/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Accuracy Agreement, Top-k Accuracy Agreement</a:t>
            </a:r>
          </a:p>
          <a:p>
            <a:pPr lvl="2"/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Logits Agreement </a:t>
            </a:r>
            <a:r>
              <a:rPr lang="en-US" dirty="0">
                <a:solidFill>
                  <a:srgbClr val="000000"/>
                </a:solidFill>
                <a:latin typeface="-webkit-standard"/>
              </a:rPr>
              <a:t> (KL Divergence)</a:t>
            </a:r>
          </a:p>
          <a:p>
            <a:pPr lvl="2"/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Hidden Layer Representation Agreement</a:t>
            </a:r>
          </a:p>
          <a:p>
            <a:pPr lvl="2"/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Logit Matching Loss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77A8FC-AD94-20AD-6487-14693EB4D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D637-7578-4CD7-949F-EB88750F0CF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51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DCC78C-4829-B4E8-D4BD-CBFA34545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D637-7578-4CD7-949F-EB88750F0CF0}" type="slidenum">
              <a:rPr lang="en-US" smtClean="0"/>
              <a:t>15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C066B0-3C4C-180E-95F1-5283E94D5456}"/>
              </a:ext>
            </a:extLst>
          </p:cNvPr>
          <p:cNvSpPr txBox="1"/>
          <p:nvPr/>
        </p:nvSpPr>
        <p:spPr>
          <a:xfrm>
            <a:off x="964532" y="1290979"/>
            <a:ext cx="10262936" cy="1862048"/>
          </a:xfrm>
          <a:prstGeom prst="rect">
            <a:avLst/>
          </a:prstGeom>
          <a:solidFill>
            <a:srgbClr val="E84A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/>
              <a:t>Quantization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09FAC5-1079-82B6-9AF5-1CFEDB059133}"/>
              </a:ext>
            </a:extLst>
          </p:cNvPr>
          <p:cNvSpPr txBox="1"/>
          <p:nvPr/>
        </p:nvSpPr>
        <p:spPr>
          <a:xfrm>
            <a:off x="416170" y="3425093"/>
            <a:ext cx="1171135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Lucida Grande"/>
              </a:rPr>
              <a:t>GPTQ: Accurate Post-Training Quantization for Generative Pre-trained Transformers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F85B1E-C339-C39A-BF3B-259BF53F80D2}"/>
              </a:ext>
            </a:extLst>
          </p:cNvPr>
          <p:cNvSpPr txBox="1"/>
          <p:nvPr/>
        </p:nvSpPr>
        <p:spPr>
          <a:xfrm>
            <a:off x="2965938" y="3981939"/>
            <a:ext cx="7569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Lucida Grande"/>
              </a:rPr>
              <a:t>Elias </a:t>
            </a:r>
            <a:r>
              <a:rPr lang="en-US" err="1">
                <a:latin typeface="Lucida Grande"/>
              </a:rPr>
              <a:t>Frantar</a:t>
            </a:r>
            <a:r>
              <a:rPr lang="en-US">
                <a:latin typeface="Lucida Grande"/>
              </a:rPr>
              <a:t>, Saleh </a:t>
            </a:r>
            <a:r>
              <a:rPr lang="en-US" err="1">
                <a:latin typeface="Lucida Grande"/>
              </a:rPr>
              <a:t>Ashkboos</a:t>
            </a:r>
            <a:r>
              <a:rPr lang="en-US">
                <a:latin typeface="Lucida Grande"/>
              </a:rPr>
              <a:t>, Torsten Hoefler, Dan </a:t>
            </a:r>
            <a:r>
              <a:rPr lang="en-US" err="1">
                <a:latin typeface="Lucida Grande"/>
              </a:rPr>
              <a:t>Alistarh</a:t>
            </a:r>
            <a:r>
              <a:rPr lang="en-US">
                <a:latin typeface="Lucida Grande"/>
              </a:rPr>
              <a:t> (ICLR 2023)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254476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0AFFA-1BAC-3818-62E1-0F609DBEA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Background</a:t>
            </a:r>
            <a:endParaRPr lang="en-IN" b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A064A-B23C-057E-1301-F0653AA9B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7350" y="1261794"/>
            <a:ext cx="6136216" cy="44836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IN" sz="2800"/>
              <a:t>Model retraining</a:t>
            </a:r>
          </a:p>
          <a:p>
            <a:pPr lvl="1"/>
            <a:r>
              <a:rPr lang="en-IN" sz="2400"/>
              <a:t>Approximate differentiation; Extremely expensive for LLMs</a:t>
            </a:r>
            <a:endParaRPr lang="en-IN" sz="2400">
              <a:cs typeface="Calibri"/>
            </a:endParaRPr>
          </a:p>
          <a:p>
            <a:r>
              <a:rPr lang="en-IN" sz="2800"/>
              <a:t>Post-training</a:t>
            </a:r>
            <a:endParaRPr lang="en-IN" sz="2800">
              <a:cs typeface="Calibri"/>
            </a:endParaRPr>
          </a:p>
          <a:p>
            <a:pPr lvl="2"/>
            <a:r>
              <a:rPr lang="en-IN" sz="2400">
                <a:cs typeface="Calibri"/>
              </a:rPr>
              <a:t>Weight rounding + scaling</a:t>
            </a:r>
            <a:endParaRPr lang="en-IN" sz="2400"/>
          </a:p>
          <a:p>
            <a:pPr lvl="2"/>
            <a:r>
              <a:rPr lang="en-IN" sz="2400"/>
              <a:t>Optimize residual error</a:t>
            </a:r>
            <a:endParaRPr lang="en-IN" sz="2400">
              <a:cs typeface="Calibri"/>
            </a:endParaRPr>
          </a:p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11DAAC-1B24-1286-E7F0-C1D023F6D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D637-7578-4CD7-949F-EB88750F0CF0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D74DED08-9114-2877-8C20-132667820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425" y="1263035"/>
            <a:ext cx="3960283" cy="2863258"/>
          </a:xfrm>
          <a:prstGeom prst="rect">
            <a:avLst/>
          </a:prstGeom>
        </p:spPr>
      </p:pic>
      <p:pic>
        <p:nvPicPr>
          <p:cNvPr id="8" name="Picture 7" descr="A diagram of numbers and symbols&#10;&#10;Description automatically generated">
            <a:extLst>
              <a:ext uri="{FF2B5EF4-FFF2-40B4-BE49-F238E27FC236}">
                <a16:creationId xmlns:a16="http://schemas.microsoft.com/office/drawing/2014/main" id="{2E747AAE-CB19-E367-1999-DBA6D1EB9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163" y="4313687"/>
            <a:ext cx="5607932" cy="15536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28C29BB-5EFD-C125-1DDB-A7C530E1AB98}"/>
              </a:ext>
            </a:extLst>
          </p:cNvPr>
          <p:cNvGrpSpPr/>
          <p:nvPr/>
        </p:nvGrpSpPr>
        <p:grpSpPr>
          <a:xfrm>
            <a:off x="6978032" y="4328127"/>
            <a:ext cx="4788427" cy="1539546"/>
            <a:chOff x="7026878" y="4582127"/>
            <a:chExt cx="4788427" cy="153954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4A70AC4-588D-C627-6A5D-4E6ABA7AAB73}"/>
                </a:ext>
              </a:extLst>
            </p:cNvPr>
            <p:cNvSpPr txBox="1"/>
            <p:nvPr/>
          </p:nvSpPr>
          <p:spPr>
            <a:xfrm>
              <a:off x="7026878" y="4582127"/>
              <a:ext cx="4218972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IN" sz="2000" b="1">
                  <a:cs typeface="Calibri"/>
                </a:rPr>
                <a:t>Minimize Reconstruction Error</a:t>
              </a:r>
              <a:endParaRPr lang="en-US" b="1"/>
            </a:p>
          </p:txBody>
        </p:sp>
        <p:pic>
          <p:nvPicPr>
            <p:cNvPr id="11" name="Picture 10" descr="A black letter on a white background&#10;&#10;Description automatically generated">
              <a:extLst>
                <a:ext uri="{FF2B5EF4-FFF2-40B4-BE49-F238E27FC236}">
                  <a16:creationId xmlns:a16="http://schemas.microsoft.com/office/drawing/2014/main" id="{2E7D2FA4-8F38-FA09-EE2C-E4D800FBF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13" r="2603" b="-477"/>
            <a:stretch/>
          </p:blipFill>
          <p:spPr>
            <a:xfrm>
              <a:off x="7530092" y="5306454"/>
              <a:ext cx="3221197" cy="54999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D3ADCC4-8344-03A6-5E31-F2E8CC48B08A}"/>
                </a:ext>
              </a:extLst>
            </p:cNvPr>
            <p:cNvSpPr txBox="1"/>
            <p:nvPr/>
          </p:nvSpPr>
          <p:spPr>
            <a:xfrm>
              <a:off x="8541885" y="5752341"/>
              <a:ext cx="14205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i="1">
                  <a:solidFill>
                    <a:srgbClr val="1F497D"/>
                  </a:solidFill>
                </a:rPr>
                <a:t>layer weights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E6447F-C321-33FB-49D4-F3848C3BF01F}"/>
                </a:ext>
              </a:extLst>
            </p:cNvPr>
            <p:cNvSpPr txBox="1"/>
            <p:nvPr/>
          </p:nvSpPr>
          <p:spPr>
            <a:xfrm>
              <a:off x="9698764" y="4983765"/>
              <a:ext cx="2116541" cy="369332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IN" i="1">
                  <a:solidFill>
                    <a:srgbClr val="1F497D"/>
                  </a:solidFill>
                </a:rPr>
                <a:t>dequantized weights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BAEA070-273C-E94A-7AD8-A1EC08DB4298}"/>
              </a:ext>
            </a:extLst>
          </p:cNvPr>
          <p:cNvSpPr txBox="1"/>
          <p:nvPr/>
        </p:nvSpPr>
        <p:spPr>
          <a:xfrm>
            <a:off x="3239477" y="6053015"/>
            <a:ext cx="7110046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/>
              <a:t>Image credits: https://newsletter.maartengrootendorst.com/p/a-visual-guide-to-quantization</a:t>
            </a:r>
            <a:endParaRPr lang="en-US" sz="1100">
              <a:cs typeface="Calibri"/>
            </a:endParaRPr>
          </a:p>
        </p:txBody>
      </p:sp>
      <p:pic>
        <p:nvPicPr>
          <p:cNvPr id="10" name="Picture 9" descr="A white background with text&#10;&#10;Description automatically generated">
            <a:extLst>
              <a:ext uri="{FF2B5EF4-FFF2-40B4-BE49-F238E27FC236}">
                <a16:creationId xmlns:a16="http://schemas.microsoft.com/office/drawing/2014/main" id="{E740761C-7E5E-36B3-84C5-79F77F8860B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6263" b="1205"/>
          <a:stretch/>
        </p:blipFill>
        <p:spPr>
          <a:xfrm>
            <a:off x="396630" y="3336542"/>
            <a:ext cx="1474105" cy="80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6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0AFFA-1BAC-3818-62E1-0F609DBEA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Background – Key Considerations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11DAAC-1B24-1286-E7F0-C1D023F6D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D637-7578-4CD7-949F-EB88750F0CF0}" type="slidenum">
              <a:rPr lang="en-US" smtClean="0"/>
              <a:t>17</a:t>
            </a:fld>
            <a:endParaRPr lang="en-US"/>
          </a:p>
        </p:txBody>
      </p:sp>
      <p:pic>
        <p:nvPicPr>
          <p:cNvPr id="11" name="Content Placeholder 10" descr="Setting the learning rate of your neural network.">
            <a:extLst>
              <a:ext uri="{FF2B5EF4-FFF2-40B4-BE49-F238E27FC236}">
                <a16:creationId xmlns:a16="http://schemas.microsoft.com/office/drawing/2014/main" id="{A3488571-07BF-208D-A997-86C89E1F94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8571" t="17088" r="238" b="21053"/>
          <a:stretch/>
        </p:blipFill>
        <p:spPr>
          <a:xfrm>
            <a:off x="4461404" y="1439563"/>
            <a:ext cx="2274610" cy="1371453"/>
          </a:xfrm>
        </p:spPr>
      </p:pic>
      <p:pic>
        <p:nvPicPr>
          <p:cNvPr id="12" name="Picture 11" descr="A diagram of weights and invoice&#10;&#10;Description automatically generated">
            <a:extLst>
              <a:ext uri="{FF2B5EF4-FFF2-40B4-BE49-F238E27FC236}">
                <a16:creationId xmlns:a16="http://schemas.microsoft.com/office/drawing/2014/main" id="{0D991F04-03F1-A78F-F33B-9460C89B8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2984" y="3094144"/>
            <a:ext cx="3240614" cy="15692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64188FC-8239-5D5B-8668-748920FB597D}"/>
              </a:ext>
            </a:extLst>
          </p:cNvPr>
          <p:cNvSpPr txBox="1"/>
          <p:nvPr/>
        </p:nvSpPr>
        <p:spPr>
          <a:xfrm>
            <a:off x="4555067" y="4893733"/>
            <a:ext cx="2743200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IN" sz="1900" b="1">
                <a:cs typeface="Calibri"/>
              </a:rPr>
              <a:t>Weight importance</a:t>
            </a:r>
          </a:p>
          <a:p>
            <a:pPr algn="ctr"/>
            <a:r>
              <a:rPr lang="en-IN" sz="1900">
                <a:cs typeface="Calibri"/>
              </a:rPr>
              <a:t>(Loss sensitivity; Saliency)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8475A8-D5F1-F82B-53E6-DFB36773F1E9}"/>
              </a:ext>
            </a:extLst>
          </p:cNvPr>
          <p:cNvSpPr txBox="1"/>
          <p:nvPr/>
        </p:nvSpPr>
        <p:spPr>
          <a:xfrm>
            <a:off x="8417983" y="4893733"/>
            <a:ext cx="3145366" cy="9694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lvl="1" algn="ctr"/>
            <a:r>
              <a:rPr lang="en-IN" sz="1900" b="1">
                <a:cs typeface="Arial"/>
              </a:rPr>
              <a:t>Type of quantization</a:t>
            </a:r>
            <a:endParaRPr lang="en-US" b="1">
              <a:cs typeface="Calibri"/>
            </a:endParaRPr>
          </a:p>
          <a:p>
            <a:pPr marL="0" lvl="1" algn="ctr"/>
            <a:r>
              <a:rPr lang="en-IN" sz="1900">
                <a:cs typeface="Arial"/>
              </a:rPr>
              <a:t>(symmetric, asymmetric</a:t>
            </a:r>
            <a:endParaRPr lang="en-US">
              <a:cs typeface="Calibri"/>
            </a:endParaRPr>
          </a:p>
          <a:p>
            <a:pPr marL="0" lvl="1" algn="ctr"/>
            <a:r>
              <a:rPr lang="en-US" sz="1900">
                <a:cs typeface="Arial"/>
              </a:rPr>
              <a:t>min/max, percentile. MSE)</a:t>
            </a:r>
            <a:endParaRPr lang="en-US">
              <a:cs typeface="Calibri"/>
            </a:endParaRPr>
          </a:p>
        </p:txBody>
      </p:sp>
      <p:pic>
        <p:nvPicPr>
          <p:cNvPr id="15" name="Picture 14" descr="A purple squares with white text&#10;&#10;Description automatically generated">
            <a:extLst>
              <a:ext uri="{FF2B5EF4-FFF2-40B4-BE49-F238E27FC236}">
                <a16:creationId xmlns:a16="http://schemas.microsoft.com/office/drawing/2014/main" id="{0797884B-1037-763A-0165-3BBBDEBF8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1" y="1160175"/>
            <a:ext cx="3981448" cy="15849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7CA1A94-5A64-4D4C-BF4D-1B02850A3426}"/>
              </a:ext>
            </a:extLst>
          </p:cNvPr>
          <p:cNvGrpSpPr/>
          <p:nvPr/>
        </p:nvGrpSpPr>
        <p:grpSpPr>
          <a:xfrm>
            <a:off x="4233" y="1164395"/>
            <a:ext cx="3547534" cy="4698834"/>
            <a:chOff x="4233" y="1164395"/>
            <a:chExt cx="3547534" cy="4698834"/>
          </a:xfrm>
        </p:grpSpPr>
        <p:pic>
          <p:nvPicPr>
            <p:cNvPr id="7" name="Picture 6" descr="A diagram of a layer of quantization&#10;&#10;Description automatically generated">
              <a:extLst>
                <a:ext uri="{FF2B5EF4-FFF2-40B4-BE49-F238E27FC236}">
                  <a16:creationId xmlns:a16="http://schemas.microsoft.com/office/drawing/2014/main" id="{9F75B6FB-9860-1231-B5F1-86B77099B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33" y="1164395"/>
              <a:ext cx="3547532" cy="22643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12C971A-555A-141F-BE90-4234F9987412}"/>
                </a:ext>
              </a:extLst>
            </p:cNvPr>
            <p:cNvSpPr txBox="1"/>
            <p:nvPr/>
          </p:nvSpPr>
          <p:spPr>
            <a:xfrm>
              <a:off x="395817" y="4893733"/>
              <a:ext cx="3155950" cy="96949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IN" sz="1900" b="1">
                  <a:cs typeface="Calibri"/>
                </a:rPr>
                <a:t>Weights and/or activations</a:t>
              </a:r>
            </a:p>
            <a:p>
              <a:pPr algn="ctr"/>
              <a:r>
                <a:rPr lang="en-IN" sz="1900"/>
                <a:t>(Individual weights; weight column; sub-block)​</a:t>
              </a:r>
              <a:endParaRPr lang="en-US">
                <a:cs typeface="Calibri"/>
              </a:endParaRPr>
            </a:p>
          </p:txBody>
        </p:sp>
        <p:pic>
          <p:nvPicPr>
            <p:cNvPr id="16" name="Picture 15" descr="A diagram of a graph&#10;&#10;Description automatically generated">
              <a:extLst>
                <a:ext uri="{FF2B5EF4-FFF2-40B4-BE49-F238E27FC236}">
                  <a16:creationId xmlns:a16="http://schemas.microsoft.com/office/drawing/2014/main" id="{A37A69EE-A986-7399-1E74-724F5B84F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4483" y="3412237"/>
              <a:ext cx="2743200" cy="1472859"/>
            </a:xfrm>
            <a:prstGeom prst="rect">
              <a:avLst/>
            </a:prstGeom>
          </p:spPr>
        </p:pic>
      </p:grpSp>
      <p:pic>
        <p:nvPicPr>
          <p:cNvPr id="17" name="Picture 16" descr="A screenshot of a graph&#10;&#10;Description automatically generated">
            <a:extLst>
              <a:ext uri="{FF2B5EF4-FFF2-40B4-BE49-F238E27FC236}">
                <a16:creationId xmlns:a16="http://schemas.microsoft.com/office/drawing/2014/main" id="{54F117A1-F9D5-EA61-8A41-5A92729756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9233" y="3024976"/>
            <a:ext cx="2912532" cy="17287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18E902-D693-C4E4-0A52-1FCB090A965B}"/>
              </a:ext>
            </a:extLst>
          </p:cNvPr>
          <p:cNvSpPr txBox="1"/>
          <p:nvPr/>
        </p:nvSpPr>
        <p:spPr>
          <a:xfrm>
            <a:off x="4226983" y="1242482"/>
            <a:ext cx="2743200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IN" sz="1900" b="1">
                <a:solidFill>
                  <a:srgbClr val="1F497D"/>
                </a:solidFill>
                <a:cs typeface="Calibri"/>
              </a:rPr>
              <a:t>Hessian</a:t>
            </a:r>
            <a:endParaRPr lang="en-US" b="1">
              <a:solidFill>
                <a:srgbClr val="1F497D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B7C0B1-2BC9-AFAD-FE68-27C6D817B5B5}"/>
              </a:ext>
            </a:extLst>
          </p:cNvPr>
          <p:cNvSpPr txBox="1"/>
          <p:nvPr/>
        </p:nvSpPr>
        <p:spPr>
          <a:xfrm>
            <a:off x="3405554" y="5955323"/>
            <a:ext cx="802835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Image credits: https://newsletter.maartengrootendorst.com/p/a-visual-guide-to-quantization</a:t>
            </a:r>
          </a:p>
        </p:txBody>
      </p:sp>
    </p:spTree>
    <p:extLst>
      <p:ext uri="{BB962C8B-B14F-4D97-AF65-F5344CB8AC3E}">
        <p14:creationId xmlns:p14="http://schemas.microsoft.com/office/powerpoint/2010/main" val="285745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F0FBB-8018-F6F0-618D-F3F44DA3D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GPTQ - 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9DDD7-D1F1-F5B4-604F-31BD23F06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61794"/>
            <a:ext cx="11131550" cy="4779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IN">
                <a:cs typeface="Calibri"/>
              </a:rPr>
              <a:t>Challenges in LLM quantization</a:t>
            </a:r>
            <a:endParaRPr lang="en-US">
              <a:ea typeface="Calibri"/>
              <a:cs typeface="Calibri"/>
            </a:endParaRPr>
          </a:p>
          <a:p>
            <a:r>
              <a:rPr lang="en-IN" b="1">
                <a:cs typeface="Calibri"/>
              </a:rPr>
              <a:t>Rounding-based approach </a:t>
            </a:r>
            <a:r>
              <a:rPr lang="en-IN">
                <a:cs typeface="Calibri"/>
              </a:rPr>
              <a:t>(</a:t>
            </a:r>
            <a:r>
              <a:rPr lang="en-IN" err="1">
                <a:cs typeface="Calibri"/>
              </a:rPr>
              <a:t>ZeroQuant</a:t>
            </a:r>
            <a:r>
              <a:rPr lang="en-IN">
                <a:cs typeface="Calibri"/>
              </a:rPr>
              <a:t>, LLM.int8(), </a:t>
            </a:r>
            <a:r>
              <a:rPr lang="en-IN" err="1">
                <a:cs typeface="Calibri"/>
              </a:rPr>
              <a:t>nuQmm</a:t>
            </a:r>
            <a:r>
              <a:rPr lang="en-IN">
                <a:cs typeface="Calibri"/>
              </a:rPr>
              <a:t>)</a:t>
            </a:r>
            <a:endParaRPr lang="en-IN">
              <a:ea typeface="Calibri"/>
              <a:cs typeface="Calibri"/>
            </a:endParaRPr>
          </a:p>
          <a:p>
            <a:pPr lvl="1"/>
            <a:r>
              <a:rPr lang="en-IN" sz="2400">
                <a:cs typeface="Calibri"/>
              </a:rPr>
              <a:t>Faster but limited accuracy (higher compression loss)</a:t>
            </a:r>
            <a:endParaRPr lang="en-IN" sz="2400">
              <a:ea typeface="Calibri"/>
              <a:cs typeface="Calibri"/>
            </a:endParaRPr>
          </a:p>
          <a:p>
            <a:r>
              <a:rPr lang="en-IN" b="1">
                <a:cs typeface="Calibri"/>
              </a:rPr>
              <a:t>Adaptive approaches</a:t>
            </a:r>
            <a:r>
              <a:rPr lang="en-IN">
                <a:cs typeface="Calibri"/>
              </a:rPr>
              <a:t> (</a:t>
            </a:r>
            <a:r>
              <a:rPr lang="en-IN" err="1">
                <a:cs typeface="Calibri"/>
              </a:rPr>
              <a:t>AdaRound</a:t>
            </a:r>
            <a:r>
              <a:rPr lang="en-IN">
                <a:cs typeface="Calibri"/>
              </a:rPr>
              <a:t>, OBQ)</a:t>
            </a:r>
            <a:endParaRPr lang="en-US">
              <a:ea typeface="Calibri"/>
              <a:cs typeface="Calibri"/>
            </a:endParaRPr>
          </a:p>
          <a:p>
            <a:pPr lvl="1"/>
            <a:r>
              <a:rPr lang="en-IN" sz="2400">
                <a:cs typeface="Calibri"/>
              </a:rPr>
              <a:t>Time-intensive and difficult to scale (3-bit, 4-bit)</a:t>
            </a:r>
            <a:endParaRPr lang="en-US" sz="2400">
              <a:ea typeface="Calibri"/>
              <a:cs typeface="Calibri"/>
            </a:endParaRPr>
          </a:p>
          <a:p>
            <a:r>
              <a:rPr lang="en-IN" b="1">
                <a:cs typeface="Calibri"/>
              </a:rPr>
              <a:t>OBQ: </a:t>
            </a:r>
            <a:r>
              <a:rPr lang="en-IN" b="1">
                <a:ea typeface="+mn-lt"/>
                <a:cs typeface="+mn-lt"/>
              </a:rPr>
              <a:t>Optimal Brain Quantization</a:t>
            </a:r>
            <a:r>
              <a:rPr lang="en-IN">
                <a:ea typeface="+mn-lt"/>
                <a:cs typeface="+mn-lt"/>
              </a:rPr>
              <a:t> </a:t>
            </a:r>
            <a:r>
              <a:rPr lang="en-IN" baseline="30000">
                <a:ea typeface="+mn-lt"/>
                <a:cs typeface="+mn-lt"/>
              </a:rPr>
              <a:t>[9]</a:t>
            </a:r>
            <a:endParaRPr lang="en-IN" baseline="30000">
              <a:ea typeface="Calibri"/>
              <a:cs typeface="Calibri"/>
            </a:endParaRPr>
          </a:p>
          <a:p>
            <a:pPr lvl="1"/>
            <a:r>
              <a:rPr lang="en-IN" sz="2400"/>
              <a:t>Sequential layer quantization</a:t>
            </a:r>
            <a:endParaRPr lang="en-IN" sz="2400">
              <a:ea typeface="Calibri"/>
              <a:cs typeface="Calibri"/>
            </a:endParaRPr>
          </a:p>
          <a:p>
            <a:pPr lvl="1"/>
            <a:r>
              <a:rPr lang="en-IN" sz="2400"/>
              <a:t>Greedy: Quantize weight incurring least error first -&gt; adjust non-quantized weights</a:t>
            </a:r>
            <a:endParaRPr lang="en-IN" sz="2400">
              <a:ea typeface="Calibri"/>
              <a:cs typeface="Calibri"/>
            </a:endParaRPr>
          </a:p>
          <a:p>
            <a:pPr lvl="1"/>
            <a:r>
              <a:rPr lang="en-IN" sz="2400">
                <a:solidFill>
                  <a:srgbClr val="FF0000"/>
                </a:solidFill>
              </a:rPr>
              <a:t>Prone to outliers (quantized last)</a:t>
            </a:r>
            <a:endParaRPr lang="en-IN" sz="2400">
              <a:solidFill>
                <a:srgbClr val="FF0000"/>
              </a:solidFill>
              <a:ea typeface="Calibri"/>
              <a:cs typeface="Calibri"/>
            </a:endParaRPr>
          </a:p>
          <a:p>
            <a:pPr lvl="1"/>
            <a:r>
              <a:rPr lang="en-IN" sz="2400">
                <a:solidFill>
                  <a:srgbClr val="FF0000"/>
                </a:solidFill>
              </a:rPr>
              <a:t>Hessian update has cubic complexity - can only scale to 1.3 B parameters</a:t>
            </a:r>
            <a:endParaRPr lang="en-IN" sz="2400">
              <a:solidFill>
                <a:srgbClr val="FF0000"/>
              </a:solidFill>
              <a:ea typeface="Calibri"/>
              <a:cs typeface="Calibri"/>
            </a:endParaRPr>
          </a:p>
          <a:p>
            <a:endParaRPr lang="en-IN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5E112-8617-676E-E0F7-57A3E1E02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D637-7578-4CD7-949F-EB88750F0CF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4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C8D60-DD99-D092-6079-49852AE79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Optimal Brain Quantizer -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72E40-95EC-0BBA-56E1-3CEA450E8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663" y="1165339"/>
            <a:ext cx="1097280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IN"/>
              <a:t>Uses second-order derivatives from Hessian matrix for weight update</a:t>
            </a:r>
          </a:p>
          <a:p>
            <a:r>
              <a:rPr lang="en-IN">
                <a:cs typeface="Calibri"/>
              </a:rPr>
              <a:t>Derived from Optimal Brain Surgeon</a:t>
            </a:r>
            <a:r>
              <a:rPr lang="en-IN" baseline="30000">
                <a:cs typeface="Calibri"/>
              </a:rPr>
              <a:t>[5]</a:t>
            </a:r>
            <a:r>
              <a:rPr lang="en-IN">
                <a:cs typeface="Calibri"/>
              </a:rPr>
              <a:t> pruning framework</a:t>
            </a:r>
            <a:endParaRPr lang="en-IN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EFBF17-93A4-FC77-7C1A-3E429B600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D637-7578-4CD7-949F-EB88750F0CF0}" type="slidenum">
              <a:rPr lang="en-US" smtClean="0"/>
              <a:t>19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1BEF42-FC58-C3A8-113F-A730E0959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229" y="2488121"/>
            <a:ext cx="6792273" cy="5906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E94136-F66E-02E5-B2D8-952B25D41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827" y="3065709"/>
            <a:ext cx="2448267" cy="6954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17BC09D-0D5B-C61C-5532-D89B4453BF97}"/>
              </a:ext>
            </a:extLst>
          </p:cNvPr>
          <p:cNvSpPr txBox="1"/>
          <p:nvPr/>
        </p:nvSpPr>
        <p:spPr>
          <a:xfrm>
            <a:off x="6304780" y="2929808"/>
            <a:ext cx="2173352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IN" i="1">
                <a:solidFill>
                  <a:srgbClr val="1F497D"/>
                </a:solidFill>
              </a:rPr>
              <a:t>Local optimum (zero)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6CD6FB0-7FDB-5D56-9C54-47487A066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2126" y="3764655"/>
            <a:ext cx="5391902" cy="83831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B5D87DD-61B1-B6F2-1EB1-175954CF15B6}"/>
              </a:ext>
            </a:extLst>
          </p:cNvPr>
          <p:cNvSpPr txBox="1"/>
          <p:nvPr/>
        </p:nvSpPr>
        <p:spPr>
          <a:xfrm>
            <a:off x="2064213" y="3994519"/>
            <a:ext cx="1204240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IN" err="1">
                <a:solidFill>
                  <a:srgbClr val="FF0000"/>
                </a:solidFill>
              </a:rPr>
              <a:t>Lagrangian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F46C7C4-3C97-D6B3-CF07-D3DB35937D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4783" y="4538177"/>
            <a:ext cx="2162477" cy="73352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F02BDCA-519D-2664-1FC7-4241EC6644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8470" y="4507317"/>
            <a:ext cx="2067213" cy="7811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BCC491-5FD1-C990-4663-0D9450F813DC}"/>
              </a:ext>
            </a:extLst>
          </p:cNvPr>
          <p:cNvSpPr txBox="1"/>
          <p:nvPr/>
        </p:nvSpPr>
        <p:spPr>
          <a:xfrm>
            <a:off x="1454086" y="2484201"/>
            <a:ext cx="2293961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IN">
                <a:solidFill>
                  <a:srgbClr val="FF0000"/>
                </a:solidFill>
              </a:rPr>
              <a:t>Change in training loss</a:t>
            </a:r>
          </a:p>
          <a:p>
            <a:r>
              <a:rPr lang="en-IN">
                <a:solidFill>
                  <a:srgbClr val="FF0000"/>
                </a:solidFill>
                <a:cs typeface="Calibri"/>
              </a:rPr>
              <a:t>(reconstruction loss)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7867E4-76DD-5A20-F8A8-FC078A2DF896}"/>
              </a:ext>
            </a:extLst>
          </p:cNvPr>
          <p:cNvSpPr txBox="1"/>
          <p:nvPr/>
        </p:nvSpPr>
        <p:spPr>
          <a:xfrm>
            <a:off x="2254712" y="4693018"/>
            <a:ext cx="2297680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IN">
                <a:solidFill>
                  <a:srgbClr val="FF0000"/>
                </a:solidFill>
              </a:rPr>
              <a:t>Optimal change in loss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325784-3C5D-3730-7B81-9AFADB51237D}"/>
              </a:ext>
            </a:extLst>
          </p:cNvPr>
          <p:cNvSpPr txBox="1"/>
          <p:nvPr/>
        </p:nvSpPr>
        <p:spPr>
          <a:xfrm>
            <a:off x="5158778" y="5268750"/>
            <a:ext cx="2256772" cy="9233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IN">
                <a:solidFill>
                  <a:srgbClr val="1F497D"/>
                </a:solidFill>
              </a:rPr>
              <a:t>Determine q</a:t>
            </a:r>
          </a:p>
          <a:p>
            <a:r>
              <a:rPr lang="en-IN">
                <a:solidFill>
                  <a:srgbClr val="1F497D"/>
                </a:solidFill>
                <a:cs typeface="Calibri"/>
              </a:rPr>
              <a:t>(index of row element</a:t>
            </a:r>
          </a:p>
          <a:p>
            <a:r>
              <a:rPr lang="en-IN">
                <a:solidFill>
                  <a:srgbClr val="1F497D"/>
                </a:solidFill>
                <a:cs typeface="Calibri"/>
              </a:rPr>
              <a:t> to prune)</a:t>
            </a:r>
            <a:endParaRPr lang="en-IN">
              <a:solidFill>
                <a:srgbClr val="1F497D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9FAE03-1C21-C883-0970-1526B0093637}"/>
              </a:ext>
            </a:extLst>
          </p:cNvPr>
          <p:cNvSpPr txBox="1"/>
          <p:nvPr/>
        </p:nvSpPr>
        <p:spPr>
          <a:xfrm>
            <a:off x="7893512" y="5294150"/>
            <a:ext cx="226691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N">
                <a:solidFill>
                  <a:srgbClr val="1F497D"/>
                </a:solidFill>
              </a:rPr>
              <a:t>Adjust remaining </a:t>
            </a:r>
            <a:endParaRPr lang="en-US">
              <a:solidFill>
                <a:srgbClr val="1F497D"/>
              </a:solidFill>
            </a:endParaRPr>
          </a:p>
          <a:p>
            <a:r>
              <a:rPr lang="en-IN">
                <a:solidFill>
                  <a:srgbClr val="1F497D"/>
                </a:solidFill>
              </a:rPr>
              <a:t>weights in the row</a:t>
            </a:r>
            <a:endParaRPr lang="en-US">
              <a:solidFill>
                <a:srgbClr val="1F497D"/>
              </a:solidFill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8B93FA-F154-1ABB-4ECC-0872FF873418}"/>
              </a:ext>
            </a:extLst>
          </p:cNvPr>
          <p:cNvSpPr txBox="1"/>
          <p:nvPr/>
        </p:nvSpPr>
        <p:spPr>
          <a:xfrm>
            <a:off x="956733" y="2015068"/>
            <a:ext cx="89238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IN" b="1">
                <a:solidFill>
                  <a:srgbClr val="000000"/>
                </a:solidFill>
                <a:ea typeface="Calibri"/>
                <a:cs typeface="Calibri"/>
              </a:rPr>
              <a:t>For each row in the weight matrix of a neural network layer</a:t>
            </a:r>
            <a:endParaRPr lang="en-US" sz="1400" b="1">
              <a:solidFill>
                <a:srgbClr val="0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25B9FC-116C-BD8B-CFB0-59C0599A2E4F}"/>
              </a:ext>
            </a:extLst>
          </p:cNvPr>
          <p:cNvSpPr txBox="1"/>
          <p:nvPr/>
        </p:nvSpPr>
        <p:spPr>
          <a:xfrm>
            <a:off x="7302500" y="3618903"/>
            <a:ext cx="3566682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IN" i="1">
                <a:solidFill>
                  <a:srgbClr val="1F497D"/>
                </a:solidFill>
              </a:rPr>
              <a:t>q</a:t>
            </a:r>
            <a:r>
              <a:rPr lang="en-IN" i="1" baseline="30000">
                <a:solidFill>
                  <a:srgbClr val="1F497D"/>
                </a:solidFill>
              </a:rPr>
              <a:t>th</a:t>
            </a:r>
            <a:r>
              <a:rPr lang="en-IN" i="1">
                <a:solidFill>
                  <a:srgbClr val="1F497D"/>
                </a:solidFill>
              </a:rPr>
              <a:t> canonical-basis vector (one-hot)</a:t>
            </a:r>
            <a:endParaRPr lang="en-US" i="1">
              <a:solidFill>
                <a:srgbClr val="1F497D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0798079-F345-5101-16F0-BB3A7A179DEF}"/>
              </a:ext>
            </a:extLst>
          </p:cNvPr>
          <p:cNvCxnSpPr/>
          <p:nvPr/>
        </p:nvCxnSpPr>
        <p:spPr>
          <a:xfrm flipH="1">
            <a:off x="7294033" y="3850217"/>
            <a:ext cx="91017" cy="994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47FBE3BA-53F4-A62D-81D0-87A81C56F5FF}"/>
              </a:ext>
            </a:extLst>
          </p:cNvPr>
          <p:cNvSpPr/>
          <p:nvPr/>
        </p:nvSpPr>
        <p:spPr>
          <a:xfrm>
            <a:off x="6307667" y="2550583"/>
            <a:ext cx="1068916" cy="381000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6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7" grpId="0"/>
      <p:bldP spid="12" grpId="0"/>
      <p:bldP spid="6" grpId="0"/>
      <p:bldP spid="9" grpId="0"/>
      <p:bldP spid="10" grpId="0"/>
      <p:bldP spid="15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AB46A-1EB3-C0A8-0BD0-862BF2810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F75E5-7318-14CB-51D4-FB3A8DE963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Background</a:t>
            </a:r>
            <a:endParaRPr lang="en-US">
              <a:ea typeface="Calibri"/>
              <a:cs typeface="Calibri"/>
            </a:endParaRPr>
          </a:p>
          <a:p>
            <a:r>
              <a:rPr lang="en-US">
                <a:ea typeface="+mn-lt"/>
                <a:cs typeface="+mn-lt"/>
              </a:rPr>
              <a:t>Popular Compression Approaches</a:t>
            </a:r>
          </a:p>
          <a:p>
            <a:r>
              <a:rPr lang="en-US">
                <a:ea typeface="+mn-lt"/>
                <a:cs typeface="+mn-lt"/>
              </a:rPr>
              <a:t>Problem Formulation</a:t>
            </a:r>
            <a:endParaRPr lang="en-US"/>
          </a:p>
          <a:p>
            <a:r>
              <a:rPr lang="en-US">
                <a:ea typeface="+mn-lt"/>
                <a:cs typeface="+mn-lt"/>
              </a:rPr>
              <a:t>Pruning: </a:t>
            </a:r>
            <a:r>
              <a:rPr lang="en-US" err="1">
                <a:ea typeface="+mn-lt"/>
                <a:cs typeface="+mn-lt"/>
              </a:rPr>
              <a:t>SparseGPT</a:t>
            </a:r>
            <a:r>
              <a:rPr lang="en-US">
                <a:ea typeface="+mn-lt"/>
                <a:cs typeface="+mn-lt"/>
              </a:rPr>
              <a:t> / Wanda</a:t>
            </a:r>
            <a:endParaRPr lang="en-US"/>
          </a:p>
          <a:p>
            <a:r>
              <a:rPr lang="en-US">
                <a:ea typeface="+mn-lt"/>
                <a:cs typeface="+mn-lt"/>
              </a:rPr>
              <a:t>Quantization: GPTQ</a:t>
            </a:r>
            <a:endParaRPr lang="en-US"/>
          </a:p>
          <a:p>
            <a:r>
              <a:rPr lang="en-US">
                <a:ea typeface="+mn-lt"/>
                <a:cs typeface="+mn-lt"/>
              </a:rPr>
              <a:t>Experiments and Results</a:t>
            </a:r>
            <a:endParaRPr lang="en-US"/>
          </a:p>
          <a:p>
            <a:r>
              <a:rPr lang="en-US">
                <a:ea typeface="+mn-lt"/>
                <a:cs typeface="+mn-lt"/>
              </a:rPr>
              <a:t>Conclusion</a:t>
            </a:r>
            <a:endParaRPr lang="en-US"/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005CAD-CA60-6A5C-7E55-18D410643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D637-7578-4CD7-949F-EB88750F0CF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77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C8D60-DD99-D092-6079-49852AE79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Optimal Brain Quantizer - Background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EFBF17-93A4-FC77-7C1A-3E429B600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D637-7578-4CD7-949F-EB88750F0CF0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916331-4C6E-0184-4C46-6555C3585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225" y="2988058"/>
            <a:ext cx="8281951" cy="8391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E69240-8FE7-998C-7AD9-E7894480B0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782" r="-8589" b="-3888"/>
          <a:stretch/>
        </p:blipFill>
        <p:spPr>
          <a:xfrm>
            <a:off x="4856277" y="1946736"/>
            <a:ext cx="1867955" cy="3742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3777BF-F2C3-2D8A-F584-5803348C625C}"/>
              </a:ext>
            </a:extLst>
          </p:cNvPr>
          <p:cNvSpPr txBox="1"/>
          <p:nvPr/>
        </p:nvSpPr>
        <p:spPr>
          <a:xfrm>
            <a:off x="1423143" y="4827137"/>
            <a:ext cx="3254737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IN">
                <a:solidFill>
                  <a:srgbClr val="FF0000"/>
                </a:solidFill>
              </a:rPr>
              <a:t>Update Hessian efficiently</a:t>
            </a:r>
            <a:endParaRPr lang="en-US"/>
          </a:p>
          <a:p>
            <a:r>
              <a:rPr lang="en-IN">
                <a:solidFill>
                  <a:srgbClr val="FF0000"/>
                </a:solidFill>
              </a:rPr>
              <a:t>by dropping </a:t>
            </a:r>
            <a:r>
              <a:rPr lang="en-IN" err="1">
                <a:solidFill>
                  <a:srgbClr val="FF0000"/>
                </a:solidFill>
              </a:rPr>
              <a:t>q</a:t>
            </a:r>
            <a:r>
              <a:rPr lang="en-IN" baseline="30000" err="1">
                <a:solidFill>
                  <a:srgbClr val="FF0000"/>
                </a:solidFill>
              </a:rPr>
              <a:t>th</a:t>
            </a:r>
            <a:r>
              <a:rPr lang="en-IN">
                <a:solidFill>
                  <a:srgbClr val="FF0000"/>
                </a:solidFill>
              </a:rPr>
              <a:t> row and column:</a:t>
            </a:r>
            <a:endParaRPr lang="en-I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CD899E-4A0E-22F1-E267-86187A40A846}"/>
              </a:ext>
            </a:extLst>
          </p:cNvPr>
          <p:cNvSpPr txBox="1"/>
          <p:nvPr/>
        </p:nvSpPr>
        <p:spPr>
          <a:xfrm>
            <a:off x="2010834" y="3830570"/>
            <a:ext cx="2445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>
                <a:solidFill>
                  <a:srgbClr val="1F497D"/>
                </a:solidFill>
              </a:rPr>
              <a:t>Weight being quantized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A71E6D-5487-4DDE-04B4-F0C6E2837D08}"/>
              </a:ext>
            </a:extLst>
          </p:cNvPr>
          <p:cNvSpPr txBox="1"/>
          <p:nvPr/>
        </p:nvSpPr>
        <p:spPr>
          <a:xfrm>
            <a:off x="6275917" y="3827559"/>
            <a:ext cx="2975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>
                <a:solidFill>
                  <a:srgbClr val="1F497D"/>
                </a:solidFill>
              </a:rPr>
              <a:t>Adjust non-quantized weights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CA610-E930-CE9E-173B-58C2506FC82E}"/>
              </a:ext>
            </a:extLst>
          </p:cNvPr>
          <p:cNvSpPr txBox="1"/>
          <p:nvPr/>
        </p:nvSpPr>
        <p:spPr>
          <a:xfrm>
            <a:off x="1602317" y="1358900"/>
            <a:ext cx="754803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Font typeface=""/>
              <a:buChar char="•"/>
            </a:pPr>
            <a:r>
              <a:rPr lang="en-IN" sz="2400">
                <a:cs typeface="Arial"/>
              </a:rPr>
              <a:t>For each row in the weight matrix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56B680-C85D-13F6-C0EB-B414DAC8FF87}"/>
              </a:ext>
            </a:extLst>
          </p:cNvPr>
          <p:cNvSpPr txBox="1"/>
          <p:nvPr/>
        </p:nvSpPr>
        <p:spPr>
          <a:xfrm>
            <a:off x="2010833" y="1946736"/>
            <a:ext cx="1878143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IN">
                <a:solidFill>
                  <a:srgbClr val="FF0000"/>
                </a:solidFill>
              </a:rPr>
              <a:t>Compute Hessian:</a:t>
            </a:r>
            <a:endParaRPr lang="en-US"/>
          </a:p>
        </p:txBody>
      </p:sp>
      <p:pic>
        <p:nvPicPr>
          <p:cNvPr id="19" name="Picture 18" descr="A black and white math equation&#10;&#10;Description automatically generated">
            <a:extLst>
              <a:ext uri="{FF2B5EF4-FFF2-40B4-BE49-F238E27FC236}">
                <a16:creationId xmlns:a16="http://schemas.microsoft.com/office/drawing/2014/main" id="{211D7E4D-C870-A63C-A222-ABB604C2A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567" y="4794780"/>
            <a:ext cx="3886200" cy="6762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281529F-958B-38ED-45B8-C394FDF9DBE2}"/>
              </a:ext>
            </a:extLst>
          </p:cNvPr>
          <p:cNvSpPr txBox="1"/>
          <p:nvPr/>
        </p:nvSpPr>
        <p:spPr>
          <a:xfrm>
            <a:off x="4238309" y="5843136"/>
            <a:ext cx="2601994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IN" b="1"/>
              <a:t>Cubic input dependency</a:t>
            </a:r>
            <a:r>
              <a:rPr lang="en-IN"/>
              <a:t>: </a:t>
            </a:r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7C4C9F-CD07-B14B-905F-DD56B005F686}"/>
              </a:ext>
            </a:extLst>
          </p:cNvPr>
          <p:cNvSpPr txBox="1"/>
          <p:nvPr/>
        </p:nvSpPr>
        <p:spPr>
          <a:xfrm>
            <a:off x="7063317" y="547581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IN" b="1"/>
              <a:t>W</a:t>
            </a:r>
            <a:endParaRPr lang="en-US" b="1"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8023CA-267A-AB58-BC34-87A9B6E7D158}"/>
              </a:ext>
            </a:extLst>
          </p:cNvPr>
          <p:cNvSpPr txBox="1"/>
          <p:nvPr/>
        </p:nvSpPr>
        <p:spPr>
          <a:xfrm>
            <a:off x="8735483" y="547581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IN" b="1">
                <a:cs typeface="Calibri"/>
              </a:rPr>
              <a:t>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981FC4-BFB3-E9AD-8020-1474D3853346}"/>
              </a:ext>
            </a:extLst>
          </p:cNvPr>
          <p:cNvSpPr txBox="1"/>
          <p:nvPr/>
        </p:nvSpPr>
        <p:spPr>
          <a:xfrm>
            <a:off x="4455584" y="2518236"/>
            <a:ext cx="3397790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IN">
                <a:solidFill>
                  <a:srgbClr val="FF0000"/>
                </a:solidFill>
              </a:rPr>
              <a:t>Replace pruning with quantization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9A606E-A87A-F21B-FF5D-A6D2E21C436E}"/>
              </a:ext>
            </a:extLst>
          </p:cNvPr>
          <p:cNvSpPr txBox="1"/>
          <p:nvPr/>
        </p:nvSpPr>
        <p:spPr>
          <a:xfrm>
            <a:off x="6985000" y="1904403"/>
            <a:ext cx="3404522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IN">
                <a:solidFill>
                  <a:srgbClr val="1F497D"/>
                </a:solidFill>
              </a:rPr>
              <a:t>F: remaining full-precision weights</a:t>
            </a:r>
            <a:endParaRPr lang="en-US"/>
          </a:p>
        </p:txBody>
      </p:sp>
      <p:pic>
        <p:nvPicPr>
          <p:cNvPr id="7" name="Picture 6" descr="A group of black symbols&#10;&#10;Description automatically generated">
            <a:extLst>
              <a:ext uri="{FF2B5EF4-FFF2-40B4-BE49-F238E27FC236}">
                <a16:creationId xmlns:a16="http://schemas.microsoft.com/office/drawing/2014/main" id="{69D4BAB8-2B4B-3C06-386F-BBA82F603A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5925" y="5766858"/>
            <a:ext cx="3041650" cy="49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1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6" grpId="0"/>
      <p:bldP spid="20" grpId="0"/>
      <p:bldP spid="23" grpId="0"/>
      <p:bldP spid="3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096CF-28C8-1C15-50DF-7818B2767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GPTQ </a:t>
            </a:r>
            <a:r>
              <a:rPr lang="en-IN" baseline="30000"/>
              <a:t>[10]</a:t>
            </a:r>
            <a:r>
              <a:rPr lang="en-IN"/>
              <a:t> -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52F2B-B4C7-F439-87AB-097D0414F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683" y="1081877"/>
            <a:ext cx="1097280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Key Contribution: Faster accurate quantization for 3-bit and 4-bit compression</a:t>
            </a:r>
            <a:endParaRPr lang="en-US"/>
          </a:p>
          <a:p>
            <a:r>
              <a:rPr lang="en-US"/>
              <a:t>Insight</a:t>
            </a:r>
            <a:endParaRPr lang="en-US">
              <a:cs typeface="Calibri"/>
            </a:endParaRPr>
          </a:p>
          <a:p>
            <a:pPr lvl="1"/>
            <a:r>
              <a:rPr lang="en-US"/>
              <a:t>Order of quantization doesn’t matter much for large models</a:t>
            </a:r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Outlier weights quantized towards the end in OBQ – higher error</a:t>
            </a:r>
            <a:endParaRPr lang="en-US"/>
          </a:p>
          <a:p>
            <a:r>
              <a:rPr lang="en-US"/>
              <a:t>Quantize</a:t>
            </a:r>
            <a:r>
              <a:rPr lang="en-US" sz="2400"/>
              <a:t> all weights in same order for all rows of W</a:t>
            </a:r>
            <a:endParaRPr lang="en-US" sz="2400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/>
          </a:p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7C0D2-1CE3-9F7B-D1AB-0776A7897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D637-7578-4CD7-949F-EB88750F0CF0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AA35F2C-93AB-C471-25B9-19714C41B447}"/>
              </a:ext>
            </a:extLst>
          </p:cNvPr>
          <p:cNvGraphicFramePr>
            <a:graphicFrameLocks noGrp="1"/>
          </p:cNvGraphicFramePr>
          <p:nvPr/>
        </p:nvGraphicFramePr>
        <p:xfrm>
          <a:off x="4297680" y="3706875"/>
          <a:ext cx="3024933" cy="16394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8311">
                  <a:extLst>
                    <a:ext uri="{9D8B030D-6E8A-4147-A177-3AD203B41FA5}">
                      <a16:colId xmlns:a16="http://schemas.microsoft.com/office/drawing/2014/main" val="3765188359"/>
                    </a:ext>
                  </a:extLst>
                </a:gridCol>
                <a:gridCol w="1008311">
                  <a:extLst>
                    <a:ext uri="{9D8B030D-6E8A-4147-A177-3AD203B41FA5}">
                      <a16:colId xmlns:a16="http://schemas.microsoft.com/office/drawing/2014/main" val="1511982060"/>
                    </a:ext>
                  </a:extLst>
                </a:gridCol>
                <a:gridCol w="1008311">
                  <a:extLst>
                    <a:ext uri="{9D8B030D-6E8A-4147-A177-3AD203B41FA5}">
                      <a16:colId xmlns:a16="http://schemas.microsoft.com/office/drawing/2014/main" val="3108936384"/>
                    </a:ext>
                  </a:extLst>
                </a:gridCol>
              </a:tblGrid>
              <a:tr h="546495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771865"/>
                  </a:ext>
                </a:extLst>
              </a:tr>
              <a:tr h="546495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-0.2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0.4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576720"/>
                  </a:ext>
                </a:extLst>
              </a:tr>
              <a:tr h="546495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-0.4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0.8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4003252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18555DC4-957E-B287-52CE-BDBA9C3200A5}"/>
              </a:ext>
            </a:extLst>
          </p:cNvPr>
          <p:cNvSpPr/>
          <p:nvPr/>
        </p:nvSpPr>
        <p:spPr>
          <a:xfrm>
            <a:off x="5281083" y="3344333"/>
            <a:ext cx="1058333" cy="23071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962E7A6-A083-AFDD-8AE0-8A57BBC434F5}"/>
              </a:ext>
            </a:extLst>
          </p:cNvPr>
          <p:cNvCxnSpPr/>
          <p:nvPr/>
        </p:nvCxnSpPr>
        <p:spPr>
          <a:xfrm>
            <a:off x="4696884" y="5924550"/>
            <a:ext cx="2216149" cy="42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4F3E277-A2FC-872E-A722-31791F9EAC60}"/>
              </a:ext>
            </a:extLst>
          </p:cNvPr>
          <p:cNvSpPr txBox="1"/>
          <p:nvPr/>
        </p:nvSpPr>
        <p:spPr>
          <a:xfrm>
            <a:off x="7852833" y="4317999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Weight matrix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28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74EAAED-6CD6-540A-3906-E232A1A29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66" b="2932"/>
          <a:stretch/>
        </p:blipFill>
        <p:spPr bwMode="auto">
          <a:xfrm>
            <a:off x="7445619" y="3028422"/>
            <a:ext cx="2582339" cy="315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A096CF-28C8-1C15-50DF-7818B2767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4000"/>
              <a:t>GPTQ </a:t>
            </a:r>
            <a:r>
              <a:rPr lang="en-IN" sz="3600" baseline="30000"/>
              <a:t>[10]</a:t>
            </a:r>
            <a:r>
              <a:rPr lang="en-IN" sz="4000"/>
              <a:t> - Methodology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52F2B-B4C7-F439-87AB-097D0414F8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Fast and accurate quantization for 3-bit and 4-bit compression</a:t>
            </a:r>
            <a:endParaRPr lang="en-US"/>
          </a:p>
          <a:p>
            <a:r>
              <a:rPr lang="en-US"/>
              <a:t>Insights</a:t>
            </a:r>
            <a:endParaRPr lang="en-US">
              <a:cs typeface="Calibri"/>
            </a:endParaRPr>
          </a:p>
          <a:p>
            <a:pPr lvl="1"/>
            <a:r>
              <a:rPr lang="en-US">
                <a:ea typeface="+mn-lt"/>
                <a:cs typeface="+mn-lt"/>
              </a:rPr>
              <a:t>Updating Hessian element-wise is inefficient (GPU memory </a:t>
            </a:r>
            <a:r>
              <a:rPr lang="en-US" err="1">
                <a:ea typeface="+mn-lt"/>
                <a:cs typeface="+mn-lt"/>
              </a:rPr>
              <a:t>bandwith</a:t>
            </a:r>
            <a:r>
              <a:rPr lang="en-US">
                <a:ea typeface="+mn-lt"/>
                <a:cs typeface="+mn-lt"/>
              </a:rPr>
              <a:t>)</a:t>
            </a:r>
          </a:p>
          <a:p>
            <a:pPr lvl="1"/>
            <a:r>
              <a:rPr lang="en-US">
                <a:ea typeface="+mn-lt"/>
                <a:cs typeface="+mn-lt"/>
              </a:rPr>
              <a:t>Rounding for a column only affected by updates on that column</a:t>
            </a:r>
            <a:endParaRPr lang="en-US">
              <a:cs typeface="Calibri"/>
            </a:endParaRPr>
          </a:p>
          <a:p>
            <a:pPr lvl="1"/>
            <a:r>
              <a:rPr lang="en-US"/>
              <a:t>Lazy-batch update: process multiple columns (higher GPU utilization)</a:t>
            </a:r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Update </a:t>
            </a:r>
            <a:r>
              <a:rPr lang="en-US" i="1">
                <a:cs typeface="Calibri"/>
              </a:rPr>
              <a:t>B</a:t>
            </a:r>
            <a:r>
              <a:rPr lang="en-US">
                <a:cs typeface="Calibri"/>
              </a:rPr>
              <a:t> columns in W and </a:t>
            </a:r>
            <a:r>
              <a:rPr lang="en-US" i="1" err="1">
                <a:cs typeface="Calibri"/>
              </a:rPr>
              <a:t>BxB</a:t>
            </a:r>
            <a:r>
              <a:rPr lang="en-US">
                <a:cs typeface="Calibri"/>
              </a:rPr>
              <a:t> sub-matrix in H</a:t>
            </a:r>
          </a:p>
          <a:p>
            <a:endParaRPr lang="en-IN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7C0D2-1CE3-9F7B-D1AB-0776A7897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D637-7578-4CD7-949F-EB88750F0CF0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5A4B76-544F-BC32-256A-4F80F82E7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040" y="3956957"/>
            <a:ext cx="5420679" cy="101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74EAAED-6CD6-540A-3906-E232A1A29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3"/>
          <a:stretch/>
        </p:blipFill>
        <p:spPr bwMode="auto">
          <a:xfrm>
            <a:off x="2732779" y="3078896"/>
            <a:ext cx="6000750" cy="315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A096CF-28C8-1C15-50DF-7818B2767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4000"/>
              <a:t>GPTQ </a:t>
            </a:r>
            <a:r>
              <a:rPr lang="en-IN" sz="3600" baseline="30000"/>
              <a:t>[10]</a:t>
            </a:r>
            <a:r>
              <a:rPr lang="en-IN" sz="4000"/>
              <a:t> - Methodology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52F2B-B4C7-F439-87AB-097D0414F8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Fast and accurate quantization for 3-bit and 4-bit compression</a:t>
            </a:r>
            <a:endParaRPr lang="en-US"/>
          </a:p>
          <a:p>
            <a:r>
              <a:rPr lang="en-US"/>
              <a:t>Insight</a:t>
            </a:r>
            <a:endParaRPr lang="en-US">
              <a:cs typeface="Calibri"/>
            </a:endParaRPr>
          </a:p>
          <a:p>
            <a:pPr lvl="1"/>
            <a:r>
              <a:rPr lang="en-US"/>
              <a:t>Inverse of Hessian can be indefinite (higher probability for larger models)</a:t>
            </a:r>
          </a:p>
          <a:p>
            <a:pPr lvl="1"/>
            <a:r>
              <a:rPr lang="en-US">
                <a:cs typeface="Calibri"/>
              </a:rPr>
              <a:t>Recursive Hessian update accumulates numerical errors</a:t>
            </a:r>
          </a:p>
          <a:p>
            <a:pPr lvl="1"/>
            <a:r>
              <a:rPr lang="en-US"/>
              <a:t>Cholesky Decomposition + diagonal perturbations(numerical stability)</a:t>
            </a:r>
            <a:endParaRPr lang="en-US">
              <a:cs typeface="Calibri"/>
            </a:endParaRPr>
          </a:p>
          <a:p>
            <a:pPr lvl="1"/>
            <a:endParaRPr lang="en-US"/>
          </a:p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7C0D2-1CE3-9F7B-D1AB-0776A7897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D637-7578-4CD7-949F-EB88750F0CF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4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0396E-D9A4-C136-3DC1-73A5623E2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GPTQ -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1D455-5ED8-0009-808A-B4C14510A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IN"/>
              <a:t>Maintains accuracy compared to FP16 - minimal improvement over RTN for 4-bit</a:t>
            </a:r>
            <a:endParaRPr lang="en-IN">
              <a:cs typeface="Calibri"/>
            </a:endParaRPr>
          </a:p>
          <a:p>
            <a:r>
              <a:rPr lang="en-IN"/>
              <a:t>Significant inference speedup and reduction in #GPUs </a:t>
            </a:r>
            <a:endParaRPr lang="en-IN">
              <a:cs typeface="Calibri"/>
            </a:endParaRPr>
          </a:p>
          <a:p>
            <a:r>
              <a:rPr lang="en-IN">
                <a:cs typeface="Calibri"/>
              </a:rPr>
              <a:t>Faster compression (175B model in 4 hours)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22F6E7-08F6-CF1F-501C-2AE8DE5F7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D637-7578-4CD7-949F-EB88750F0CF0}" type="slidenum">
              <a:rPr lang="en-US" smtClean="0"/>
              <a:t>24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E32C32-31C9-E980-E304-5D1F0B5E60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888"/>
          <a:stretch/>
        </p:blipFill>
        <p:spPr>
          <a:xfrm>
            <a:off x="5335140" y="3291214"/>
            <a:ext cx="6801143" cy="12134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F6B878-C5D7-4024-B4B2-C91214254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98" y="2709189"/>
            <a:ext cx="4677428" cy="26578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E68088-156A-7F27-3A1E-5EB23B3BB9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45" y="5499971"/>
            <a:ext cx="6335009" cy="39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0396E-D9A4-C136-3DC1-73A5623E2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GTPQ -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1D455-5ED8-0009-808A-B4C14510A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IN"/>
              <a:t>Language generation</a:t>
            </a:r>
            <a:endParaRPr lang="en-US"/>
          </a:p>
          <a:p>
            <a:pPr lvl="1">
              <a:buFont typeface="Courier New" pitchFamily="34" charset="0"/>
              <a:buChar char="o"/>
            </a:pPr>
            <a:r>
              <a:rPr lang="en-IN">
                <a:solidFill>
                  <a:srgbClr val="00B050"/>
                </a:solidFill>
              </a:rPr>
              <a:t>Improves perplexity on language generation task </a:t>
            </a:r>
            <a:r>
              <a:rPr lang="en-IN">
                <a:solidFill>
                  <a:srgbClr val="FF0000"/>
                </a:solidFill>
              </a:rPr>
              <a:t>(not an ideal metric)</a:t>
            </a:r>
            <a:endParaRPr lang="en-IN" sz="2400">
              <a:cs typeface="Calibri"/>
            </a:endParaRPr>
          </a:p>
          <a:p>
            <a:pPr lvl="1">
              <a:buFont typeface="Courier New" pitchFamily="34" charset="0"/>
              <a:buChar char="o"/>
            </a:pPr>
            <a:r>
              <a:rPr lang="en-IN">
                <a:solidFill>
                  <a:srgbClr val="FF0000"/>
                </a:solidFill>
                <a:cs typeface="Calibri"/>
              </a:rPr>
              <a:t>No comparison with OBQ</a:t>
            </a:r>
          </a:p>
          <a:p>
            <a:r>
              <a:rPr lang="en-IN">
                <a:solidFill>
                  <a:srgbClr val="FF0000"/>
                </a:solidFill>
              </a:rPr>
              <a:t>Lower accuracy for smaller networks (ordering doesn't matter?)</a:t>
            </a:r>
            <a:endParaRPr lang="en-IN">
              <a:solidFill>
                <a:srgbClr val="00B050"/>
              </a:solidFill>
              <a:cs typeface="Calibri"/>
            </a:endParaRPr>
          </a:p>
          <a:p>
            <a:endParaRPr lang="en-IN">
              <a:solidFill>
                <a:srgbClr val="00B050"/>
              </a:solidFill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22F6E7-08F6-CF1F-501C-2AE8DE5F7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D637-7578-4CD7-949F-EB88750F0CF0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556DD2-3E81-223F-8DEA-B5A752A44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192" y="3013510"/>
            <a:ext cx="4925112" cy="27721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169A60-4B1C-FE98-3EEC-2AAE0FC3F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910" y="3013510"/>
            <a:ext cx="6329380" cy="225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1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AB41D-A14C-2E36-D009-ED926875F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GPTQ - Drawbacks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E32FB-EC70-3EB8-2A1C-DC156F3AFE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FF0000"/>
                </a:solidFill>
                <a:cs typeface="Calibri"/>
              </a:rPr>
              <a:t>Gives equal importance to all weights</a:t>
            </a:r>
          </a:p>
          <a:p>
            <a:pPr lvl="1">
              <a:buFont typeface="Courier New" pitchFamily="34" charset="0"/>
              <a:buChar char="o"/>
            </a:pPr>
            <a:r>
              <a:rPr lang="en-US" sz="2400">
                <a:cs typeface="Calibri"/>
              </a:rPr>
              <a:t>Activation-aware approach</a:t>
            </a:r>
          </a:p>
          <a:p>
            <a:pPr lvl="2">
              <a:buFont typeface="Wingdings" pitchFamily="34" charset="0"/>
              <a:buChar char="§"/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Collect activation statistics; determine salient weights</a:t>
            </a:r>
          </a:p>
          <a:p>
            <a:pPr lvl="2">
              <a:buFont typeface="Wingdings" pitchFamily="34" charset="0"/>
              <a:buChar char="§"/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Quantize remaining weights to 3-bit/4-bit precision</a:t>
            </a:r>
            <a:endParaRPr lang="en-US"/>
          </a:p>
          <a:p>
            <a:r>
              <a:rPr lang="en-US">
                <a:solidFill>
                  <a:srgbClr val="FF0000"/>
                </a:solidFill>
                <a:ea typeface="+mn-lt"/>
                <a:cs typeface="+mn-lt"/>
              </a:rPr>
              <a:t>Doesn't quantize activation (input-dependent)</a:t>
            </a:r>
          </a:p>
          <a:p>
            <a:pPr lvl="1">
              <a:buFont typeface="Courier New" pitchFamily="34" charset="0"/>
              <a:buChar char="o"/>
            </a:pPr>
            <a:r>
              <a:rPr lang="en-US" sz="2400">
                <a:latin typeface="Calibri"/>
                <a:cs typeface="Calibri"/>
              </a:rPr>
              <a:t>Inference requires int (weight) and floating-point (activation) multiplication</a:t>
            </a:r>
          </a:p>
          <a:p>
            <a:pPr lvl="1">
              <a:buFont typeface="Courier New" pitchFamily="34" charset="0"/>
              <a:buChar char="o"/>
            </a:pPr>
            <a:endParaRPr lang="en-US" sz="2400">
              <a:solidFill>
                <a:srgbClr val="37352F"/>
              </a:solidFill>
              <a:latin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F6482-7413-7D96-70D3-2C00E46DA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D637-7578-4CD7-949F-EB88750F0CF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69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DCC78C-4829-B4E8-D4BD-CBFA34545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D637-7578-4CD7-949F-EB88750F0CF0}" type="slidenum">
              <a:rPr lang="en-US" smtClean="0"/>
              <a:t>27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C066B0-3C4C-180E-95F1-5283E94D5456}"/>
              </a:ext>
            </a:extLst>
          </p:cNvPr>
          <p:cNvSpPr txBox="1"/>
          <p:nvPr/>
        </p:nvSpPr>
        <p:spPr>
          <a:xfrm>
            <a:off x="964532" y="2189748"/>
            <a:ext cx="10262936" cy="1862048"/>
          </a:xfrm>
          <a:prstGeom prst="rect">
            <a:avLst/>
          </a:prstGeom>
          <a:solidFill>
            <a:srgbClr val="E84A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/>
              <a:t>Pruning</a:t>
            </a:r>
          </a:p>
        </p:txBody>
      </p:sp>
    </p:spTree>
    <p:extLst>
      <p:ext uri="{BB962C8B-B14F-4D97-AF65-F5344CB8AC3E}">
        <p14:creationId xmlns:p14="http://schemas.microsoft.com/office/powerpoint/2010/main" val="214359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9053C04-C6CF-190C-D0ED-E5FF951C4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zh-TW"/>
              <a:t>Pruning </a:t>
            </a:r>
            <a:endParaRPr kumimoji="1"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C874325-60A7-1152-536F-60C5FC020C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" altLang="zh-TW"/>
              <a:t>Has a long history (dated back to </a:t>
            </a:r>
            <a:r>
              <a:rPr kumimoji="1" lang="en" altLang="zh-TW" sz="1600">
                <a:hlinkClick r:id="rId2"/>
              </a:rPr>
              <a:t>LeCunn et al., NeuRIPS’89</a:t>
            </a:r>
            <a:r>
              <a:rPr kumimoji="1" lang="en" altLang="zh-TW" sz="1600"/>
              <a:t> [5]</a:t>
            </a:r>
            <a:r>
              <a:rPr kumimoji="1" lang="en" altLang="zh-TW"/>
              <a:t>)</a:t>
            </a:r>
          </a:p>
          <a:p>
            <a:r>
              <a:rPr kumimoji="1" lang="en" altLang="zh-TW"/>
              <a:t>Often related to sparsity</a:t>
            </a:r>
          </a:p>
          <a:p>
            <a:r>
              <a:rPr kumimoji="1" lang="en" altLang="zh-TW"/>
              <a:t>Categorized by the stage to remove weights</a:t>
            </a:r>
          </a:p>
          <a:p>
            <a:pPr lvl="1"/>
            <a:r>
              <a:rPr kumimoji="1" lang="en" altLang="zh-TW"/>
              <a:t>Pre-training (Lottery Ticket Hypothesis [6])</a:t>
            </a:r>
          </a:p>
          <a:p>
            <a:pPr lvl="1"/>
            <a:r>
              <a:rPr kumimoji="1" lang="en" altLang="zh-TW"/>
              <a:t>During training (train &amp; prune iteratively)</a:t>
            </a:r>
          </a:p>
          <a:p>
            <a:pPr lvl="1"/>
            <a:r>
              <a:rPr kumimoji="1" lang="en" altLang="zh-TW" b="1"/>
              <a:t>Post-training</a:t>
            </a:r>
            <a:r>
              <a:rPr kumimoji="1" lang="en" altLang="zh-TW"/>
              <a:t> (most popular!)</a:t>
            </a:r>
          </a:p>
          <a:p>
            <a:r>
              <a:rPr kumimoji="1" lang="en" altLang="zh-TW"/>
              <a:t>Categorized by the way to remove weights</a:t>
            </a:r>
          </a:p>
          <a:p>
            <a:pPr lvl="1"/>
            <a:r>
              <a:rPr kumimoji="1" lang="en" altLang="zh-TW"/>
              <a:t>Unstructured pruning</a:t>
            </a:r>
          </a:p>
          <a:p>
            <a:pPr lvl="1"/>
            <a:r>
              <a:rPr kumimoji="1" lang="en" altLang="zh-TW"/>
              <a:t>Semi-structured pruning</a:t>
            </a:r>
          </a:p>
          <a:p>
            <a:pPr lvl="1"/>
            <a:r>
              <a:rPr kumimoji="1" lang="en" altLang="zh-TW"/>
              <a:t>Structured pruning</a:t>
            </a:r>
          </a:p>
          <a:p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6314B64-720D-9C07-2FBC-2879E0872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D637-7578-4CD7-949F-EB88750F0CF0}" type="slidenum">
              <a:rPr lang="en-US" smtClean="0"/>
              <a:t>28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1D4CD6B-5600-9410-B0E5-0F931DAF5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982" y="4059402"/>
            <a:ext cx="6913418" cy="172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直線箭頭接點 5">
            <a:extLst>
              <a:ext uri="{FF2B5EF4-FFF2-40B4-BE49-F238E27FC236}">
                <a16:creationId xmlns:a16="http://schemas.microsoft.com/office/drawing/2014/main" id="{DD21F688-524F-DCA3-F685-59EE0AE1E327}"/>
              </a:ext>
            </a:extLst>
          </p:cNvPr>
          <p:cNvCxnSpPr/>
          <p:nvPr/>
        </p:nvCxnSpPr>
        <p:spPr>
          <a:xfrm>
            <a:off x="4025462" y="5787757"/>
            <a:ext cx="755693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直線箭頭接點 6">
            <a:extLst>
              <a:ext uri="{FF2B5EF4-FFF2-40B4-BE49-F238E27FC236}">
                <a16:creationId xmlns:a16="http://schemas.microsoft.com/office/drawing/2014/main" id="{D49394D7-3A23-1B58-1132-DAAAE90908F7}"/>
              </a:ext>
            </a:extLst>
          </p:cNvPr>
          <p:cNvCxnSpPr/>
          <p:nvPr/>
        </p:nvCxnSpPr>
        <p:spPr>
          <a:xfrm>
            <a:off x="4025462" y="6066281"/>
            <a:ext cx="755693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0A5D6D70-9590-6CF4-3B8C-8BABD3E1CB79}"/>
              </a:ext>
            </a:extLst>
          </p:cNvPr>
          <p:cNvSpPr txBox="1"/>
          <p:nvPr/>
        </p:nvSpPr>
        <p:spPr>
          <a:xfrm>
            <a:off x="1899013" y="5600909"/>
            <a:ext cx="2010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/>
              <a:t>Hardware friendliness</a:t>
            </a:r>
            <a:endParaRPr kumimoji="1" lang="zh-TW" altLang="en-US" sz="160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F41BA28-000F-03A3-4C91-A607217A1EFC}"/>
              </a:ext>
            </a:extLst>
          </p:cNvPr>
          <p:cNvSpPr txBox="1"/>
          <p:nvPr/>
        </p:nvSpPr>
        <p:spPr>
          <a:xfrm>
            <a:off x="2545057" y="5897004"/>
            <a:ext cx="13681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/>
              <a:t>Accuracy drop</a:t>
            </a:r>
            <a:endParaRPr kumimoji="1" lang="zh-TW" altLang="en-US" sz="160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C8D5B0E-CE2F-5330-64DC-A5CC6B8C6467}"/>
              </a:ext>
            </a:extLst>
          </p:cNvPr>
          <p:cNvSpPr txBox="1"/>
          <p:nvPr/>
        </p:nvSpPr>
        <p:spPr>
          <a:xfrm>
            <a:off x="4013562" y="6042369"/>
            <a:ext cx="440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/>
              <a:t>Low</a:t>
            </a:r>
            <a:endParaRPr kumimoji="1" lang="zh-TW" altLang="en-US" sz="120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53D4936-E38F-3BC7-24DA-25BE6AF7BEF2}"/>
              </a:ext>
            </a:extLst>
          </p:cNvPr>
          <p:cNvSpPr txBox="1"/>
          <p:nvPr/>
        </p:nvSpPr>
        <p:spPr>
          <a:xfrm>
            <a:off x="11153729" y="6042368"/>
            <a:ext cx="6388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200"/>
              <a:t>High</a:t>
            </a:r>
            <a:endParaRPr kumimoji="1"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195800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94284F6-5293-D9D8-36BB-0DB0E3A0C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err="1"/>
              <a:t>SparseGPT</a:t>
            </a:r>
            <a:r>
              <a:rPr kumimoji="1" lang="en-US" altLang="zh-TW"/>
              <a:t> [7] – Motivation</a:t>
            </a:r>
            <a:endParaRPr kumimoji="1"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F7A310F-7A6B-D153-5785-9F5B7816A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/>
              <a:t>Magnitude-based pruning method fails for high sparsity</a:t>
            </a:r>
          </a:p>
          <a:p>
            <a:r>
              <a:rPr kumimoji="1" lang="en-US" altLang="zh-TW"/>
              <a:t>Layer-wise pruning</a:t>
            </a:r>
          </a:p>
          <a:p>
            <a:pPr lvl="1"/>
            <a:r>
              <a:rPr kumimoji="1" lang="en-US" altLang="zh-TW"/>
              <a:t>Objective :</a:t>
            </a:r>
          </a:p>
          <a:p>
            <a:pPr lvl="1"/>
            <a:r>
              <a:rPr kumimoji="1" lang="en-US" altLang="zh-TW"/>
              <a:t>Existing solvers are too slow to extend to billion-parameter models</a:t>
            </a:r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2CC4D08-AC33-EF71-F247-D0072E36A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D637-7578-4CD7-949F-EB88750F0CF0}" type="slidenum">
              <a:rPr lang="en-US" smtClean="0"/>
              <a:t>29</a:t>
            </a:fld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78FF640-566C-FCC7-084C-C30F4054F9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301" b="14650"/>
          <a:stretch/>
        </p:blipFill>
        <p:spPr>
          <a:xfrm>
            <a:off x="2601772" y="2103076"/>
            <a:ext cx="5319986" cy="43177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CAB30EF-B8D1-69E1-1963-93BC4E790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892" y="3034273"/>
            <a:ext cx="4609788" cy="290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0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DCC78C-4829-B4E8-D4BD-CBFA34545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D637-7578-4CD7-949F-EB88750F0CF0}" type="slidenum">
              <a:rPr lang="en-US" smtClean="0"/>
              <a:t>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C066B0-3C4C-180E-95F1-5283E94D5456}"/>
              </a:ext>
            </a:extLst>
          </p:cNvPr>
          <p:cNvSpPr txBox="1"/>
          <p:nvPr/>
        </p:nvSpPr>
        <p:spPr>
          <a:xfrm>
            <a:off x="964532" y="2189748"/>
            <a:ext cx="10262936" cy="1862048"/>
          </a:xfrm>
          <a:prstGeom prst="rect">
            <a:avLst/>
          </a:prstGeom>
          <a:solidFill>
            <a:srgbClr val="E84A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22717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9462A28-1D7E-1DC4-BB71-9439AF38D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err="1"/>
              <a:t>SparseGPT</a:t>
            </a:r>
            <a:r>
              <a:rPr kumimoji="1" lang="en-US" altLang="zh-TW"/>
              <a:t> – Methodology</a:t>
            </a:r>
            <a:endParaRPr kumimoji="1"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BF7041F4-4A2E-C676-AE54-F2DBD91C20A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en-US" altLang="zh-TW"/>
                  <a:t>Iterative error compensation (based on Hessian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b="1" i="1" smtClean="0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p>
                        <m:r>
                          <a:rPr kumimoji="1" lang="en-US" altLang="zh-TW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kumimoji="1"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altLang="zh-TW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TW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  <m:sSup>
                              <m:sSupPr>
                                <m:ctrlPr>
                                  <a:rPr kumimoji="1"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TW" b="1" i="1" smtClean="0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  <m:sup>
                                <m:r>
                                  <a:rPr kumimoji="1" lang="en-US" altLang="zh-TW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kumimoji="1" lang="en-US" altLang="zh-TW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1"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  <m:r>
                              <a:rPr kumimoji="1" lang="en-US" altLang="zh-TW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𝑰</m:t>
                            </m:r>
                          </m:e>
                        </m:d>
                      </m:e>
                      <m:sup>
                        <m:r>
                          <a:rPr kumimoji="1" lang="en-US" altLang="zh-TW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kumimoji="1" lang="en-US" altLang="zh-TW"/>
                  <a:t>)</a:t>
                </a:r>
              </a:p>
              <a:p>
                <a:r>
                  <a:rPr kumimoji="1" lang="en-US" altLang="zh-TW"/>
                  <a:t>Partial update (freezing pruned weights)</a:t>
                </a:r>
              </a:p>
              <a:p>
                <a:r>
                  <a:rPr kumimoji="1" lang="en-US" altLang="zh-TW"/>
                  <a:t>Adaptive mask selection</a:t>
                </a:r>
              </a:p>
              <a:p>
                <a:r>
                  <a:rPr kumimoji="1" lang="en-US" altLang="zh-TW"/>
                  <a:t>Complexity: </a:t>
                </a:r>
                <a14:m>
                  <m:oMath xmlns:m="http://schemas.openxmlformats.org/officeDocument/2006/math">
                    <m:r>
                      <a:rPr kumimoji="1" lang="en-US" altLang="zh-TW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kumimoji="1"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kumimoji="1"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TW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kumimoji="1" lang="en-US" altLang="zh-TW" b="0" i="1" smtClean="0">
                                <a:latin typeface="Cambria Math" panose="02040503050406030204" pitchFamily="18" charset="0"/>
                              </a:rPr>
                              <m:t>𝑐𝑜𝑙</m:t>
                            </m:r>
                          </m:sub>
                          <m:sup>
                            <m:r>
                              <a:rPr kumimoji="1" lang="en-US" altLang="zh-TW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bSup>
                        <m:r>
                          <a:rPr kumimoji="1" lang="en-US" altLang="zh-TW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kumimoji="1"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TW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kumimoji="1" lang="en-US" altLang="zh-TW" b="0" i="1" smtClean="0">
                                <a:latin typeface="Cambria Math" panose="02040503050406030204" pitchFamily="18" charset="0"/>
                              </a:rPr>
                              <m:t>𝑟𝑜𝑤</m:t>
                            </m:r>
                          </m:sub>
                        </m:sSub>
                        <m:sSubSup>
                          <m:sSubSupPr>
                            <m:ctrlPr>
                              <a:rPr kumimoji="1"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TW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kumimoji="1" lang="en-US" altLang="zh-TW" b="0" i="1" smtClean="0">
                                <a:latin typeface="Cambria Math" panose="02040503050406030204" pitchFamily="18" charset="0"/>
                              </a:rPr>
                              <m:t>𝑐𝑜𝑙</m:t>
                            </m:r>
                          </m:sub>
                          <m:sup>
                            <m:r>
                              <a:rPr kumimoji="1"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kumimoji="1" lang="en-US" altLang="zh-TW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kumimoji="1" lang="en-US" altLang="zh-TW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kumimoji="1" lang="en-US" altLang="zh-TW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kumimoji="1"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kumimoji="1" lang="en-US" altLang="zh-TW" b="0" i="1" smtClean="0">
                            <a:latin typeface="Cambria Math" panose="02040503050406030204" pitchFamily="18" charset="0"/>
                          </a:rPr>
                          <m:t>𝑟𝑜𝑤</m:t>
                        </m:r>
                      </m:sub>
                    </m:sSub>
                    <m:sSubSup>
                      <m:sSubSupPr>
                        <m:ctrlPr>
                          <a:rPr kumimoji="1" lang="en-US" altLang="zh-TW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TW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kumimoji="1" lang="en-US" altLang="zh-TW" b="0" i="1" smtClean="0">
                            <a:latin typeface="Cambria Math" panose="02040503050406030204" pitchFamily="18" charset="0"/>
                          </a:rPr>
                          <m:t>𝑐𝑜𝑙</m:t>
                        </m:r>
                      </m:sub>
                      <m:sup>
                        <m:r>
                          <a:rPr kumimoji="1" lang="en-US" altLang="zh-TW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r>
                      <a:rPr kumimoji="1" lang="en-US" altLang="zh-TW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TW"/>
                  <a:t> </a:t>
                </a:r>
                <a:endParaRPr kumimoji="1" lang="zh-TW" altLang="en-US"/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BF7041F4-4A2E-C676-AE54-F2DBD91C20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09" t="-84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3B0A7E1-0F9E-E9AE-5E2E-2943F86A4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D637-7578-4CD7-949F-EB88750F0CF0}" type="slidenum">
              <a:rPr lang="en-US" smtClean="0"/>
              <a:t>30</a:t>
            </a:fld>
            <a:endParaRPr 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CEA950C-BC41-C811-FC76-8A4C2AFC3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261973"/>
            <a:ext cx="9734924" cy="281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8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4C8CAD-159B-B5BE-195C-D8FDB0AC5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err="1"/>
              <a:t>SparseGPT</a:t>
            </a:r>
            <a:r>
              <a:rPr kumimoji="1" lang="en-US" altLang="zh-TW"/>
              <a:t> – Results  </a:t>
            </a:r>
            <a:endParaRPr kumimoji="1"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B0B277C-4CC4-4302-7470-747BBF099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/>
              <a:t>Outperforms magnitude-based pruning methods by a large margin</a:t>
            </a:r>
          </a:p>
          <a:p>
            <a:r>
              <a:rPr kumimoji="1" lang="en-US" altLang="zh-TW"/>
              <a:t>Magnitude-based pruning performance degrades a lot even in 50% sparsity</a:t>
            </a:r>
          </a:p>
          <a:p>
            <a:pPr lvl="1"/>
            <a:r>
              <a:rPr kumimoji="1" lang="en-US" altLang="zh-TW"/>
              <a:t>Not observed in vision transformers</a:t>
            </a:r>
          </a:p>
          <a:p>
            <a:pPr lvl="1"/>
            <a:r>
              <a:rPr kumimoji="1" lang="en-US" altLang="zh-TW"/>
              <a:t>Perplexity is a more sensitive metric</a:t>
            </a:r>
            <a:endParaRPr kumimoji="1" lang="zh-TW" altLang="en-US"/>
          </a:p>
          <a:p>
            <a:r>
              <a:rPr kumimoji="1" lang="en-US" altLang="zh-TW"/>
              <a:t>Achieve more than 100x pruning speedup against </a:t>
            </a:r>
            <a:r>
              <a:rPr kumimoji="1" lang="en-US" altLang="zh-TW" err="1"/>
              <a:t>Adaprune</a:t>
            </a:r>
            <a:r>
              <a:rPr kumimoji="1" lang="en-US" altLang="zh-TW"/>
              <a:t> </a:t>
            </a:r>
            <a:r>
              <a:rPr kumimoji="1" lang="en-US" altLang="zh-TW" sz="1600"/>
              <a:t>[</a:t>
            </a:r>
            <a:r>
              <a:rPr kumimoji="1" lang="en-US" altLang="zh-TW" sz="1600">
                <a:hlinkClick r:id="rId2"/>
              </a:rPr>
              <a:t>Hubara et al., 2021</a:t>
            </a:r>
            <a:r>
              <a:rPr kumimoji="1" lang="en-US" altLang="zh-TW" sz="1600"/>
              <a:t>]</a:t>
            </a:r>
          </a:p>
          <a:p>
            <a:endParaRPr kumimoji="1" lang="en-US" altLang="zh-TW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98AD0BB-0EAB-9816-D7B9-F6D4DF0D5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D637-7578-4CD7-949F-EB88750F0CF0}" type="slidenum">
              <a:rPr lang="en-US" smtClean="0"/>
              <a:t>31</a:t>
            </a:fld>
            <a:endParaRPr 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25C07D0-F94B-484D-E0CD-FA093E422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7381" y="5764564"/>
            <a:ext cx="4401128" cy="34538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FD5B604-5D26-9950-4932-58166F790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0282" y="3586239"/>
            <a:ext cx="4009452" cy="264748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29BDCBC-F9D2-F7B4-B348-A64E1521EA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799" y="3624181"/>
            <a:ext cx="7415645" cy="222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222F03-9A4F-14DF-C082-F11624500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zh-TW"/>
              <a:t>WANDA [8] – Motivation </a:t>
            </a:r>
            <a:endParaRPr kumimoji="1"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2FD4478-6213-84FD-E9CC-C3B388CBD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61794"/>
            <a:ext cx="10972800" cy="4729103"/>
          </a:xfrm>
        </p:spPr>
        <p:txBody>
          <a:bodyPr>
            <a:normAutofit/>
          </a:bodyPr>
          <a:lstStyle/>
          <a:p>
            <a:r>
              <a:rPr lang="en" altLang="zh-TW" sz="2400" b="0" i="0" u="none" strike="noStrike">
                <a:effectLst/>
                <a:latin typeface="Arial" panose="020B0604020202020204" pitchFamily="34" charset="0"/>
              </a:rPr>
              <a:t>Accurate pruning methods</a:t>
            </a:r>
          </a:p>
          <a:p>
            <a:pPr lvl="1"/>
            <a:r>
              <a:rPr lang="en" altLang="zh-TW" sz="2000" b="0" i="0" u="none" strike="noStrike">
                <a:effectLst/>
                <a:latin typeface="Arial" panose="020B0604020202020204" pitchFamily="34" charset="0"/>
              </a:rPr>
              <a:t>Retrain the pruned model</a:t>
            </a:r>
          </a:p>
          <a:p>
            <a:pPr lvl="1"/>
            <a:r>
              <a:rPr lang="en" altLang="zh-TW" sz="2000" b="0" i="0" u="none" strike="noStrike">
                <a:effectLst/>
                <a:latin typeface="Arial" panose="020B0604020202020204" pitchFamily="34" charset="0"/>
              </a:rPr>
              <a:t>Mask selection process (e.g. </a:t>
            </a:r>
            <a:r>
              <a:rPr lang="en" altLang="zh-TW" sz="2000" b="0" i="0" u="none" strike="noStrike" err="1">
                <a:effectLst/>
                <a:latin typeface="Arial" panose="020B0604020202020204" pitchFamily="34" charset="0"/>
              </a:rPr>
              <a:t>SparseGPT</a:t>
            </a:r>
            <a:r>
              <a:rPr lang="en" altLang="zh-TW" sz="2000" b="0" i="0" u="none" strike="noStrike">
                <a:effectLst/>
                <a:latin typeface="Arial" panose="020B0604020202020204" pitchFamily="34" charset="0"/>
              </a:rPr>
              <a:t>: 4.5hrs on a single A100 GPU with 80GB memory)</a:t>
            </a:r>
          </a:p>
          <a:p>
            <a:pPr marL="457200" lvl="1" indent="0">
              <a:buNone/>
            </a:pPr>
            <a:endParaRPr lang="en" altLang="zh-TW" sz="2000" b="0" i="0" u="none" strike="noStrike">
              <a:effectLst/>
              <a:latin typeface="Arial" panose="020B0604020202020204" pitchFamily="34" charset="0"/>
            </a:endParaRPr>
          </a:p>
          <a:p>
            <a:endParaRPr lang="en" altLang="zh-TW" sz="2400" b="0" i="0" u="none" strike="noStrike">
              <a:effectLst/>
              <a:latin typeface="Arial" panose="020B0604020202020204" pitchFamily="34" charset="0"/>
            </a:endParaRPr>
          </a:p>
          <a:p>
            <a:r>
              <a:rPr lang="en" altLang="zh-TW" sz="2400" b="0" i="0" u="none" strike="noStrike">
                <a:effectLst/>
                <a:latin typeface="Arial" panose="020B0604020202020204" pitchFamily="34" charset="0"/>
              </a:rPr>
              <a:t>Naive magnitude-based approach fails for LLM pruning</a:t>
            </a:r>
          </a:p>
          <a:p>
            <a:pPr lvl="1"/>
            <a:r>
              <a:rPr lang="en" altLang="zh-TW" sz="2000" b="0" i="0" u="none" strike="noStrike">
                <a:effectLst/>
                <a:latin typeface="Arial" panose="020B0604020202020204" pitchFamily="34" charset="0"/>
              </a:rPr>
              <a:t>Weights with small norm doesn’t necessarily generate output with small norm</a:t>
            </a:r>
          </a:p>
          <a:p>
            <a:pPr lvl="1"/>
            <a:r>
              <a:rPr lang="en" altLang="zh-TW" sz="2000" b="0" i="0" u="none" strike="noStrike">
                <a:effectLst/>
                <a:latin typeface="Arial" panose="020B0604020202020204" pitchFamily="34" charset="0"/>
              </a:rPr>
              <a:t>Magnitude of input activation need to be considered ! </a:t>
            </a:r>
            <a:endParaRPr kumimoji="1" lang="en-US" altLang="zh-TW"/>
          </a:p>
          <a:p>
            <a:endParaRPr lang="en" altLang="zh-TW" sz="2400" b="0" i="0" u="none" strike="noStrike">
              <a:effectLst/>
              <a:latin typeface="Arial" panose="020B0604020202020204" pitchFamily="34" charset="0"/>
            </a:endParaRPr>
          </a:p>
          <a:p>
            <a:r>
              <a:rPr lang="en" altLang="zh-TW" sz="2400" b="0" i="0" u="none" strike="noStrike">
                <a:effectLst/>
                <a:latin typeface="Arial" panose="020B0604020202020204" pitchFamily="34" charset="0"/>
              </a:rPr>
              <a:t>How to decide activation magnitude?</a:t>
            </a:r>
            <a:endParaRPr kumimoji="1" lang="en-US" altLang="zh-TW"/>
          </a:p>
          <a:p>
            <a:pPr lvl="1"/>
            <a:r>
              <a:rPr lang="en" altLang="zh-TW" sz="2000" b="0" i="0" u="none" strike="noStrike">
                <a:effectLst/>
                <a:latin typeface="Arial" panose="020B0604020202020204" pitchFamily="34" charset="0"/>
              </a:rPr>
              <a:t>Calibration data</a:t>
            </a:r>
            <a:endParaRPr kumimoji="1" lang="en-US" altLang="zh-TW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6B5DA3A-27E4-CD23-FAC8-1066C8A56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D637-7578-4CD7-949F-EB88750F0CF0}" type="slidenum">
              <a:rPr lang="en-US" smtClean="0"/>
              <a:t>32</a:t>
            </a:fld>
            <a:endParaRPr lang="en-US"/>
          </a:p>
        </p:txBody>
      </p:sp>
      <p:sp>
        <p:nvSpPr>
          <p:cNvPr id="5" name="向右箭號 4">
            <a:extLst>
              <a:ext uri="{FF2B5EF4-FFF2-40B4-BE49-F238E27FC236}">
                <a16:creationId xmlns:a16="http://schemas.microsoft.com/office/drawing/2014/main" id="{403858E6-800B-A866-2205-F0E193D20E8D}"/>
              </a:ext>
            </a:extLst>
          </p:cNvPr>
          <p:cNvSpPr/>
          <p:nvPr/>
        </p:nvSpPr>
        <p:spPr>
          <a:xfrm>
            <a:off x="882869" y="2858814"/>
            <a:ext cx="346841" cy="17867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4D3B36B-DB73-AC1D-9841-0FEA5B40E190}"/>
              </a:ext>
            </a:extLst>
          </p:cNvPr>
          <p:cNvSpPr txBox="1"/>
          <p:nvPr/>
        </p:nvSpPr>
        <p:spPr>
          <a:xfrm>
            <a:off x="1324303" y="2766904"/>
            <a:ext cx="738535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TW" sz="1800" b="0" i="0" u="none" strike="noStrike">
                <a:effectLst/>
                <a:latin typeface="Arial" panose="020B0604020202020204" pitchFamily="34" charset="0"/>
              </a:rPr>
              <a:t>Need cheaper pruning methods (magnitude-based pruning method </a:t>
            </a:r>
            <a:r>
              <a:rPr lang="en" altLang="zh-TW" b="0" i="0" u="none" strike="noStrike">
                <a:effectLst/>
                <a:latin typeface="Arial" panose="020B0604020202020204" pitchFamily="34" charset="0"/>
              </a:rPr>
              <a:t>[3]</a:t>
            </a:r>
            <a:r>
              <a:rPr lang="en" altLang="zh-TW" sz="2000" b="0" i="0" u="none" strike="noStrike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)</a:t>
            </a:r>
            <a:endParaRPr lang="en" altLang="zh-TW" b="0">
              <a:effectLst/>
            </a:endParaRPr>
          </a:p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6604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C2750DE-B91A-315B-2528-B577222F1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zh-TW"/>
              <a:t>WANDA – Methodology</a:t>
            </a:r>
            <a:endParaRPr kumimoji="1"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411F524-11F5-D813-816B-CCF50BF82D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" altLang="zh-TW"/>
              <a:t>Prune weights based on output magnitude</a:t>
            </a:r>
          </a:p>
          <a:p>
            <a:r>
              <a:rPr kumimoji="1" lang="en" altLang="zh-TW"/>
              <a:t>Compare among each output</a:t>
            </a:r>
          </a:p>
          <a:p>
            <a:r>
              <a:rPr kumimoji="1" lang="en" altLang="zh-TW"/>
              <a:t>Can be extended to semi-structured pruning (N:M sparsity)</a:t>
            </a:r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CBBF699-FA94-A035-0FEC-4BB6146E3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D637-7578-4CD7-949F-EB88750F0CF0}" type="slidenum">
              <a:rPr lang="en-US" smtClean="0"/>
              <a:t>33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F9D1172-6167-EFFE-9FE3-A12BC24CB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72" y="2924504"/>
            <a:ext cx="10079421" cy="254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95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F94CE3-01BC-6FCC-B03C-4426AE3F8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/>
              <a:t>WANDA – Results </a:t>
            </a:r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C25E8FB-598A-B75A-2552-BF540B81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D637-7578-4CD7-949F-EB88750F0CF0}" type="slidenum">
              <a:rPr lang="en-US" smtClean="0"/>
              <a:t>34</a:t>
            </a:fld>
            <a:endParaRPr 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1E3C982-C368-4023-4167-552105C9E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073" y="3322781"/>
            <a:ext cx="3944240" cy="2285365"/>
          </a:xfrm>
          <a:prstGeom prst="rect">
            <a:avLst/>
          </a:prstGeom>
        </p:spPr>
      </p:pic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ECB6F2BB-FA49-3D4B-ADB2-50AEDB56B425}"/>
              </a:ext>
            </a:extLst>
          </p:cNvPr>
          <p:cNvSpPr txBox="1">
            <a:spLocks/>
          </p:cNvSpPr>
          <p:nvPr/>
        </p:nvSpPr>
        <p:spPr>
          <a:xfrm>
            <a:off x="609600" y="126179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" altLang="zh-TW"/>
              <a:t>Outperform magnitude-based method by a large margin</a:t>
            </a:r>
          </a:p>
          <a:p>
            <a:r>
              <a:rPr kumimoji="1" lang="en" altLang="zh-TW"/>
              <a:t>Generate comparable results to </a:t>
            </a:r>
            <a:r>
              <a:rPr kumimoji="1" lang="en" altLang="zh-TW" err="1"/>
              <a:t>SparseGPT</a:t>
            </a:r>
            <a:endParaRPr kumimoji="1" lang="en" altLang="zh-TW"/>
          </a:p>
          <a:p>
            <a:r>
              <a:rPr kumimoji="1" lang="en" altLang="zh-TW"/>
              <a:t>Robust to calibration samples</a:t>
            </a:r>
            <a:endParaRPr kumimoji="1"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B5CA9B85-6110-486C-7C99-626C8B3DD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715" y="3058798"/>
            <a:ext cx="6905445" cy="281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89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7F4A0A9-903D-7956-E37A-5BCB52E13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err="1"/>
              <a:t>SparseGPT</a:t>
            </a:r>
            <a:r>
              <a:rPr kumimoji="1" lang="en-US" altLang="zh-TW"/>
              <a:t> vs. WANDA</a:t>
            </a:r>
            <a:endParaRPr kumimoji="1"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65C250FD-A3DB-D01B-550D-B99D7D5D75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9291" y="2566771"/>
            <a:ext cx="9093200" cy="14732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382363F-C200-8B74-7B3E-E129226E7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D637-7578-4CD7-949F-EB88750F0CF0}" type="slidenum">
              <a:rPr lang="en-US" smtClean="0"/>
              <a:t>35</a:t>
            </a:fld>
            <a:endParaRPr 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8BD48B5-31A7-9A81-6C0F-9719139E4702}"/>
              </a:ext>
            </a:extLst>
          </p:cNvPr>
          <p:cNvSpPr txBox="1"/>
          <p:nvPr/>
        </p:nvSpPr>
        <p:spPr>
          <a:xfrm>
            <a:off x="4529958" y="4039971"/>
            <a:ext cx="199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/>
              <a:t>[</a:t>
            </a:r>
            <a:r>
              <a:rPr kumimoji="1" lang="en-US" altLang="zh-TW">
                <a:hlinkClick r:id="rId3"/>
              </a:rPr>
              <a:t>Sun et al., ICLR’24</a:t>
            </a:r>
            <a:r>
              <a:rPr kumimoji="1" lang="en-US" altLang="zh-TW"/>
              <a:t>]</a:t>
            </a:r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2013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DCC78C-4829-B4E8-D4BD-CBFA34545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D637-7578-4CD7-949F-EB88750F0CF0}" type="slidenum">
              <a:rPr lang="en-US" smtClean="0"/>
              <a:t>36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C066B0-3C4C-180E-95F1-5283E94D5456}"/>
              </a:ext>
            </a:extLst>
          </p:cNvPr>
          <p:cNvSpPr txBox="1"/>
          <p:nvPr/>
        </p:nvSpPr>
        <p:spPr>
          <a:xfrm>
            <a:off x="964532" y="1079405"/>
            <a:ext cx="10262936" cy="2862322"/>
          </a:xfrm>
          <a:prstGeom prst="rect">
            <a:avLst/>
          </a:prstGeom>
          <a:solidFill>
            <a:srgbClr val="E84A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i="0" u="none" strike="noStrike" dirty="0">
                <a:solidFill>
                  <a:srgbClr val="222222"/>
                </a:solidFill>
                <a:effectLst/>
              </a:rPr>
              <a:t>Compressing LLMs: The truth is rarely pure and never simple</a:t>
            </a:r>
            <a:r>
              <a:rPr lang="en-US" sz="6000" b="0" i="0" u="none" strike="noStrike" dirty="0">
                <a:solidFill>
                  <a:srgbClr val="222222"/>
                </a:solidFill>
                <a:effectLst/>
              </a:rPr>
              <a:t> </a:t>
            </a:r>
            <a:r>
              <a:rPr lang="en-US" sz="5400" dirty="0"/>
              <a:t>Experiments &amp; Results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79343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D2B7A-ACEC-EF02-BB98-DE974D096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Experimental Setup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861AE-6277-8C92-6B0C-64B25B081C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 Experiments:</a:t>
            </a:r>
          </a:p>
          <a:p>
            <a:pPr lvl="1">
              <a:buFont typeface="Courier New" pitchFamily="34" charset="0"/>
              <a:buChar char="o"/>
            </a:pPr>
            <a:r>
              <a:rPr lang="en-US" dirty="0">
                <a:ea typeface="+mn-lt"/>
                <a:cs typeface="+mn-lt"/>
              </a:rPr>
              <a:t>Question Answering (QA)</a:t>
            </a:r>
          </a:p>
          <a:p>
            <a:pPr lvl="2">
              <a:buFont typeface="Wingdings" pitchFamily="34" charset="0"/>
              <a:buChar char="§"/>
            </a:pPr>
            <a:r>
              <a:rPr lang="en-US" dirty="0">
                <a:ea typeface="+mn-lt"/>
                <a:cs typeface="+mn-lt"/>
              </a:rPr>
              <a:t>Factoid-based, Multiple-Choice Reasoning </a:t>
            </a:r>
          </a:p>
          <a:p>
            <a:pPr lvl="1">
              <a:buFont typeface="Courier New" pitchFamily="34" charset="0"/>
              <a:buChar char="o"/>
            </a:pPr>
            <a:r>
              <a:rPr lang="en-US" dirty="0">
                <a:ea typeface="+mn-lt"/>
                <a:cs typeface="+mn-lt"/>
              </a:rPr>
              <a:t>In-context Tasks</a:t>
            </a:r>
          </a:p>
          <a:p>
            <a:pPr lvl="2">
              <a:buFont typeface="Wingdings" pitchFamily="34" charset="0"/>
              <a:buChar char="§"/>
            </a:pPr>
            <a:r>
              <a:rPr lang="en-US" dirty="0">
                <a:ea typeface="+mn-lt"/>
                <a:cs typeface="+mn-lt"/>
              </a:rPr>
              <a:t>Retrieval Augmented QA; Text Summarization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Evaluation Metrics:</a:t>
            </a:r>
          </a:p>
          <a:p>
            <a:pPr lvl="1">
              <a:buFont typeface="Courier New" pitchFamily="34" charset="0"/>
              <a:buChar char="o"/>
            </a:pPr>
            <a:r>
              <a:rPr lang="en-US" dirty="0">
                <a:cs typeface="Calibri"/>
              </a:rPr>
              <a:t>Percentage Drop in performance on each task.</a:t>
            </a:r>
          </a:p>
          <a:p>
            <a:pPr lvl="1">
              <a:buFont typeface="Courier New" pitchFamily="34" charset="0"/>
              <a:buChar char="o"/>
            </a:pPr>
            <a:r>
              <a:rPr lang="en-US" b="1" dirty="0">
                <a:cs typeface="Calibri"/>
              </a:rPr>
              <a:t>Matching Compressed LLM: </a:t>
            </a:r>
            <a:r>
              <a:rPr lang="en-US" dirty="0">
                <a:cs typeface="Calibri"/>
              </a:rPr>
              <a:t>Performance Drop &lt;= 5%</a:t>
            </a:r>
          </a:p>
          <a:p>
            <a:pPr lvl="1">
              <a:buFont typeface="Courier New" pitchFamily="34" charset="0"/>
              <a:buChar char="o"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826653-817E-8BA0-2459-3ABFDFCDD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D637-7578-4CD7-949F-EB88750F0CF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E203D-5559-C564-D1F7-F50CDB307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Factoid-based Question Answering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1BAEC-39DA-AF29-3EB4-55D4F016B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/>
              <a:t>Task Definition:</a:t>
            </a:r>
            <a:r>
              <a:rPr lang="en-US" b="1"/>
              <a:t>  </a:t>
            </a:r>
            <a:r>
              <a:rPr lang="en-US"/>
              <a:t>Search for entities or entity attributes from a knowledge graph</a:t>
            </a:r>
          </a:p>
          <a:p>
            <a:r>
              <a:rPr lang="en-US" b="1" u="sng"/>
              <a:t>Prompt Setup:</a:t>
            </a:r>
          </a:p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DC219-3C89-1BDD-9644-437B0BF6D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D637-7578-4CD7-949F-EB88750F0CF0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BC412C-7D56-19BD-A0F4-6916EBA12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850" y="2210859"/>
            <a:ext cx="9358746" cy="253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1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E203D-5559-C564-D1F7-F50CDB307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Factoid-based Question Answering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1BAEC-39DA-AF29-3EB4-55D4F016B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/>
              <a:t>Results:</a:t>
            </a:r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DC219-3C89-1BDD-9644-437B0BF6D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D637-7578-4CD7-949F-EB88750F0CF0}" type="slidenum">
              <a:rPr lang="en-US" smtClean="0"/>
              <a:t>39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C36BFE-2309-71D2-30DA-41D94F73AC4C}"/>
              </a:ext>
            </a:extLst>
          </p:cNvPr>
          <p:cNvSpPr txBox="1"/>
          <p:nvPr/>
        </p:nvSpPr>
        <p:spPr>
          <a:xfrm>
            <a:off x="957036" y="4722472"/>
            <a:ext cx="904830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All pruning methods fail to find a matching sparse LLM after 25% sparsity ratio.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Pruning methods are ineffective for structured sparsity.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Non-aggressive quantization (8-bit) results in approximately 10% performance drop..</a:t>
            </a:r>
            <a:endParaRPr lang="en-US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B27168-D1B8-024F-D910-B17BFB2C5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6" y="1739855"/>
            <a:ext cx="6507356" cy="287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24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40CAF-69B3-D490-A037-1CB76A749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ea typeface="Calibri"/>
                <a:cs typeface="Calibri"/>
              </a:rPr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90EB3-95B2-9A57-7AE3-D479A61BE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1400"/>
              </a:spcBef>
              <a:spcAft>
                <a:spcPts val="200"/>
              </a:spcAft>
            </a:pPr>
            <a:r>
              <a:rPr lang="en-US">
                <a:ea typeface="+mn-lt"/>
                <a:cs typeface="+mn-lt"/>
              </a:rPr>
              <a:t>Large Language Models (LLMS) generalize better on unseen data.</a:t>
            </a:r>
            <a:endParaRPr lang="en-US">
              <a:ea typeface="Calibri"/>
              <a:cs typeface="Calibri"/>
            </a:endParaRPr>
          </a:p>
          <a:p>
            <a:pPr>
              <a:spcBef>
                <a:spcPts val="1400"/>
              </a:spcBef>
              <a:spcAft>
                <a:spcPts val="200"/>
              </a:spcAft>
            </a:pPr>
            <a:r>
              <a:rPr lang="en-US">
                <a:ea typeface="+mn-lt"/>
                <a:cs typeface="+mn-lt"/>
              </a:rPr>
              <a:t>LLMs outperform small models in emerging tasks (ex: multi-step reasoning, instruction following...)</a:t>
            </a:r>
          </a:p>
          <a:p>
            <a:pPr>
              <a:spcBef>
                <a:spcPts val="1400"/>
              </a:spcBef>
              <a:spcAft>
                <a:spcPts val="200"/>
              </a:spcAft>
            </a:pPr>
            <a:r>
              <a:rPr lang="en-US" b="1" u="sng">
                <a:ea typeface="+mn-lt"/>
                <a:cs typeface="+mn-lt"/>
              </a:rPr>
              <a:t>High memory </a:t>
            </a:r>
            <a:r>
              <a:rPr lang="en-US">
                <a:ea typeface="+mn-lt"/>
                <a:cs typeface="+mn-lt"/>
              </a:rPr>
              <a:t>and </a:t>
            </a:r>
            <a:r>
              <a:rPr lang="en-US" b="1" u="sng">
                <a:ea typeface="+mn-lt"/>
                <a:cs typeface="+mn-lt"/>
              </a:rPr>
              <a:t>computational budgets </a:t>
            </a:r>
            <a:r>
              <a:rPr lang="en-US">
                <a:ea typeface="+mn-lt"/>
                <a:cs typeface="+mn-lt"/>
              </a:rPr>
              <a:t>block their deployment on edge devices</a:t>
            </a:r>
          </a:p>
          <a:p>
            <a:pPr lvl="1">
              <a:spcBef>
                <a:spcPts val="1400"/>
              </a:spcBef>
              <a:spcAft>
                <a:spcPts val="200"/>
              </a:spcAft>
              <a:buChar char="•"/>
            </a:pPr>
            <a:r>
              <a:rPr lang="en-US" sz="2400">
                <a:ea typeface="+mn-lt"/>
                <a:cs typeface="+mn-lt"/>
              </a:rPr>
              <a:t>GPT-175B needs 325 GB of GPU memory just to load [1]</a:t>
            </a:r>
            <a:r>
              <a:rPr lang="en-US">
                <a:ea typeface="+mn-lt"/>
                <a:cs typeface="+mn-lt"/>
              </a:rPr>
              <a:t>.</a:t>
            </a:r>
          </a:p>
          <a:p>
            <a:pPr>
              <a:spcBef>
                <a:spcPts val="1400"/>
              </a:spcBef>
              <a:spcAft>
                <a:spcPts val="200"/>
              </a:spcAft>
            </a:pPr>
            <a:r>
              <a:rPr lang="en-US">
                <a:ea typeface="+mn-lt"/>
                <a:cs typeface="+mn-lt"/>
              </a:rPr>
              <a:t>Interest has increased in compressing these models.</a:t>
            </a:r>
          </a:p>
          <a:p>
            <a:pPr>
              <a:spcBef>
                <a:spcPts val="1400"/>
              </a:spcBef>
              <a:spcAft>
                <a:spcPts val="200"/>
              </a:spcAft>
            </a:pPr>
            <a:r>
              <a:rPr lang="en-US">
                <a:ea typeface="+mn-lt"/>
                <a:cs typeface="+mn-lt"/>
              </a:rPr>
              <a:t>Compression claims to maintain performance with 50-60% sparsity and 2-3 bits quantization.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BAD15-097D-CEEC-872A-67BCC9D12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D637-7578-4CD7-949F-EB88750F0CF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7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E203D-5559-C564-D1F7-F50CDB307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/>
              <a:t>In-context Retrieval Augmented Question Answering (1/2)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1BAEC-39DA-AF29-3EB4-55D4F016B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/>
              <a:t>Task Definition:</a:t>
            </a:r>
            <a:r>
              <a:rPr lang="en-US" b="1"/>
              <a:t>  </a:t>
            </a:r>
            <a:r>
              <a:rPr lang="en-US"/>
              <a:t>LLM answer generation by conditioning on relevant documents</a:t>
            </a:r>
          </a:p>
          <a:p>
            <a:pPr marL="0" indent="0">
              <a:buNone/>
            </a:pPr>
            <a:r>
              <a:rPr lang="en-US"/>
              <a:t>retrieved from an external knowledge source using retrieval algorithms.</a:t>
            </a:r>
          </a:p>
          <a:p>
            <a:r>
              <a:rPr lang="en-US" b="1" u="sng"/>
              <a:t>Prompt Setup:</a:t>
            </a:r>
          </a:p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DC219-3C89-1BDD-9644-437B0BF6D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D637-7578-4CD7-949F-EB88750F0CF0}" type="slidenum">
              <a:rPr lang="en-US" smtClean="0"/>
              <a:t>40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F711E8-306C-CD4C-A1A7-2ED41131F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82" y="2895854"/>
            <a:ext cx="5724812" cy="1641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426FBE-FB91-8129-1573-485F5E1EA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412" y="2895854"/>
            <a:ext cx="4030018" cy="15492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27B259-6AE8-CE73-005B-B87D9800A98F}"/>
              </a:ext>
            </a:extLst>
          </p:cNvPr>
          <p:cNvSpPr txBox="1"/>
          <p:nvPr/>
        </p:nvSpPr>
        <p:spPr>
          <a:xfrm>
            <a:off x="1937084" y="4442320"/>
            <a:ext cx="2201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Closed Book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76EF31-C772-0A1E-B625-12AEE160BCFA}"/>
              </a:ext>
            </a:extLst>
          </p:cNvPr>
          <p:cNvSpPr txBox="1"/>
          <p:nvPr/>
        </p:nvSpPr>
        <p:spPr>
          <a:xfrm>
            <a:off x="6091990" y="4442320"/>
            <a:ext cx="6100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Open Book</a:t>
            </a:r>
          </a:p>
        </p:txBody>
      </p:sp>
    </p:spTree>
    <p:extLst>
      <p:ext uri="{BB962C8B-B14F-4D97-AF65-F5344CB8AC3E}">
        <p14:creationId xmlns:p14="http://schemas.microsoft.com/office/powerpoint/2010/main" val="111553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E203D-5559-C564-D1F7-F50CDB307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/>
              <a:t>In-context Retrieval Augmented Question Answering (2/2)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1BAEC-39DA-AF29-3EB4-55D4F016B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/>
              <a:t>Results:</a:t>
            </a:r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DC219-3C89-1BDD-9644-437B0BF6D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D637-7578-4CD7-949F-EB88750F0CF0}" type="slidenum">
              <a:rPr lang="en-US" smtClean="0"/>
              <a:t>41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1F5513-D2D5-3FA5-455A-C6E730809D58}"/>
              </a:ext>
            </a:extLst>
          </p:cNvPr>
          <p:cNvSpPr txBox="1"/>
          <p:nvPr/>
        </p:nvSpPr>
        <p:spPr>
          <a:xfrm>
            <a:off x="5315133" y="2324446"/>
            <a:ext cx="5658605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Open-book QA</a:t>
            </a:r>
            <a:endParaRPr lang="en-US" sz="2400">
              <a:cs typeface="Calibri"/>
            </a:endParaRP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en-US" sz="2400"/>
              <a:t>Compressed models perform better</a:t>
            </a:r>
            <a:endParaRPr lang="en-US" sz="2400">
              <a:cs typeface="Calibri"/>
            </a:endParaRP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en-US" sz="2400">
                <a:cs typeface="Calibri"/>
              </a:rPr>
              <a:t>Quantization: minimal performance drop on open-book QA.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Magnitude sparsity performs better for larger models.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34725A-F217-C5A9-4EC5-4959B755D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0333" y="1704702"/>
            <a:ext cx="2244800" cy="19167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24328D-F697-2B41-04EB-BDB46C53B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33" y="3744506"/>
            <a:ext cx="2244800" cy="19167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CAE562-9017-0CC9-A86C-E357A4739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496" y="1704702"/>
            <a:ext cx="2248837" cy="19202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F9E7B1-1681-C1E4-52B0-C86AC2DCE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6296" y="3742782"/>
            <a:ext cx="2248837" cy="192024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790223A-0238-40E1-0674-3CC735F78816}"/>
              </a:ext>
            </a:extLst>
          </p:cNvPr>
          <p:cNvCxnSpPr/>
          <p:nvPr/>
        </p:nvCxnSpPr>
        <p:spPr>
          <a:xfrm>
            <a:off x="992567" y="3663134"/>
            <a:ext cx="4147457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350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E203D-5559-C564-D1F7-F50CDB307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In-Context Text Summarization (1/2)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1BAEC-39DA-AF29-3EB4-55D4F016B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/>
              <a:t>Task Definition:</a:t>
            </a:r>
            <a:r>
              <a:rPr lang="en-US" b="1"/>
              <a:t>  </a:t>
            </a:r>
            <a:r>
              <a:rPr lang="en-US"/>
              <a:t>Summarizing long-context documents in abstractive and extractive settings.</a:t>
            </a:r>
          </a:p>
          <a:p>
            <a:r>
              <a:rPr lang="en-US" b="1"/>
              <a:t>Prompt Setup: (Use Gpt-4 as judge, and compare answers to GPT-3.5)</a:t>
            </a:r>
          </a:p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DC219-3C89-1BDD-9644-437B0BF6D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D637-7578-4CD7-949F-EB88750F0CF0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D44648-D6A4-2EC3-6308-8B27A7EBB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633" y="2545496"/>
            <a:ext cx="7236624" cy="324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1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E203D-5559-C564-D1F7-F50CDB307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In-Context Text Summarization (2/2)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1BAEC-39DA-AF29-3EB4-55D4F016B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/>
              <a:t>Results:</a:t>
            </a:r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DC219-3C89-1BDD-9644-437B0BF6D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D637-7578-4CD7-949F-EB88750F0CF0}" type="slidenum">
              <a:rPr lang="en-US" smtClean="0"/>
              <a:t>43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1F5513-D2D5-3FA5-455A-C6E730809D58}"/>
              </a:ext>
            </a:extLst>
          </p:cNvPr>
          <p:cNvSpPr txBox="1"/>
          <p:nvPr/>
        </p:nvSpPr>
        <p:spPr>
          <a:xfrm>
            <a:off x="5720198" y="2509112"/>
            <a:ext cx="58622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Pruning models are matching with up to 45% sparsity ratio.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Quantization have minimal drop in performance for Small stories.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Quantization improved performance on large stories.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Increased sparsity affect the performance on large stories the most.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B72286-626A-A5D1-8081-49FB2B25C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142" y="1823809"/>
            <a:ext cx="2437528" cy="40308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9953FA-23DA-8996-C0DF-F1E380D1F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670" y="1839688"/>
            <a:ext cx="2437528" cy="403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E203D-5559-C564-D1F7-F50CDB307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Multiple-Choice Reasoning based Question Answering (1/2)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1BAEC-39DA-AF29-3EB4-55D4F016B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/>
              <a:t>Task Definition:</a:t>
            </a:r>
            <a:r>
              <a:rPr lang="en-US" b="1"/>
              <a:t>  </a:t>
            </a:r>
            <a:r>
              <a:rPr lang="en-US"/>
              <a:t>Present QA options to the LLMs jointly, and have it output the symbol. </a:t>
            </a:r>
          </a:p>
          <a:p>
            <a:r>
              <a:rPr lang="en-US" b="1" u="sng"/>
              <a:t>Prompt Setup:</a:t>
            </a:r>
          </a:p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DC219-3C89-1BDD-9644-437B0BF6D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D637-7578-4CD7-949F-EB88750F0CF0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659A09-F5E1-51A6-3902-90CC57307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824" y="2537858"/>
            <a:ext cx="7210352" cy="278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1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E203D-5559-C564-D1F7-F50CDB307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/>
              <a:t>Multiple-Choice Reasoning based Question Answering (2/2)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1BAEC-39DA-AF29-3EB4-55D4F016B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/>
              <a:t>Results:</a:t>
            </a:r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DC219-3C89-1BDD-9644-437B0BF6D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D637-7578-4CD7-949F-EB88750F0CF0}" type="slidenum">
              <a:rPr lang="en-US" smtClean="0"/>
              <a:t>45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1F5513-D2D5-3FA5-455A-C6E730809D58}"/>
              </a:ext>
            </a:extLst>
          </p:cNvPr>
          <p:cNvSpPr txBox="1"/>
          <p:nvPr/>
        </p:nvSpPr>
        <p:spPr>
          <a:xfrm>
            <a:off x="5299433" y="2470327"/>
            <a:ext cx="59128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Compressed models perform better on this task than factoid-based QA.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No matching compressed LLM exists for structured sparsity.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Quantization results in smaller performance drops compared to pruning.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Pruning impacts performance differently across disciplines.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AD5BCD-E565-7D73-D045-B64BAB9B8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57" y="1904093"/>
            <a:ext cx="2233338" cy="34407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3CA894-BA8A-EF43-0EB3-1899479C5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6095" y="1904093"/>
            <a:ext cx="2233338" cy="34407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A0DDB29-636C-B166-4CC8-90B029EF1CF1}"/>
              </a:ext>
            </a:extLst>
          </p:cNvPr>
          <p:cNvSpPr txBox="1"/>
          <p:nvPr/>
        </p:nvSpPr>
        <p:spPr>
          <a:xfrm>
            <a:off x="2031993" y="1722913"/>
            <a:ext cx="61501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>
                <a:solidFill>
                  <a:srgbClr val="262626"/>
                </a:solidFill>
                <a:effectLst/>
              </a:rPr>
              <a:t>STEM</a:t>
            </a:r>
            <a:endParaRPr lang="en-US" sz="1050" b="1">
              <a:solidFill>
                <a:srgbClr val="262626"/>
              </a:solidFill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C9F681-BC6F-18D5-A31F-6F2A1A0AED5D}"/>
              </a:ext>
            </a:extLst>
          </p:cNvPr>
          <p:cNvSpPr txBox="1"/>
          <p:nvPr/>
        </p:nvSpPr>
        <p:spPr>
          <a:xfrm>
            <a:off x="3289252" y="1721428"/>
            <a:ext cx="223333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>
                <a:solidFill>
                  <a:srgbClr val="262626"/>
                </a:solidFill>
                <a:effectLst/>
              </a:rPr>
              <a:t>Others (Business, Health, Misc.)</a:t>
            </a:r>
          </a:p>
        </p:txBody>
      </p:sp>
    </p:spTree>
    <p:extLst>
      <p:ext uri="{BB962C8B-B14F-4D97-AF65-F5344CB8AC3E}">
        <p14:creationId xmlns:p14="http://schemas.microsoft.com/office/powerpoint/2010/main" val="417573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DCC78C-4829-B4E8-D4BD-CBFA34545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D637-7578-4CD7-949F-EB88750F0CF0}" type="slidenum">
              <a:rPr lang="en-US" smtClean="0"/>
              <a:t>46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C066B0-3C4C-180E-95F1-5283E94D5456}"/>
              </a:ext>
            </a:extLst>
          </p:cNvPr>
          <p:cNvSpPr txBox="1"/>
          <p:nvPr/>
        </p:nvSpPr>
        <p:spPr>
          <a:xfrm>
            <a:off x="964532" y="2189748"/>
            <a:ext cx="10262936" cy="1862048"/>
          </a:xfrm>
          <a:prstGeom prst="rect">
            <a:avLst/>
          </a:prstGeom>
          <a:solidFill>
            <a:srgbClr val="E84A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14000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31466-33A6-C698-C81B-8A2C77925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07C77-62CA-9A0E-9C14-289110380D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/>
              <a:t>Comprehensive evaluation of SOTA compression methods on LLM performance.</a:t>
            </a:r>
          </a:p>
          <a:p>
            <a:pPr>
              <a:lnSpc>
                <a:spcPct val="150000"/>
              </a:lnSpc>
            </a:pPr>
            <a:r>
              <a:rPr lang="en-US"/>
              <a:t>Results show quantization methods outperform sparsity on most tasks.</a:t>
            </a:r>
          </a:p>
          <a:p>
            <a:pPr>
              <a:lnSpc>
                <a:spcPct val="150000"/>
              </a:lnSpc>
            </a:pPr>
            <a:r>
              <a:rPr lang="en-US"/>
              <a:t>Limitations: </a:t>
            </a:r>
          </a:p>
          <a:p>
            <a:pPr lvl="1">
              <a:lnSpc>
                <a:spcPct val="150000"/>
              </a:lnSpc>
            </a:pPr>
            <a:r>
              <a:rPr lang="en-US"/>
              <a:t>Lacks theoretical or mathematical insights into:</a:t>
            </a:r>
          </a:p>
          <a:p>
            <a:pPr lvl="2">
              <a:lnSpc>
                <a:spcPct val="150000"/>
              </a:lnSpc>
            </a:pPr>
            <a:r>
              <a:rPr lang="en-US"/>
              <a:t>Why perplexity evaluations are not accurate.</a:t>
            </a:r>
          </a:p>
          <a:p>
            <a:pPr lvl="2">
              <a:lnSpc>
                <a:spcPct val="150000"/>
              </a:lnSpc>
            </a:pPr>
            <a:r>
              <a:rPr lang="en-US"/>
              <a:t>Why quantization outperforms sparsity in some settings.</a:t>
            </a:r>
          </a:p>
          <a:p>
            <a:pPr lvl="2">
              <a:lnSpc>
                <a:spcPct val="150000"/>
              </a:lnSpc>
            </a:pPr>
            <a:r>
              <a:rPr lang="en-US"/>
              <a:t>How to determine the desired sparsity percentage or bit precision.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FE8F2F-5340-4810-51BC-FDAF09513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D637-7578-4CD7-949F-EB88750F0CF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8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DB8D2-2031-2EEF-6DAD-55E453617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FB364-7715-AA15-9879-D4B3A56D5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Font typeface="+mj-lt"/>
              <a:buAutoNum type="arabicParenR"/>
            </a:pPr>
            <a:r>
              <a:rPr lang="en-US" sz="1400" b="0" i="0" u="none" strike="noStrike" dirty="0">
                <a:solidFill>
                  <a:srgbClr val="222222"/>
                </a:solidFill>
                <a:effectLst/>
              </a:rPr>
              <a:t>Jaiswal, Ajay, </a:t>
            </a:r>
            <a:r>
              <a:rPr lang="en-US" sz="1400" b="0" i="0" u="none" strike="noStrike" dirty="0" err="1">
                <a:solidFill>
                  <a:srgbClr val="222222"/>
                </a:solidFill>
                <a:effectLst/>
              </a:rPr>
              <a:t>Zhe</a:t>
            </a:r>
            <a:r>
              <a:rPr lang="en-US" sz="1400" b="0" i="0" u="none" strike="noStrike" dirty="0">
                <a:solidFill>
                  <a:srgbClr val="222222"/>
                </a:solidFill>
                <a:effectLst/>
              </a:rPr>
              <a:t> Gan, Xianzhi Du, Bowen Zhang, </a:t>
            </a:r>
            <a:r>
              <a:rPr lang="en-US" sz="1400" b="0" i="0" u="none" strike="noStrike" dirty="0" err="1">
                <a:solidFill>
                  <a:srgbClr val="222222"/>
                </a:solidFill>
                <a:effectLst/>
              </a:rPr>
              <a:t>Zhangyang</a:t>
            </a:r>
            <a:r>
              <a:rPr lang="en-US" sz="1400" b="0" i="0" u="none" strike="noStrike" dirty="0">
                <a:solidFill>
                  <a:srgbClr val="222222"/>
                </a:solidFill>
                <a:effectLst/>
              </a:rPr>
              <a:t> Wang, and </a:t>
            </a:r>
            <a:r>
              <a:rPr lang="en-US" sz="1400" b="0" i="0" u="none" strike="noStrike" dirty="0" err="1">
                <a:solidFill>
                  <a:srgbClr val="222222"/>
                </a:solidFill>
                <a:effectLst/>
              </a:rPr>
              <a:t>Yinfei</a:t>
            </a:r>
            <a:r>
              <a:rPr lang="en-US" sz="1400" b="0" i="0" u="none" strike="noStrike" dirty="0">
                <a:solidFill>
                  <a:srgbClr val="222222"/>
                </a:solidFill>
                <a:effectLst/>
              </a:rPr>
              <a:t> Yang. "Compressing </a:t>
            </a:r>
            <a:r>
              <a:rPr lang="en-US" sz="1400" b="0" i="0" u="none" strike="noStrike" dirty="0" err="1">
                <a:solidFill>
                  <a:srgbClr val="222222"/>
                </a:solidFill>
                <a:effectLst/>
              </a:rPr>
              <a:t>llms</a:t>
            </a:r>
            <a:r>
              <a:rPr lang="en-US" sz="1400" b="0" i="0" u="none" strike="noStrike" dirty="0">
                <a:solidFill>
                  <a:srgbClr val="222222"/>
                </a:solidFill>
                <a:effectLst/>
              </a:rPr>
              <a:t>: The truth is rarely pure and never simple." </a:t>
            </a:r>
            <a:r>
              <a:rPr lang="en-US" sz="1400" b="0" i="1" u="none" strike="noStrike" dirty="0" err="1">
                <a:solidFill>
                  <a:srgbClr val="222222"/>
                </a:solidFill>
                <a:effectLst/>
              </a:rPr>
              <a:t>arXiv</a:t>
            </a:r>
            <a:r>
              <a:rPr lang="en-US" sz="1400" b="0" i="1" u="none" strike="noStrike" dirty="0">
                <a:solidFill>
                  <a:srgbClr val="222222"/>
                </a:solidFill>
                <a:effectLst/>
              </a:rPr>
              <a:t> preprint arXiv:2310.01382</a:t>
            </a:r>
            <a:r>
              <a:rPr lang="en-US" sz="1400" b="0" i="0" u="none" strike="noStrike" dirty="0">
                <a:solidFill>
                  <a:srgbClr val="222222"/>
                </a:solidFill>
                <a:effectLst/>
              </a:rPr>
              <a:t> (2023).</a:t>
            </a:r>
            <a:endParaRPr lang="en-US" sz="1400" dirty="0"/>
          </a:p>
          <a:p>
            <a:pPr>
              <a:buFont typeface="+mj-lt"/>
              <a:buAutoNum type="arabicParenR"/>
            </a:pPr>
            <a:r>
              <a:rPr lang="en-US" sz="1400" b="0" i="0" u="none" strike="noStrike" dirty="0">
                <a:solidFill>
                  <a:srgbClr val="222222"/>
                </a:solidFill>
                <a:effectLst/>
              </a:rPr>
              <a:t>Wang, </a:t>
            </a:r>
            <a:r>
              <a:rPr lang="en-US" sz="1400" b="0" i="0" u="none" strike="noStrike" dirty="0" err="1">
                <a:solidFill>
                  <a:srgbClr val="222222"/>
                </a:solidFill>
                <a:effectLst/>
              </a:rPr>
              <a:t>Wenxiao</a:t>
            </a:r>
            <a:r>
              <a:rPr lang="en-US" sz="1400" b="0" i="0" u="none" strike="noStrike" dirty="0">
                <a:solidFill>
                  <a:srgbClr val="222222"/>
                </a:solidFill>
                <a:effectLst/>
              </a:rPr>
              <a:t>, Wei Chen, </a:t>
            </a:r>
            <a:r>
              <a:rPr lang="en-US" sz="1400" b="0" i="0" u="none" strike="noStrike" dirty="0" err="1">
                <a:solidFill>
                  <a:srgbClr val="222222"/>
                </a:solidFill>
                <a:effectLst/>
              </a:rPr>
              <a:t>Yicong</a:t>
            </a:r>
            <a:r>
              <a:rPr lang="en-US" sz="1400" b="0" i="0" u="none" strike="noStrike" dirty="0">
                <a:solidFill>
                  <a:srgbClr val="222222"/>
                </a:solidFill>
                <a:effectLst/>
              </a:rPr>
              <a:t> Luo, </a:t>
            </a:r>
            <a:r>
              <a:rPr lang="en-US" sz="1400" b="0" i="0" u="none" strike="noStrike" dirty="0" err="1">
                <a:solidFill>
                  <a:srgbClr val="222222"/>
                </a:solidFill>
                <a:effectLst/>
              </a:rPr>
              <a:t>Yongliu</a:t>
            </a:r>
            <a:r>
              <a:rPr lang="en-US" sz="1400" b="0" i="0" u="none" strike="noStrike" dirty="0">
                <a:solidFill>
                  <a:srgbClr val="222222"/>
                </a:solidFill>
                <a:effectLst/>
              </a:rPr>
              <a:t> Long, </a:t>
            </a:r>
            <a:r>
              <a:rPr lang="en-US" sz="1400" b="0" i="0" u="none" strike="noStrike" dirty="0" err="1">
                <a:solidFill>
                  <a:srgbClr val="222222"/>
                </a:solidFill>
                <a:effectLst/>
              </a:rPr>
              <a:t>Zhengkai</a:t>
            </a:r>
            <a:r>
              <a:rPr lang="en-US" sz="1400" b="0" i="0" u="none" strike="noStrike" dirty="0">
                <a:solidFill>
                  <a:srgbClr val="222222"/>
                </a:solidFill>
                <a:effectLst/>
              </a:rPr>
              <a:t> Lin, Liye Zhang, </a:t>
            </a:r>
            <a:r>
              <a:rPr lang="en-US" sz="1400" b="0" i="0" u="none" strike="noStrike" dirty="0" err="1">
                <a:solidFill>
                  <a:srgbClr val="222222"/>
                </a:solidFill>
                <a:effectLst/>
              </a:rPr>
              <a:t>Binbin</a:t>
            </a:r>
            <a:r>
              <a:rPr lang="en-US" sz="1400" b="0" i="0" u="none" strike="noStrike" dirty="0">
                <a:solidFill>
                  <a:srgbClr val="222222"/>
                </a:solidFill>
                <a:effectLst/>
              </a:rPr>
              <a:t> Lin, Deng Cai, and </a:t>
            </a:r>
            <a:r>
              <a:rPr lang="en-US" sz="1400" b="0" i="0" u="none" strike="noStrike" dirty="0" err="1">
                <a:solidFill>
                  <a:srgbClr val="222222"/>
                </a:solidFill>
                <a:effectLst/>
              </a:rPr>
              <a:t>Xiaofei</a:t>
            </a:r>
            <a:r>
              <a:rPr lang="en-US" sz="1400" b="0" i="0" u="none" strike="noStrike" dirty="0">
                <a:solidFill>
                  <a:srgbClr val="222222"/>
                </a:solidFill>
                <a:effectLst/>
              </a:rPr>
              <a:t> He. "Model compression and efficient inference for large language models: A survey." </a:t>
            </a:r>
            <a:r>
              <a:rPr lang="en-US" sz="1400" b="0" i="1" u="none" strike="noStrike" dirty="0" err="1">
                <a:solidFill>
                  <a:srgbClr val="222222"/>
                </a:solidFill>
                <a:effectLst/>
              </a:rPr>
              <a:t>arXiv</a:t>
            </a:r>
            <a:r>
              <a:rPr lang="en-US" sz="1400" b="0" i="1" u="none" strike="noStrike" dirty="0">
                <a:solidFill>
                  <a:srgbClr val="222222"/>
                </a:solidFill>
                <a:effectLst/>
              </a:rPr>
              <a:t> preprint arXiv:2402.09748</a:t>
            </a:r>
            <a:r>
              <a:rPr lang="en-US" sz="1400" b="0" i="0" u="none" strike="noStrike" dirty="0">
                <a:solidFill>
                  <a:srgbClr val="222222"/>
                </a:solidFill>
                <a:effectLst/>
              </a:rPr>
              <a:t>(2024).</a:t>
            </a:r>
            <a:endParaRPr lang="en-US" sz="1400" dirty="0"/>
          </a:p>
          <a:p>
            <a:pPr>
              <a:buFont typeface="+mj-lt"/>
              <a:buAutoNum type="arabicParenR"/>
            </a:pPr>
            <a:r>
              <a:rPr lang="en-US" sz="1400" b="0" i="0" u="none" strike="noStrike" dirty="0">
                <a:solidFill>
                  <a:srgbClr val="222222"/>
                </a:solidFill>
                <a:effectLst/>
              </a:rPr>
              <a:t>Cheng, Yu, Duo Wang, Pan Zhou, and Tao Zhang. "A survey of model compression and acceleration for deep neural networks." </a:t>
            </a:r>
            <a:r>
              <a:rPr lang="en-US" sz="1400" b="0" i="1" u="none" strike="noStrike" dirty="0" err="1">
                <a:solidFill>
                  <a:srgbClr val="222222"/>
                </a:solidFill>
                <a:effectLst/>
              </a:rPr>
              <a:t>arXiv</a:t>
            </a:r>
            <a:r>
              <a:rPr lang="en-US" sz="1400" b="0" i="1" u="none" strike="noStrike" dirty="0">
                <a:solidFill>
                  <a:srgbClr val="222222"/>
                </a:solidFill>
                <a:effectLst/>
              </a:rPr>
              <a:t> preprint arXiv:1710.09282</a:t>
            </a:r>
            <a:r>
              <a:rPr lang="en-US" sz="1400" b="0" i="0" u="none" strike="noStrike" dirty="0">
                <a:solidFill>
                  <a:srgbClr val="222222"/>
                </a:solidFill>
                <a:effectLst/>
              </a:rPr>
              <a:t> (2017).</a:t>
            </a:r>
            <a:endParaRPr lang="en-US" sz="1400" dirty="0"/>
          </a:p>
          <a:p>
            <a:pPr>
              <a:buFont typeface="+mj-lt"/>
              <a:buAutoNum type="arabicParenR"/>
            </a:pPr>
            <a:r>
              <a:rPr lang="en-US" sz="1400" dirty="0"/>
              <a:t>Han, Song, </a:t>
            </a:r>
            <a:r>
              <a:rPr lang="en-US" sz="1400" dirty="0" err="1"/>
              <a:t>Huizi</a:t>
            </a:r>
            <a:r>
              <a:rPr lang="en-US" sz="1400" dirty="0"/>
              <a:t> Mao, and William J. Dally. "Deep compression: Compressing deep neural networks with pruning, trained quantization and </a:t>
            </a:r>
            <a:r>
              <a:rPr lang="en-US" sz="1400" dirty="0" err="1"/>
              <a:t>huffman</a:t>
            </a:r>
            <a:r>
              <a:rPr lang="en-US" sz="1400" dirty="0"/>
              <a:t> coding." </a:t>
            </a:r>
            <a:r>
              <a:rPr lang="en-US" sz="1400" dirty="0" err="1"/>
              <a:t>arXiv</a:t>
            </a:r>
            <a:r>
              <a:rPr lang="en-US" sz="1400" dirty="0"/>
              <a:t> preprint arXiv:1510.00149 (2015).</a:t>
            </a:r>
            <a:endParaRPr lang="en-US" sz="1400" dirty="0">
              <a:ea typeface="Calibri"/>
              <a:cs typeface="Calibri"/>
            </a:endParaRPr>
          </a:p>
          <a:p>
            <a:pPr>
              <a:buFont typeface="+mj-lt"/>
              <a:buAutoNum type="arabicParenR"/>
            </a:pPr>
            <a:r>
              <a:rPr lang="en-US" sz="1400" b="0" i="0" u="none" strike="noStrike" dirty="0" err="1">
                <a:solidFill>
                  <a:srgbClr val="222222"/>
                </a:solidFill>
                <a:effectLst/>
              </a:rPr>
              <a:t>LeCun</a:t>
            </a:r>
            <a:r>
              <a:rPr lang="en-US" sz="1400" b="0" i="0" u="none" strike="noStrike" dirty="0">
                <a:solidFill>
                  <a:srgbClr val="222222"/>
                </a:solidFill>
                <a:effectLst/>
              </a:rPr>
              <a:t>, Yann, John </a:t>
            </a:r>
            <a:r>
              <a:rPr lang="en-US" sz="1400" b="0" i="0" u="none" strike="noStrike" dirty="0" err="1">
                <a:solidFill>
                  <a:srgbClr val="222222"/>
                </a:solidFill>
                <a:effectLst/>
              </a:rPr>
              <a:t>Denker</a:t>
            </a:r>
            <a:r>
              <a:rPr lang="en-US" sz="1400" b="0" i="0" u="none" strike="noStrike" dirty="0">
                <a:solidFill>
                  <a:srgbClr val="222222"/>
                </a:solidFill>
                <a:effectLst/>
              </a:rPr>
              <a:t>, and Sara </a:t>
            </a:r>
            <a:r>
              <a:rPr lang="en-US" sz="1400" b="0" i="0" u="none" strike="noStrike" dirty="0" err="1">
                <a:solidFill>
                  <a:srgbClr val="222222"/>
                </a:solidFill>
                <a:effectLst/>
              </a:rPr>
              <a:t>Solla</a:t>
            </a:r>
            <a:r>
              <a:rPr lang="en-US" sz="1400" b="0" i="0" u="none" strike="noStrike" dirty="0">
                <a:solidFill>
                  <a:srgbClr val="222222"/>
                </a:solidFill>
                <a:effectLst/>
              </a:rPr>
              <a:t>. "Optimal brain damage." </a:t>
            </a:r>
            <a:r>
              <a:rPr lang="en-US" sz="1400" b="0" i="1" u="none" strike="noStrike" dirty="0">
                <a:solidFill>
                  <a:srgbClr val="222222"/>
                </a:solidFill>
                <a:effectLst/>
              </a:rPr>
              <a:t>Advances in neural information processing systems</a:t>
            </a:r>
            <a:r>
              <a:rPr lang="en-US" sz="1400" b="0" i="0" u="none" strike="noStrike" dirty="0">
                <a:solidFill>
                  <a:srgbClr val="222222"/>
                </a:solidFill>
                <a:effectLst/>
              </a:rPr>
              <a:t>2 (1989).</a:t>
            </a:r>
            <a:endParaRPr lang="en-US" sz="1400" dirty="0"/>
          </a:p>
          <a:p>
            <a:pPr>
              <a:buFont typeface="+mj-lt"/>
              <a:buAutoNum type="arabicParenR"/>
            </a:pPr>
            <a:r>
              <a:rPr lang="en-US" sz="1400" b="0" i="0" u="none" strike="noStrike" dirty="0" err="1">
                <a:solidFill>
                  <a:srgbClr val="222222"/>
                </a:solidFill>
                <a:effectLst/>
              </a:rPr>
              <a:t>Frankle</a:t>
            </a:r>
            <a:r>
              <a:rPr lang="en-US" sz="1400" b="0" i="0" u="none" strike="noStrike" dirty="0">
                <a:solidFill>
                  <a:srgbClr val="222222"/>
                </a:solidFill>
                <a:effectLst/>
              </a:rPr>
              <a:t>, Jonathan, and Michael </a:t>
            </a:r>
            <a:r>
              <a:rPr lang="en-US" sz="1400" b="0" i="0" u="none" strike="noStrike" dirty="0" err="1">
                <a:solidFill>
                  <a:srgbClr val="222222"/>
                </a:solidFill>
                <a:effectLst/>
              </a:rPr>
              <a:t>Carbin</a:t>
            </a:r>
            <a:r>
              <a:rPr lang="en-US" sz="1400" b="0" i="0" u="none" strike="noStrike" dirty="0">
                <a:solidFill>
                  <a:srgbClr val="222222"/>
                </a:solidFill>
                <a:effectLst/>
              </a:rPr>
              <a:t>. "The lottery ticket hypothesis: Finding sparse, trainable neural networks." </a:t>
            </a:r>
            <a:r>
              <a:rPr lang="en-US" sz="1400" b="0" i="1" u="none" strike="noStrike" dirty="0" err="1">
                <a:solidFill>
                  <a:srgbClr val="222222"/>
                </a:solidFill>
                <a:effectLst/>
              </a:rPr>
              <a:t>arXiv</a:t>
            </a:r>
            <a:r>
              <a:rPr lang="en-US" sz="1400" b="0" i="1" u="none" strike="noStrike" dirty="0">
                <a:solidFill>
                  <a:srgbClr val="222222"/>
                </a:solidFill>
                <a:effectLst/>
              </a:rPr>
              <a:t> preprint arXiv:1803.03635</a:t>
            </a:r>
            <a:r>
              <a:rPr lang="en-US" sz="1400" b="0" i="0" u="none" strike="noStrike" dirty="0">
                <a:solidFill>
                  <a:srgbClr val="222222"/>
                </a:solidFill>
                <a:effectLst/>
              </a:rPr>
              <a:t> (2018).</a:t>
            </a:r>
            <a:endParaRPr lang="en-US" sz="1400" b="0" i="0" u="none" strike="noStrike" dirty="0">
              <a:solidFill>
                <a:srgbClr val="222222"/>
              </a:solidFill>
              <a:effectLst/>
              <a:ea typeface="Calibri"/>
              <a:cs typeface="Calibri"/>
            </a:endParaRPr>
          </a:p>
          <a:p>
            <a:pPr>
              <a:buFont typeface="+mj-lt"/>
              <a:buAutoNum type="arabicParenR"/>
            </a:pPr>
            <a:r>
              <a:rPr lang="en-US" sz="1400" dirty="0" err="1">
                <a:solidFill>
                  <a:srgbClr val="222222"/>
                </a:solidFill>
              </a:rPr>
              <a:t>Frantar</a:t>
            </a:r>
            <a:r>
              <a:rPr lang="en-US" sz="1400" dirty="0">
                <a:solidFill>
                  <a:srgbClr val="222222"/>
                </a:solidFill>
              </a:rPr>
              <a:t>, Elias, and Dan </a:t>
            </a:r>
            <a:r>
              <a:rPr lang="en-US" sz="1400" dirty="0" err="1">
                <a:solidFill>
                  <a:srgbClr val="222222"/>
                </a:solidFill>
              </a:rPr>
              <a:t>Alistarh</a:t>
            </a:r>
            <a:r>
              <a:rPr lang="en-US" sz="1400" dirty="0">
                <a:solidFill>
                  <a:srgbClr val="222222"/>
                </a:solidFill>
              </a:rPr>
              <a:t>. "</a:t>
            </a:r>
            <a:r>
              <a:rPr lang="en-US" sz="1400" dirty="0" err="1">
                <a:solidFill>
                  <a:srgbClr val="222222"/>
                </a:solidFill>
              </a:rPr>
              <a:t>Sparsegpt</a:t>
            </a:r>
            <a:r>
              <a:rPr lang="en-US" sz="1400" dirty="0">
                <a:solidFill>
                  <a:srgbClr val="222222"/>
                </a:solidFill>
              </a:rPr>
              <a:t>: Massive language models can be accurately pruned in one-shot." In International Conference on Machine Learning, pp. 10323-10337. PMLR, 2023.</a:t>
            </a:r>
            <a:endParaRPr lang="en-US" sz="1400" dirty="0">
              <a:solidFill>
                <a:srgbClr val="222222"/>
              </a:solidFill>
              <a:ea typeface="Calibri"/>
              <a:cs typeface="Calibri"/>
            </a:endParaRPr>
          </a:p>
          <a:p>
            <a:pPr>
              <a:buFont typeface="+mj-lt"/>
              <a:buAutoNum type="arabicParenR"/>
            </a:pPr>
            <a:r>
              <a:rPr lang="en-US" sz="1400" dirty="0">
                <a:solidFill>
                  <a:srgbClr val="222222"/>
                </a:solidFill>
              </a:rPr>
              <a:t>Sun, </a:t>
            </a:r>
            <a:r>
              <a:rPr lang="en-US" sz="1400" dirty="0" err="1">
                <a:solidFill>
                  <a:srgbClr val="222222"/>
                </a:solidFill>
              </a:rPr>
              <a:t>Mingjie</a:t>
            </a:r>
            <a:r>
              <a:rPr lang="en-US" sz="1400" dirty="0">
                <a:solidFill>
                  <a:srgbClr val="222222"/>
                </a:solidFill>
              </a:rPr>
              <a:t>, Zhuang Liu, Anna Bair, and J. Zico Kolter. "A simple and effective pruning approach for large language models." </a:t>
            </a:r>
            <a:r>
              <a:rPr lang="en-US" sz="1400" dirty="0" err="1">
                <a:solidFill>
                  <a:srgbClr val="222222"/>
                </a:solidFill>
              </a:rPr>
              <a:t>arXiv</a:t>
            </a:r>
            <a:r>
              <a:rPr lang="en-US" sz="1400" dirty="0">
                <a:solidFill>
                  <a:srgbClr val="222222"/>
                </a:solidFill>
              </a:rPr>
              <a:t> preprint arXiv:2306.11695 (2023).</a:t>
            </a:r>
            <a:endParaRPr lang="en-US" sz="1400" dirty="0">
              <a:solidFill>
                <a:srgbClr val="222222"/>
              </a:solidFill>
              <a:ea typeface="Calibri"/>
              <a:cs typeface="Calibri"/>
            </a:endParaRPr>
          </a:p>
          <a:p>
            <a:pPr>
              <a:buFont typeface="+mj-lt"/>
              <a:buAutoNum type="arabicParenR"/>
            </a:pPr>
            <a:r>
              <a:rPr lang="en-US" sz="1400" dirty="0" err="1">
                <a:solidFill>
                  <a:srgbClr val="222222"/>
                </a:solidFill>
              </a:rPr>
              <a:t>Frantar</a:t>
            </a:r>
            <a:r>
              <a:rPr lang="en-US" sz="1400" dirty="0">
                <a:solidFill>
                  <a:srgbClr val="222222"/>
                </a:solidFill>
              </a:rPr>
              <a:t>, Elias, and Dan </a:t>
            </a:r>
            <a:r>
              <a:rPr lang="en-US" sz="1400" dirty="0" err="1">
                <a:solidFill>
                  <a:srgbClr val="222222"/>
                </a:solidFill>
              </a:rPr>
              <a:t>Alistarh</a:t>
            </a:r>
            <a:r>
              <a:rPr lang="en-US" sz="1400" dirty="0">
                <a:solidFill>
                  <a:srgbClr val="222222"/>
                </a:solidFill>
              </a:rPr>
              <a:t>. "Optimal brain compression: A framework for accurate post-training quantization and pruning." Advances in Neural Information Processing Systems 35 (2022): 4475-4488.</a:t>
            </a:r>
            <a:endParaRPr lang="en-US" sz="1400" dirty="0">
              <a:solidFill>
                <a:srgbClr val="222222"/>
              </a:solidFill>
              <a:ea typeface="Calibri"/>
              <a:cs typeface="Calibri"/>
            </a:endParaRPr>
          </a:p>
          <a:p>
            <a:pPr>
              <a:buFont typeface="+mj-lt"/>
              <a:buAutoNum type="arabicParenR"/>
            </a:pPr>
            <a:r>
              <a:rPr lang="en-US" sz="1400" dirty="0" err="1">
                <a:solidFill>
                  <a:srgbClr val="222222"/>
                </a:solidFill>
              </a:rPr>
              <a:t>Frantar</a:t>
            </a:r>
            <a:r>
              <a:rPr lang="en-US" sz="1400" dirty="0">
                <a:solidFill>
                  <a:srgbClr val="222222"/>
                </a:solidFill>
              </a:rPr>
              <a:t>, Elias, Saleh </a:t>
            </a:r>
            <a:r>
              <a:rPr lang="en-US" sz="1400" dirty="0" err="1">
                <a:solidFill>
                  <a:srgbClr val="222222"/>
                </a:solidFill>
              </a:rPr>
              <a:t>Ashkboos</a:t>
            </a:r>
            <a:r>
              <a:rPr lang="en-US" sz="1400" dirty="0">
                <a:solidFill>
                  <a:srgbClr val="222222"/>
                </a:solidFill>
              </a:rPr>
              <a:t>, </a:t>
            </a:r>
            <a:r>
              <a:rPr lang="en-US" sz="1400" dirty="0" err="1">
                <a:solidFill>
                  <a:srgbClr val="222222"/>
                </a:solidFill>
              </a:rPr>
              <a:t>Torsten</a:t>
            </a:r>
            <a:r>
              <a:rPr lang="en-US" sz="1400" dirty="0">
                <a:solidFill>
                  <a:srgbClr val="222222"/>
                </a:solidFill>
              </a:rPr>
              <a:t> </a:t>
            </a:r>
            <a:r>
              <a:rPr lang="en-US" sz="1400" dirty="0" err="1">
                <a:solidFill>
                  <a:srgbClr val="222222"/>
                </a:solidFill>
              </a:rPr>
              <a:t>Hoefler</a:t>
            </a:r>
            <a:r>
              <a:rPr lang="en-US" sz="1400" dirty="0">
                <a:solidFill>
                  <a:srgbClr val="222222"/>
                </a:solidFill>
              </a:rPr>
              <a:t>, and Dan </a:t>
            </a:r>
            <a:r>
              <a:rPr lang="en-US" sz="1400" dirty="0" err="1">
                <a:solidFill>
                  <a:srgbClr val="222222"/>
                </a:solidFill>
              </a:rPr>
              <a:t>Alistarh</a:t>
            </a:r>
            <a:r>
              <a:rPr lang="en-US" sz="1400" dirty="0">
                <a:solidFill>
                  <a:srgbClr val="222222"/>
                </a:solidFill>
              </a:rPr>
              <a:t>. "</a:t>
            </a:r>
            <a:r>
              <a:rPr lang="en-US" sz="1400" dirty="0" err="1">
                <a:solidFill>
                  <a:srgbClr val="222222"/>
                </a:solidFill>
              </a:rPr>
              <a:t>Gptq</a:t>
            </a:r>
            <a:r>
              <a:rPr lang="en-US" sz="1400" dirty="0">
                <a:solidFill>
                  <a:srgbClr val="222222"/>
                </a:solidFill>
              </a:rPr>
              <a:t>: Accurate post-training quantization for generative pre-trained transformers." </a:t>
            </a:r>
            <a:r>
              <a:rPr lang="en-US" sz="1400" dirty="0" err="1">
                <a:solidFill>
                  <a:srgbClr val="222222"/>
                </a:solidFill>
              </a:rPr>
              <a:t>arXiv</a:t>
            </a:r>
            <a:r>
              <a:rPr lang="en-US" sz="1400" dirty="0">
                <a:solidFill>
                  <a:srgbClr val="222222"/>
                </a:solidFill>
              </a:rPr>
              <a:t> preprint arXiv:2210.17323 (2022).</a:t>
            </a:r>
            <a:endParaRPr lang="en-US" sz="1400" dirty="0">
              <a:solidFill>
                <a:srgbClr val="222222"/>
              </a:solidFill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2BD3C1-2E1D-194E-E759-D7D2FFEB1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D637-7578-4CD7-949F-EB88750F0CF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84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DCC78C-4829-B4E8-D4BD-CBFA34545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D637-7578-4CD7-949F-EB88750F0CF0}" type="slidenum">
              <a:rPr lang="en-US" smtClean="0"/>
              <a:t>49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C066B0-3C4C-180E-95F1-5283E94D5456}"/>
              </a:ext>
            </a:extLst>
          </p:cNvPr>
          <p:cNvSpPr txBox="1"/>
          <p:nvPr/>
        </p:nvSpPr>
        <p:spPr>
          <a:xfrm>
            <a:off x="964532" y="2189748"/>
            <a:ext cx="10262936" cy="1862048"/>
          </a:xfrm>
          <a:prstGeom prst="rect">
            <a:avLst/>
          </a:prstGeom>
          <a:solidFill>
            <a:srgbClr val="E84A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/>
              <a:t>Back-up</a:t>
            </a:r>
          </a:p>
        </p:txBody>
      </p:sp>
    </p:spTree>
    <p:extLst>
      <p:ext uri="{BB962C8B-B14F-4D97-AF65-F5344CB8AC3E}">
        <p14:creationId xmlns:p14="http://schemas.microsoft.com/office/powerpoint/2010/main" val="227019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F6185-0D0C-95B4-ECB0-0859E9D9E8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b="1" u="sng">
                <a:solidFill>
                  <a:srgbClr val="FF0000"/>
                </a:solidFill>
                <a:ea typeface="+mn-lt"/>
                <a:cs typeface="+mn-lt"/>
              </a:rPr>
              <a:t>Quantization</a:t>
            </a:r>
            <a:r>
              <a:rPr lang="en-US">
                <a:ea typeface="+mn-lt"/>
                <a:cs typeface="+mn-lt"/>
              </a:rPr>
              <a:t>: transforms FP32 weights/activations into lower-bit floats or integers.</a:t>
            </a:r>
            <a:endParaRPr lang="en-US">
              <a:ea typeface="Calibri"/>
              <a:cs typeface="Calibri"/>
            </a:endParaRPr>
          </a:p>
          <a:p>
            <a:r>
              <a:rPr lang="en-US" b="1" u="sng">
                <a:solidFill>
                  <a:srgbClr val="FF0000"/>
                </a:solidFill>
                <a:ea typeface="+mn-lt"/>
                <a:cs typeface="+mn-lt"/>
              </a:rPr>
              <a:t>Pruning:</a:t>
            </a:r>
            <a:r>
              <a:rPr lang="en-US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en-US">
                <a:ea typeface="+mn-lt"/>
                <a:cs typeface="+mn-lt"/>
              </a:rPr>
              <a:t>removes redundant parameters that don't affect performance.</a:t>
            </a:r>
            <a:endParaRPr lang="en-US"/>
          </a:p>
          <a:p>
            <a:r>
              <a:rPr lang="en-US" b="1" u="sng">
                <a:ea typeface="+mn-lt"/>
                <a:cs typeface="+mn-lt"/>
              </a:rPr>
              <a:t>Knowledge Distillation:</a:t>
            </a:r>
            <a:r>
              <a:rPr lang="en-US">
                <a:ea typeface="+mn-lt"/>
                <a:cs typeface="+mn-lt"/>
              </a:rPr>
              <a:t> trains a smaller model using knowledge from a larger one.</a:t>
            </a:r>
            <a:endParaRPr lang="en-US"/>
          </a:p>
          <a:p>
            <a:r>
              <a:rPr lang="en-US" b="1" u="sng">
                <a:ea typeface="+mn-lt"/>
                <a:cs typeface="+mn-lt"/>
              </a:rPr>
              <a:t>Compact Architecture Design:</a:t>
            </a:r>
            <a:r>
              <a:rPr lang="en-US">
                <a:ea typeface="+mn-lt"/>
                <a:cs typeface="+mn-lt"/>
              </a:rPr>
              <a:t> creates architectures that save parameters (e.g., new convolution filters, self-attention forms).</a:t>
            </a:r>
            <a:endParaRPr lang="en-US"/>
          </a:p>
          <a:p>
            <a:r>
              <a:rPr lang="en-US" b="1" u="sng">
                <a:ea typeface="+mn-lt"/>
                <a:cs typeface="+mn-lt"/>
              </a:rPr>
              <a:t>Dynamic Networks: </a:t>
            </a:r>
            <a:r>
              <a:rPr lang="en-US">
                <a:ea typeface="+mn-lt"/>
                <a:cs typeface="+mn-lt"/>
              </a:rPr>
              <a:t>uses a super-net where only a substructure is activated per inference (e.g., Mixture of Experts).</a:t>
            </a:r>
            <a:endParaRPr lang="en-US"/>
          </a:p>
          <a:p>
            <a:r>
              <a:rPr lang="en-US" b="1" u="sng">
                <a:ea typeface="+mn-lt"/>
                <a:cs typeface="+mn-lt"/>
              </a:rPr>
              <a:t>Low-Rank Factorization:</a:t>
            </a:r>
            <a:r>
              <a:rPr lang="en-US">
                <a:ea typeface="+mn-lt"/>
                <a:cs typeface="+mn-lt"/>
              </a:rPr>
              <a:t> applies matrix decomposition to estimate key parameters.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D4A080-E258-FA40-D274-0C7F55D09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D637-7578-4CD7-949F-EB88750F0CF0}" type="slidenum">
              <a:rPr lang="en-US" smtClean="0"/>
              <a:t>5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6232261-190C-174C-D752-56526CAAC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Review of Compression Methods [2],[3]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1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3C0FA-E5BF-72A7-F597-2C0BCA720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Performance 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A4D7F2-F50A-2DE6-8083-893B220D5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D637-7578-4CD7-949F-EB88750F0CF0}" type="slidenum">
              <a:rPr lang="en-US" smtClean="0"/>
              <a:t>50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113E74-251D-21BD-B895-63F053DC6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757" y="1486683"/>
            <a:ext cx="10216407" cy="339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6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28330-C518-411C-04D7-C442FC833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689" y="188378"/>
            <a:ext cx="10972800" cy="1143000"/>
          </a:xfrm>
        </p:spPr>
        <p:txBody>
          <a:bodyPr anchor="ctr">
            <a:normAutofit fontScale="90000"/>
          </a:bodyPr>
          <a:lstStyle/>
          <a:p>
            <a:r>
              <a:rPr lang="en-US"/>
              <a:t>Pruning and Quantization: Deep Compression [4]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528F9-36D5-55BD-74D2-BD98D51FA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1D6D637-7578-4CD7-949F-EB88750F0CF0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8C52D6-45EB-703C-621F-BE665EA853BA}"/>
              </a:ext>
            </a:extLst>
          </p:cNvPr>
          <p:cNvSpPr txBox="1"/>
          <p:nvPr/>
        </p:nvSpPr>
        <p:spPr>
          <a:xfrm>
            <a:off x="566705" y="1059018"/>
            <a:ext cx="3080796" cy="132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lvl="1" algn="ctr"/>
            <a:r>
              <a:rPr lang="en-US" sz="2000" b="1">
                <a:cs typeface="Arial"/>
              </a:rPr>
              <a:t>Pruning</a:t>
            </a:r>
            <a:endParaRPr lang="en-US" sz="2000" b="1">
              <a:cs typeface="Calibri"/>
            </a:endParaRPr>
          </a:p>
          <a:p>
            <a:pPr marL="342900" lvl="1" indent="-342900">
              <a:buFont typeface="Arial"/>
              <a:buChar char="•"/>
            </a:pPr>
            <a:r>
              <a:rPr lang="en-US" sz="2000">
                <a:cs typeface="Arial"/>
              </a:rPr>
              <a:t>Drop weights with magnitude below a threshold​</a:t>
            </a:r>
            <a:endParaRPr lang="en-US" sz="2000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AD520F-4912-9062-E2E5-4F52C7546F1F}"/>
              </a:ext>
            </a:extLst>
          </p:cNvPr>
          <p:cNvSpPr txBox="1"/>
          <p:nvPr/>
        </p:nvSpPr>
        <p:spPr>
          <a:xfrm>
            <a:off x="3549570" y="1049611"/>
            <a:ext cx="3514845" cy="16927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lvl="1" algn="ctr"/>
            <a:r>
              <a:rPr lang="en-US" sz="2000" b="1">
                <a:cs typeface="Arial"/>
              </a:rPr>
              <a:t>Quantization</a:t>
            </a:r>
            <a:r>
              <a:rPr lang="en-US" sz="2000">
                <a:cs typeface="Arial"/>
              </a:rPr>
              <a:t>​</a:t>
            </a:r>
            <a:endParaRPr lang="en-US" sz="2000">
              <a:cs typeface="Calibri"/>
            </a:endParaRPr>
          </a:p>
          <a:p>
            <a:pPr marL="342900" lvl="2" indent="-342900">
              <a:buFont typeface="Arial"/>
              <a:buChar char="•"/>
            </a:pPr>
            <a:r>
              <a:rPr lang="en-US" sz="2000">
                <a:cs typeface="Arial"/>
              </a:rPr>
              <a:t>Group non-zero weights using clustering (K-means)​</a:t>
            </a:r>
          </a:p>
          <a:p>
            <a:pPr marL="342900" lvl="2" indent="-342900">
              <a:buFont typeface="Arial"/>
              <a:buChar char="•"/>
            </a:pPr>
            <a:r>
              <a:rPr lang="en-US" sz="2000">
                <a:cs typeface="Arial"/>
              </a:rPr>
              <a:t>Quantize centroid weights into 5 bits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AAAF96-BF19-0261-4109-8665F27F63D5}"/>
              </a:ext>
            </a:extLst>
          </p:cNvPr>
          <p:cNvSpPr txBox="1"/>
          <p:nvPr/>
        </p:nvSpPr>
        <p:spPr>
          <a:xfrm>
            <a:off x="7007639" y="973160"/>
            <a:ext cx="2743200" cy="110799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lvl="1" algn="ctr"/>
            <a:r>
              <a:rPr lang="en-US" sz="2000" b="1">
                <a:cs typeface="Arial"/>
              </a:rPr>
              <a:t>Huffman Encoding</a:t>
            </a:r>
            <a:r>
              <a:rPr lang="en-US" sz="2600">
                <a:cs typeface="Arial"/>
              </a:rPr>
              <a:t>​</a:t>
            </a:r>
            <a:endParaRPr lang="en-US">
              <a:cs typeface="Calibri"/>
            </a:endParaRPr>
          </a:p>
          <a:p>
            <a:pPr marL="342900" lvl="2" indent="-342900">
              <a:buFont typeface="Arial"/>
              <a:buChar char="•"/>
            </a:pPr>
            <a:r>
              <a:rPr lang="en-US" sz="2000">
                <a:cs typeface="Arial"/>
              </a:rPr>
              <a:t>Encode quantized ​</a:t>
            </a:r>
            <a:br>
              <a:rPr lang="en-US" sz="2000">
                <a:cs typeface="Arial"/>
              </a:rPr>
            </a:br>
            <a:r>
              <a:rPr lang="en-US" sz="2000">
                <a:cs typeface="Arial"/>
              </a:rPr>
              <a:t>weights​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06345-86C9-4E36-CD12-CD24038469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368099" y="2383095"/>
            <a:ext cx="3167212" cy="137186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400">
                <a:solidFill>
                  <a:srgbClr val="FF0000"/>
                </a:solidFill>
                <a:ea typeface="Calibri"/>
                <a:cs typeface="Calibri"/>
              </a:rPr>
              <a:t>Challenges</a:t>
            </a:r>
            <a:endParaRPr lang="en-US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rgbClr val="FF0000"/>
                </a:solidFill>
                <a:ea typeface="Calibri"/>
                <a:cs typeface="Calibri"/>
              </a:rPr>
              <a:t>Requires retraining</a:t>
            </a:r>
            <a:endParaRPr lang="en-US" sz="2000">
              <a:solidFill>
                <a:srgbClr val="000000"/>
              </a:solidFill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rgbClr val="FF0000"/>
                </a:solidFill>
                <a:ea typeface="Calibri"/>
                <a:cs typeface="Calibri"/>
              </a:rPr>
              <a:t>Difficult to scale</a:t>
            </a:r>
            <a:br>
              <a:rPr lang="en-US" sz="2000">
                <a:ea typeface="Calibri"/>
                <a:cs typeface="Calibri"/>
              </a:rPr>
            </a:br>
            <a:endParaRPr lang="en-US" sz="2400">
              <a:solidFill>
                <a:srgbClr val="000000"/>
              </a:solidFill>
              <a:ea typeface="Calibri"/>
              <a:cs typeface="Calibri"/>
            </a:endParaRPr>
          </a:p>
          <a:p>
            <a:pPr lvl="1">
              <a:lnSpc>
                <a:spcPct val="90000"/>
              </a:lnSpc>
              <a:buFont typeface="Courier New" pitchFamily="34" charset="0"/>
              <a:buChar char="o"/>
            </a:pPr>
            <a:endParaRPr lang="en-US">
              <a:solidFill>
                <a:srgbClr val="FF0000"/>
              </a:solidFill>
              <a:ea typeface="Calibri"/>
              <a:cs typeface="Calibr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3DE3BA8-70FE-12B6-8BF2-E0EAADE9DF37}"/>
              </a:ext>
            </a:extLst>
          </p:cNvPr>
          <p:cNvGrpSpPr/>
          <p:nvPr/>
        </p:nvGrpSpPr>
        <p:grpSpPr>
          <a:xfrm>
            <a:off x="422425" y="2749798"/>
            <a:ext cx="8945674" cy="3135042"/>
            <a:chOff x="231632" y="3200918"/>
            <a:chExt cx="8857789" cy="2872308"/>
          </a:xfrm>
        </p:grpSpPr>
        <p:pic>
          <p:nvPicPr>
            <p:cNvPr id="6" name="Picture 5" descr="A diagram of a diagram&#10;&#10;Description automatically generated">
              <a:extLst>
                <a:ext uri="{FF2B5EF4-FFF2-40B4-BE49-F238E27FC236}">
                  <a16:creationId xmlns:a16="http://schemas.microsoft.com/office/drawing/2014/main" id="{81B67DEA-1235-5177-40A5-0B81F858E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6842" r="1397" b="2895"/>
            <a:stretch/>
          </p:blipFill>
          <p:spPr>
            <a:xfrm>
              <a:off x="231632" y="3206232"/>
              <a:ext cx="8857789" cy="2866994"/>
            </a:xfrm>
            <a:prstGeom prst="rect">
              <a:avLst/>
            </a:prstGeom>
            <a:noFill/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6FB7153-F537-717B-3725-8ECB5A4C3D22}"/>
                </a:ext>
              </a:extLst>
            </p:cNvPr>
            <p:cNvSpPr/>
            <p:nvPr/>
          </p:nvSpPr>
          <p:spPr>
            <a:xfrm>
              <a:off x="940103" y="3206232"/>
              <a:ext cx="2973916" cy="222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0B5355F-3778-4FCF-742E-5CC391372557}"/>
                </a:ext>
              </a:extLst>
            </p:cNvPr>
            <p:cNvSpPr/>
            <p:nvPr/>
          </p:nvSpPr>
          <p:spPr>
            <a:xfrm>
              <a:off x="6620630" y="3200918"/>
              <a:ext cx="2360083" cy="190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7258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DCC78C-4829-B4E8-D4BD-CBFA34545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D637-7578-4CD7-949F-EB88750F0CF0}" type="slidenum">
              <a:rPr lang="en-US" smtClean="0"/>
              <a:t>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C066B0-3C4C-180E-95F1-5283E94D5456}"/>
              </a:ext>
            </a:extLst>
          </p:cNvPr>
          <p:cNvSpPr txBox="1"/>
          <p:nvPr/>
        </p:nvSpPr>
        <p:spPr>
          <a:xfrm>
            <a:off x="964532" y="2189748"/>
            <a:ext cx="10262936" cy="1446550"/>
          </a:xfrm>
          <a:prstGeom prst="rect">
            <a:avLst/>
          </a:prstGeom>
          <a:solidFill>
            <a:srgbClr val="E84A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/>
              <a:t>Problem Formulation</a:t>
            </a:r>
          </a:p>
        </p:txBody>
      </p:sp>
    </p:spTree>
    <p:extLst>
      <p:ext uri="{BB962C8B-B14F-4D97-AF65-F5344CB8AC3E}">
        <p14:creationId xmlns:p14="http://schemas.microsoft.com/office/powerpoint/2010/main" val="397869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D5C8-BDCA-6886-D3F0-025C6B135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Problem Formulation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D8999-F184-9AE0-8577-4FF10DEE6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517" y="1261794"/>
            <a:ext cx="11279716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Calibri"/>
                <a:cs typeface="Calibri"/>
              </a:rPr>
              <a:t>Objective: </a:t>
            </a:r>
          </a:p>
          <a:p>
            <a:pPr lvl="1">
              <a:buFont typeface="Courier New" pitchFamily="34" charset="0"/>
              <a:buChar char="o"/>
            </a:pPr>
            <a:r>
              <a:rPr lang="en-US" sz="2400" dirty="0">
                <a:ea typeface="Calibri"/>
                <a:cs typeface="Calibri"/>
              </a:rPr>
              <a:t>Investigate capabilities and limitations of state-of-the-art LLM compression algorithms</a:t>
            </a:r>
          </a:p>
          <a:p>
            <a:pPr lvl="2">
              <a:buFont typeface="Wingdings" pitchFamily="34" charset="0"/>
              <a:buChar char="§"/>
            </a:pPr>
            <a:r>
              <a:rPr lang="en-US" sz="2400" dirty="0">
                <a:ea typeface="Calibri"/>
                <a:cs typeface="Calibri"/>
              </a:rPr>
              <a:t>Evaluate compressed LLMs for NLP tasks with varying difficulty.</a:t>
            </a:r>
            <a:br>
              <a:rPr lang="en-US" dirty="0">
                <a:ea typeface="Calibri"/>
                <a:cs typeface="Calibri"/>
              </a:rPr>
            </a:br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Challenges: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>
                <a:ea typeface="Calibri"/>
                <a:cs typeface="Calibri"/>
              </a:rPr>
              <a:t>Limited understanding of the compression effect across tasks.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>
                <a:ea typeface="Calibri"/>
                <a:cs typeface="Calibri"/>
              </a:rPr>
              <a:t>Appropriate evaluation metrics for compression (Are perplexity-based evaluations enough?)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>
                <a:ea typeface="Calibri"/>
                <a:cs typeface="Calibri"/>
              </a:rPr>
              <a:t>Do ad-hoc compression methods perform similarly? (Quantization vs Pruning)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36466-BD25-215F-6A5C-56638E7BB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D637-7578-4CD7-949F-EB88750F0CF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41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21B54-29EC-D5EA-AACF-FDD7AA6E1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8378"/>
            <a:ext cx="10972800" cy="1143000"/>
          </a:xfrm>
        </p:spPr>
        <p:txBody>
          <a:bodyPr anchor="ctr">
            <a:normAutofit/>
          </a:bodyPr>
          <a:lstStyle/>
          <a:p>
            <a:pPr algn="ctr"/>
            <a:r>
              <a:rPr lang="en-US" b="1" dirty="0"/>
              <a:t>Is Perplexity-evaluation enough?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A38A9686-57A1-C989-436F-8399FE0B339E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09600" y="1600201"/>
                <a:ext cx="4494028" cy="4525963"/>
              </a:xfrm>
            </p:spPr>
            <p:txBody>
              <a:bodyPr vert="horz" lIns="91440" tIns="45720" rIns="91440" bIns="45720" rtlCol="0">
                <a:norm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2400" dirty="0"/>
                  <a:t>Perplexity quantifies how uncertain is the model in predicting the sequence of words.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2400" dirty="0"/>
                  <a:t>For a model with probability distribution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over a sequence of words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/>
                  <a:t>, perplexity is defined as: </a:t>
                </a:r>
              </a:p>
              <a:p>
                <a:pPr marL="400050" lvl="1" indent="0">
                  <a:lnSpc>
                    <a:spcPct val="90000"/>
                  </a:lnSpc>
                  <a:buNone/>
                </a:pPr>
                <a:endParaRPr lang="en-US" sz="2000" dirty="0"/>
              </a:p>
              <a:p>
                <a:pPr marL="0" indent="0">
                  <a:lnSpc>
                    <a:spcPct val="90000"/>
                  </a:lnSpc>
                  <a:buNone/>
                </a:pPr>
                <a:endParaRPr lang="en-US" sz="2400" dirty="0"/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A38A9686-57A1-C989-436F-8399FE0B33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09600" y="1600201"/>
                <a:ext cx="4494028" cy="4525963"/>
              </a:xfrm>
              <a:blipFill>
                <a:blip r:embed="rId2"/>
                <a:stretch>
                  <a:fillRect l="-1977" t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2087C-EA47-0636-6367-6FB6A66D3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1D6D637-7578-4CD7-949F-EB88750F0CF0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8842E7-116D-E9DF-5BF3-201CCC4A28C7}"/>
              </a:ext>
            </a:extLst>
          </p:cNvPr>
          <p:cNvSpPr txBox="1"/>
          <p:nvPr/>
        </p:nvSpPr>
        <p:spPr>
          <a:xfrm>
            <a:off x="1122217" y="1163781"/>
            <a:ext cx="105987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957C68-9FAE-34DA-79C4-803FDD409284}"/>
              </a:ext>
            </a:extLst>
          </p:cNvPr>
          <p:cNvSpPr txBox="1"/>
          <p:nvPr/>
        </p:nvSpPr>
        <p:spPr>
          <a:xfrm>
            <a:off x="5617029" y="4702826"/>
            <a:ext cx="6454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LLMs hallucinates while the increase in perplexity is insignificant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67B512-5556-7DB9-14D5-68E3EE9E0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372" y="1163781"/>
            <a:ext cx="2716566" cy="18269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FD327B-4A4E-26C2-790B-A2CAACEF9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0077" y="1244520"/>
            <a:ext cx="2807727" cy="16757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082227-C8D7-E4AF-3536-C77A03B58B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3628" y="3555277"/>
            <a:ext cx="6945086" cy="11216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F67F42-C1EF-6138-7189-62CA28F667A4}"/>
              </a:ext>
            </a:extLst>
          </p:cNvPr>
          <p:cNvSpPr txBox="1"/>
          <p:nvPr/>
        </p:nvSpPr>
        <p:spPr>
          <a:xfrm>
            <a:off x="5617029" y="2990767"/>
            <a:ext cx="5670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Perplexity increases with more aggressive compressions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2880E3B-DAED-8A80-BBF3-FFD5727324DA}"/>
                  </a:ext>
                </a:extLst>
              </p:cNvPr>
              <p:cNvSpPr txBox="1"/>
              <p:nvPr/>
            </p:nvSpPr>
            <p:spPr>
              <a:xfrm>
                <a:off x="-405170" y="4656242"/>
                <a:ext cx="6924721" cy="493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𝑃𝑒𝑟𝑝𝑙𝑒𝑥𝑖𝑡𝑦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𝑙𝑜𝑔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/>
                                <m:t>​,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/>
                                <m:t>​​,…,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))</m:t>
                              </m:r>
                            </m:e>
                          </m:nary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2880E3B-DAED-8A80-BBF3-FFD5727324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05170" y="4656242"/>
                <a:ext cx="6924721" cy="493277"/>
              </a:xfrm>
              <a:prstGeom prst="rect">
                <a:avLst/>
              </a:prstGeom>
              <a:blipFill>
                <a:blip r:embed="rId6"/>
                <a:stretch>
                  <a:fillRect t="-45000" b="-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494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1_Cover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C7E33B43-020E-448D-A4C6-078D9512C008}" vid="{99C752F8-8D7C-4457-B994-6BC27BBBBAE0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2442</Words>
  <Application>Microsoft Macintosh PowerPoint</Application>
  <PresentationFormat>Widescreen</PresentationFormat>
  <Paragraphs>389</Paragraphs>
  <Slides>50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60" baseType="lpstr">
      <vt:lpstr>-webkit-standard</vt:lpstr>
      <vt:lpstr>Arial</vt:lpstr>
      <vt:lpstr>Calibri</vt:lpstr>
      <vt:lpstr>Cambria Math</vt:lpstr>
      <vt:lpstr>Courier New</vt:lpstr>
      <vt:lpstr>Lucida Grande</vt:lpstr>
      <vt:lpstr>OfficinaSansITCStd Book</vt:lpstr>
      <vt:lpstr>Wingdings</vt:lpstr>
      <vt:lpstr>1_Cover Slide</vt:lpstr>
      <vt:lpstr>1_Office Theme</vt:lpstr>
      <vt:lpstr>PowerPoint Presentation</vt:lpstr>
      <vt:lpstr>Outline</vt:lpstr>
      <vt:lpstr>PowerPoint Presentation</vt:lpstr>
      <vt:lpstr>Background</vt:lpstr>
      <vt:lpstr>Review of Compression Methods [2],[3]</vt:lpstr>
      <vt:lpstr>Pruning and Quantization: Deep Compression [4]</vt:lpstr>
      <vt:lpstr>PowerPoint Presentation</vt:lpstr>
      <vt:lpstr>Problem Formulation</vt:lpstr>
      <vt:lpstr>Is Perplexity-evaluation enough?</vt:lpstr>
      <vt:lpstr>Information Theory and Perplexity</vt:lpstr>
      <vt:lpstr>Information Theory and Perplexity</vt:lpstr>
      <vt:lpstr>Information Theory and Perplexity</vt:lpstr>
      <vt:lpstr>Information Theory and Perplexity</vt:lpstr>
      <vt:lpstr>Perplexity and Compression</vt:lpstr>
      <vt:lpstr>PowerPoint Presentation</vt:lpstr>
      <vt:lpstr>Background</vt:lpstr>
      <vt:lpstr>Background – Key Considerations</vt:lpstr>
      <vt:lpstr>GPTQ - Motivation</vt:lpstr>
      <vt:lpstr>Optimal Brain Quantizer - Background</vt:lpstr>
      <vt:lpstr>Optimal Brain Quantizer - Background</vt:lpstr>
      <vt:lpstr>GPTQ [10] - Methodology</vt:lpstr>
      <vt:lpstr>GPTQ [10] - Methodology</vt:lpstr>
      <vt:lpstr>GPTQ [10] - Methodology</vt:lpstr>
      <vt:lpstr>GPTQ - Results</vt:lpstr>
      <vt:lpstr>GTPQ - Results</vt:lpstr>
      <vt:lpstr>GPTQ - Drawbacks</vt:lpstr>
      <vt:lpstr>PowerPoint Presentation</vt:lpstr>
      <vt:lpstr>Pruning </vt:lpstr>
      <vt:lpstr>SparseGPT [7] – Motivation</vt:lpstr>
      <vt:lpstr>SparseGPT – Methodology</vt:lpstr>
      <vt:lpstr>SparseGPT – Results  </vt:lpstr>
      <vt:lpstr>WANDA [8] – Motivation </vt:lpstr>
      <vt:lpstr>WANDA – Methodology</vt:lpstr>
      <vt:lpstr>WANDA – Results </vt:lpstr>
      <vt:lpstr>SparseGPT vs. WANDA</vt:lpstr>
      <vt:lpstr>PowerPoint Presentation</vt:lpstr>
      <vt:lpstr>Experimental Setup</vt:lpstr>
      <vt:lpstr>Factoid-based Question Answering</vt:lpstr>
      <vt:lpstr>Factoid-based Question Answering</vt:lpstr>
      <vt:lpstr>In-context Retrieval Augmented Question Answering (1/2)</vt:lpstr>
      <vt:lpstr>In-context Retrieval Augmented Question Answering (2/2)</vt:lpstr>
      <vt:lpstr>In-Context Text Summarization (1/2)</vt:lpstr>
      <vt:lpstr>In-Context Text Summarization (2/2)</vt:lpstr>
      <vt:lpstr>Multiple-Choice Reasoning based Question Answering (1/2)</vt:lpstr>
      <vt:lpstr>Multiple-Choice Reasoning based Question Answering (2/2)</vt:lpstr>
      <vt:lpstr>PowerPoint Presentation</vt:lpstr>
      <vt:lpstr>Conclusion</vt:lpstr>
      <vt:lpstr>References</vt:lpstr>
      <vt:lpstr>PowerPoint Presentation</vt:lpstr>
      <vt:lpstr>Performance 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Hwang, Jeter</dc:creator>
  <cp:lastModifiedBy>Aouad, Mosbah</cp:lastModifiedBy>
  <cp:revision>4</cp:revision>
  <dcterms:created xsi:type="dcterms:W3CDTF">2021-04-11T23:47:44Z</dcterms:created>
  <dcterms:modified xsi:type="dcterms:W3CDTF">2024-10-17T00:59:34Z</dcterms:modified>
</cp:coreProperties>
</file>