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comments/comment1.xml" ContentType="application/vnd.openxmlformats-officedocument.presentationml.comments+xml"/>
  <Override PartName="/ppt/slides/slide3.xml" ContentType="application/vnd.openxmlformats-officedocument.presentationml.slide+xml"/>
  <Override PartName="/ppt/comments/comment2.xml" ContentType="application/vnd.openxmlformats-officedocument.presentationml.comment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s/comment3.xml" ContentType="application/vnd.openxmlformats-officedocument.presentationml.comments+xml"/>
  <Override PartName="/ppt/slides/slide11.xml" ContentType="application/vnd.openxmlformats-officedocument.presentationml.slide+xml"/>
  <Override PartName="/ppt/comments/comment4.xml" ContentType="application/vnd.openxmlformats-officedocument.presentationml.comments+xml"/>
  <Override PartName="/ppt/slides/slide12.xml" ContentType="application/vnd.openxmlformats-officedocument.presentationml.slide+xml"/>
  <Override PartName="/ppt/comments/comment5.xml" ContentType="application/vnd.openxmlformats-officedocument.presentationml.comments+xml"/>
  <Override PartName="/ppt/slides/slide13.xml" ContentType="application/vnd.openxmlformats-officedocument.presentationml.slide+xml"/>
  <Override PartName="/ppt/slides/slide14.xml" ContentType="application/vnd.openxmlformats-officedocument.presentationml.slide+xml"/>
  <Override PartName="/ppt/comments/comment6.xml" ContentType="application/vnd.openxmlformats-officedocument.presentationml.comments+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1"/>
    <p:sldId id="259" r:id="rId13"/>
    <p:sldId id="260" r:id="rId14"/>
    <p:sldId id="261" r:id="rId15"/>
    <p:sldId id="262" r:id="rId16"/>
    <p:sldId id="263" r:id="rId17"/>
    <p:sldId id="264" r:id="rId18"/>
    <p:sldId id="265" r:id="rId19"/>
    <p:sldId id="266" r:id="rId21"/>
    <p:sldId id="267" r:id="rId23"/>
    <p:sldId id="268" r:id="rId25"/>
    <p:sldId id="269" r:id="rId26"/>
    <p:sldId id="270" r:id="rId28"/>
    <p:sldId id="271" r:id="rId29"/>
    <p:sldId id="272" r:id="rId30"/>
    <p:sldId id="273" r:id="rId31"/>
    <p:sldId id="274"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Author id="0" name="Olgica Milenkovic" initials="OM" lastIdx="8" clrIdx="0"/>
</p:cmAuthorLst>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comments" Target="comments/comment1.xml"/><Relationship Id="rId11" Type="http://schemas.openxmlformats.org/officeDocument/2006/relationships/slide" Target="slides/slide3.xml"/><Relationship Id="rId12" Type="http://schemas.openxmlformats.org/officeDocument/2006/relationships/comments" Target="comments/comment2.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comments" Target="comments/comment3.xml"/><Relationship Id="rId21" Type="http://schemas.openxmlformats.org/officeDocument/2006/relationships/slide" Target="slides/slide11.xml"/><Relationship Id="rId22" Type="http://schemas.openxmlformats.org/officeDocument/2006/relationships/comments" Target="comments/comment4.xml"/><Relationship Id="rId23" Type="http://schemas.openxmlformats.org/officeDocument/2006/relationships/slide" Target="slides/slide12.xml"/><Relationship Id="rId24" Type="http://schemas.openxmlformats.org/officeDocument/2006/relationships/comments" Target="comments/comment5.xml"/><Relationship Id="rId25" Type="http://schemas.openxmlformats.org/officeDocument/2006/relationships/slide" Target="slides/slide13.xml"/><Relationship Id="rId26" Type="http://schemas.openxmlformats.org/officeDocument/2006/relationships/slide" Target="slides/slide14.xml"/><Relationship Id="rId27" Type="http://schemas.openxmlformats.org/officeDocument/2006/relationships/comments" Target="comments/comment6.xml"/><Relationship Id="rId28" Type="http://schemas.openxmlformats.org/officeDocument/2006/relationships/slide" Target="slides/slide15.xml"/><Relationship Id="rId29" Type="http://schemas.openxmlformats.org/officeDocument/2006/relationships/slide" Target="slides/slide16.xml"/><Relationship Id="rId30" Type="http://schemas.openxmlformats.org/officeDocument/2006/relationships/slide" Target="slides/slide17.xml"/><Relationship Id="rId31" Type="http://schemas.openxmlformats.org/officeDocument/2006/relationships/slide" Target="slides/slide18.xml"/><Relationship Id="rId32" Type="http://schemas.openxmlformats.org/officeDocument/2006/relationships/slide" Target="slides/slide19.xml"/></Relationships>

</file>

<file path=ppt/comments/comment1.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26-01-26T07:46:23.076" idx="1">
    <p:pos x="10940" y="2553"/>
    <p:text>Sigma is prefixed to indicate that we allow countably infinite unions, instead of finite ones</p:text>
    <p:extLst>
      <p:ext uri="{C676402C-5697-4E1C-873F-D02D1690AC5C}">
        <p15:threadingInfo xmlns:p15="http://schemas.microsoft.com/office/powerpoint/2012/main" timeZoneBias="360"/>
      </p:ext>
    </p:extLst>
  </p:cm>
  <p:cm authorId="0" dt="2026-01-26T07:47:28.366" idx="2">
    <p:pos x="10925" y="6210"/>
    <p:text>Sets in \mathcal{F} are what we will measure (in terms of chance of happening, i.e., probability)</p:text>
    <p:extLst>
      <p:ext uri="{C676402C-5697-4E1C-873F-D02D1690AC5C}">
        <p15:threadingInfo xmlns:p15="http://schemas.microsoft.com/office/powerpoint/2012/main" timeZoneBias="360"/>
      </p:ext>
    </p:extLst>
  </p:cm>
</p:cmLst>
</file>

<file path=ppt/comments/comment2.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26-01-26T07:51:00.683" idx="3">
    <p:pos x="6736" y="2148"/>
    <p:text>Why do we need this concept?
Well, we may only be interested in some events, and those will be our generators. But we must work with algebras for consistency, so we may need to add a lot of events that we are not interested in…</p:text>
    <p:extLst>
      <p:ext uri="{C676402C-5697-4E1C-873F-D02D1690AC5C}">
        <p15:threadingInfo xmlns:p15="http://schemas.microsoft.com/office/powerpoint/2012/main" timeZoneBias="360"/>
      </p:ext>
    </p:extLst>
  </p:cm>
  <p:cm authorId="0" dt="2026-01-26T07:52:24.047" idx="4">
    <p:pos x="5327" y="5628"/>
    <p:text>The only way to make things work nicely out for uncountably infinite sample (fundamental) sets is to generate the sigma algebra via nice generators, such as open sets…</p:text>
    <p:extLst>
      <p:ext uri="{C676402C-5697-4E1C-873F-D02D1690AC5C}">
        <p15:threadingInfo xmlns:p15="http://schemas.microsoft.com/office/powerpoint/2012/main" timeZoneBias="360"/>
      </p:ext>
    </p:extLst>
  </p:cm>
</p:cmLst>
</file>

<file path=ppt/comments/comment3.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26-01-26T08:38:59.175" idx="5">
    <p:pos x="4915" y="2281"/>
    <p:text>Why do we care about subfields? This turns out to be crucial when we do sequential experiments, and out information/elements of the sigma algebra keep growing. The key concept is a filtration</p:text>
    <p:extLst>
      <p:ext uri="{C676402C-5697-4E1C-873F-D02D1690AC5C}">
        <p15:threadingInfo xmlns:p15="http://schemas.microsoft.com/office/powerpoint/2012/main" timeZoneBias="360"/>
      </p:ext>
    </p:extLst>
  </p:cm>
</p:cmLst>
</file>

<file path=ppt/comments/comment4.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26-01-26T08:47:16.054" idx="6">
    <p:pos x="11447" y="4956"/>
    <p:text>Why is the remark interesting? Do you remember the definition of a cumulative distribution function from ECE 313?</p:text>
    <p:extLst>
      <p:ext uri="{C676402C-5697-4E1C-873F-D02D1690AC5C}">
        <p15:threadingInfo xmlns:p15="http://schemas.microsoft.com/office/powerpoint/2012/main" timeZoneBias="360"/>
      </p:ext>
    </p:extLst>
  </p:cm>
</p:cmLst>
</file>

<file path=ppt/comments/comment5.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26-01-26T09:16:41.418" idx="7">
    <p:pos x="11179" y="523"/>
    <p:text>What does this remind you off? It is clearly paving the way to discussing functions of random variables: once you used a random variable, your measure space is Borel, and applying another mapping is allowed if the function is Borel-measurable,</p:text>
    <p:extLst>
      <p:ext uri="{C676402C-5697-4E1C-873F-D02D1690AC5C}">
        <p15:threadingInfo xmlns:p15="http://schemas.microsoft.com/office/powerpoint/2012/main" timeZoneBias="360"/>
      </p:ext>
    </p:extLst>
  </p:cm>
</p:cmLst>
</file>

<file path=ppt/comments/comment6.xml><?xml version="1.0" encoding="utf-8"?>
<p:cm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m authorId="0" dt="2026-01-26T09:25:46.630" idx="8">
    <p:pos x="5795" y="1583"/>
    <p:text>Most often, you will see three axioms, one being P(A)=1-P(A^c), for any A in the sigma algebra. But this is taken care of by the first combined axiom (i);</p:text>
    <p:extLst>
      <p:ext uri="{C676402C-5697-4E1C-873F-D02D1690AC5C}">
        <p15:threadingInfo xmlns:p15="http://schemas.microsoft.com/office/powerpoint/2012/main" timeZoneBias="360"/>
      </p:ext>
    </p:extLst>
  </p:cm>
</p:cmLst>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a:noAutofit/>
          </a:bodyPr>
          <a:lstStyle/>
          <a:p>
            <a:pPr/>
          </a:p>
        </p:txBody>
      </p:sp>
      <p:sp>
        <p:nvSpPr>
          <p:cNvPr id="125" name="Bowl with salmon cakes, salad, and hummus "/>
          <p:cNvSpPr/>
          <p:nvPr>
            <p:ph type="pic" sz="half" idx="22"/>
          </p:nvPr>
        </p:nvSpPr>
        <p:spPr>
          <a:xfrm>
            <a:off x="13500100" y="3978275"/>
            <a:ext cx="10439400" cy="12150181"/>
          </a:xfrm>
          <a:prstGeom prst="rect">
            <a:avLst/>
          </a:prstGeom>
        </p:spPr>
        <p:txBody>
          <a:bodyPr lIns="91439" tIns="45719" rIns="91439" bIns="45719">
            <a:noAutofit/>
          </a:bodyPr>
          <a:lstStyle/>
          <a:p>
            <a:pPr/>
          </a:p>
        </p:txBody>
      </p:sp>
      <p:sp>
        <p:nvSpPr>
          <p:cNvPr id="12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bowl of salad with fried rice, boiled eggs, and chopsticks"/>
          <p:cNvSpPr/>
          <p:nvPr>
            <p:ph type="pic" idx="21"/>
          </p:nvPr>
        </p:nvSpPr>
        <p:spPr>
          <a:xfrm>
            <a:off x="-1333500" y="-5524500"/>
            <a:ext cx="27051000" cy="216408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ummus"/>
          <p:cNvSpPr/>
          <p:nvPr>
            <p:ph type="pic" idx="21"/>
          </p:nvPr>
        </p:nvSpPr>
        <p:spPr>
          <a:xfrm>
            <a:off x="10972800" y="-203200"/>
            <a:ext cx="12144837" cy="141351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Bowl of pappardelle pasta with parsley butter, roasted hazelnuts, and shaved parmesan cheese"/>
          <p:cNvSpPr/>
          <p:nvPr>
            <p:ph type="pic" idx="22"/>
          </p:nvPr>
        </p:nvSpPr>
        <p:spPr>
          <a:xfrm>
            <a:off x="12192000" y="-407266"/>
            <a:ext cx="10916874" cy="14555832"/>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3.xml"/><Relationship Id="rId3" Type="http://schemas.openxmlformats.org/officeDocument/2006/relationships/image" Target="../media/image8.png"/><Relationship Id="rId4" Type="http://schemas.openxmlformats.org/officeDocument/2006/relationships/image" Target="../media/image9.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4.xml"/><Relationship Id="rId3" Type="http://schemas.openxmlformats.org/officeDocument/2006/relationships/image" Target="../media/image10.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5.xml"/><Relationship Id="rId3" Type="http://schemas.openxmlformats.org/officeDocument/2006/relationships/image" Target="../media/image11.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6.xml"/><Relationship Id="rId3" Type="http://schemas.openxmlformats.org/officeDocument/2006/relationships/image" Target="../media/image13.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4.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png"/><Relationship Id="rId3" Type="http://schemas.openxmlformats.org/officeDocument/2006/relationships/image" Target="../media/image16.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png"/><Relationship Id="rId3" Type="http://schemas.openxmlformats.org/officeDocument/2006/relationships/image" Target="../media/image18.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20.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1.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1.xml"/><Relationship Id="rId3" Type="http://schemas.openxmlformats.org/officeDocument/2006/relationships/image" Target="../media/image1.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comments" Target="../comments/comment2.xml"/><Relationship Id="rId3" Type="http://schemas.openxmlformats.org/officeDocument/2006/relationships/image" Target="../media/image2.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video" Target="https://www.youtube.com/embed/WaxiL4IRIYw?feature=oembed" TargetMode="External"/><Relationship Id="rId5" Type="http://schemas.openxmlformats.org/officeDocument/2006/relationships/image" Target="../media/image1.jpeg"/><Relationship Id="rId6" Type="http://schemas.openxmlformats.org/officeDocument/2006/relationships/hyperlink" Target="https://www.youtube.com/watch?v=WaxiL4IRIYw"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hyperlink" Target="https://www.scientificamerican.com/article/mathematicians-explain-why-some-lengths-cant-be-measured/" TargetMode="External"/><Relationship Id="rId5" Type="http://schemas.openxmlformats.org/officeDocument/2006/relationships/image" Target="../media/image5.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png"/><Relationship Id="rId3" Type="http://schemas.openxmlformats.org/officeDocument/2006/relationships/image" Target="../media/image4.png"/><Relationship Id="rId4" Type="http://schemas.openxmlformats.org/officeDocument/2006/relationships/image" Target="../media/image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7.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png"/><Relationship Id="rId3"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Adapted from Leveque, EPFL"/>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rgbClr val="945200"/>
                </a:solidFill>
                <a:latin typeface="Calibri"/>
                <a:ea typeface="Calibri"/>
                <a:cs typeface="Calibri"/>
                <a:sym typeface="Calibri"/>
              </a:defRPr>
            </a:lvl1pPr>
          </a:lstStyle>
          <a:p>
            <a:pPr/>
            <a:r>
              <a:t>Adapted from Leveque, EPFL</a:t>
            </a:r>
          </a:p>
        </p:txBody>
      </p:sp>
      <p:sp>
        <p:nvSpPr>
          <p:cNvPr id="152" name="ECE 534 Lecture 2"/>
          <p:cNvSpPr txBox="1"/>
          <p:nvPr>
            <p:ph type="ctrTitle"/>
          </p:nvPr>
        </p:nvSpPr>
        <p:spPr>
          <a:prstGeom prst="rect">
            <a:avLst/>
          </a:prstGeom>
        </p:spPr>
        <p:txBody>
          <a:bodyPr/>
          <a:lstStyle>
            <a:lvl1pPr>
              <a:defRPr>
                <a:solidFill>
                  <a:srgbClr val="945200"/>
                </a:solidFill>
                <a:latin typeface="Calibri"/>
                <a:ea typeface="Calibri"/>
                <a:cs typeface="Calibri"/>
                <a:sym typeface="Calibri"/>
              </a:defRPr>
            </a:lvl1pPr>
          </a:lstStyle>
          <a:p>
            <a:pPr/>
            <a:r>
              <a:t>ECE 534 Lecture 2</a:t>
            </a:r>
          </a:p>
        </p:txBody>
      </p:sp>
      <p:sp>
        <p:nvSpPr>
          <p:cNvPr id="153" name="Monday, January 26th, 2026"/>
          <p:cNvSpPr txBox="1"/>
          <p:nvPr>
            <p:ph type="subTitle" sz="quarter" idx="1"/>
          </p:nvPr>
        </p:nvSpPr>
        <p:spPr>
          <a:prstGeom prst="rect">
            <a:avLst/>
          </a:prstGeom>
        </p:spPr>
        <p:txBody>
          <a:bodyPr/>
          <a:lstStyle>
            <a:lvl1pPr>
              <a:defRPr>
                <a:solidFill>
                  <a:srgbClr val="945200"/>
                </a:solidFill>
                <a:latin typeface="Calibri"/>
                <a:ea typeface="Calibri"/>
                <a:cs typeface="Calibri"/>
                <a:sym typeface="Calibri"/>
              </a:defRPr>
            </a:lvl1pPr>
          </a:lstStyle>
          <a:p>
            <a:pPr/>
            <a:r>
              <a:t>Monday, January 26th, 2026</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2" name="Sigma Algebras/Field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Sigma Algebras/Fields</a:t>
            </a:r>
          </a:p>
        </p:txBody>
      </p:sp>
      <p:sp>
        <p:nvSpPr>
          <p:cNvPr id="213" name="Recalling the definition/axiom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rgbClr val="945200"/>
                </a:solidFill>
                <a:latin typeface="Calibri"/>
                <a:ea typeface="Calibri"/>
                <a:cs typeface="Calibri"/>
                <a:sym typeface="Calibri"/>
              </a:defRPr>
            </a:lvl1pPr>
          </a:lstStyle>
          <a:p>
            <a:pPr/>
            <a:r>
              <a:t>Recalling the definition/axioms</a:t>
            </a:r>
          </a:p>
        </p:txBody>
      </p:sp>
      <p:sp>
        <p:nvSpPr>
          <p:cNvPr id="214"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15" name="Slide6.png" descr="Slide6.png"/>
          <p:cNvPicPr>
            <a:picLocks noChangeAspect="1"/>
          </p:cNvPicPr>
          <p:nvPr/>
        </p:nvPicPr>
        <p:blipFill>
          <a:blip r:embed="rId3">
            <a:extLst/>
          </a:blip>
          <a:stretch>
            <a:fillRect/>
          </a:stretch>
        </p:blipFill>
        <p:spPr>
          <a:xfrm>
            <a:off x="1414846" y="3876306"/>
            <a:ext cx="12981230" cy="5746687"/>
          </a:xfrm>
          <a:prstGeom prst="rect">
            <a:avLst/>
          </a:prstGeom>
          <a:ln w="12700">
            <a:miter lim="400000"/>
          </a:ln>
        </p:spPr>
      </p:pic>
      <p:pic>
        <p:nvPicPr>
          <p:cNvPr id="216" name="Screenshot 2026-01-26 at 8.41.32 AM.png" descr="Screenshot 2026-01-26 at 8.41.32 AM.png"/>
          <p:cNvPicPr>
            <a:picLocks noChangeAspect="1"/>
          </p:cNvPicPr>
          <p:nvPr/>
        </p:nvPicPr>
        <p:blipFill>
          <a:blip r:embed="rId4">
            <a:extLst/>
          </a:blip>
          <a:srcRect l="15314" t="33567" r="24599" b="33567"/>
          <a:stretch>
            <a:fillRect/>
          </a:stretch>
        </p:blipFill>
        <p:spPr>
          <a:xfrm>
            <a:off x="12340288" y="9619324"/>
            <a:ext cx="10988649" cy="3756499"/>
          </a:xfrm>
          <a:prstGeom prst="rect">
            <a:avLst/>
          </a:prstGeom>
          <a:ln w="12700">
            <a:miter lim="400000"/>
          </a:ln>
        </p:spPr>
      </p:pic>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Random Variable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Random Variables</a:t>
            </a:r>
          </a:p>
        </p:txBody>
      </p:sp>
      <p:sp>
        <p:nvSpPr>
          <p:cNvPr id="219"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20" name="Slides7.png" descr="Slides7.png"/>
          <p:cNvPicPr>
            <a:picLocks noChangeAspect="1"/>
          </p:cNvPicPr>
          <p:nvPr/>
        </p:nvPicPr>
        <p:blipFill>
          <a:blip r:embed="rId3">
            <a:extLst/>
          </a:blip>
          <a:stretch>
            <a:fillRect/>
          </a:stretch>
        </p:blipFill>
        <p:spPr>
          <a:xfrm>
            <a:off x="1874046" y="2261488"/>
            <a:ext cx="17877480" cy="10633574"/>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he Notion of Borel Measurability"/>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The Notion of Borel Measurability</a:t>
            </a:r>
          </a:p>
        </p:txBody>
      </p:sp>
      <p:sp>
        <p:nvSpPr>
          <p:cNvPr id="223"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24" name="Slides8.png" descr="Slides8.png"/>
          <p:cNvPicPr>
            <a:picLocks noChangeAspect="1"/>
          </p:cNvPicPr>
          <p:nvPr/>
        </p:nvPicPr>
        <p:blipFill>
          <a:blip r:embed="rId3">
            <a:extLst/>
          </a:blip>
          <a:stretch>
            <a:fillRect/>
          </a:stretch>
        </p:blipFill>
        <p:spPr>
          <a:xfrm>
            <a:off x="1318004" y="2842612"/>
            <a:ext cx="19680842" cy="1045289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6" name="Borel Measurability and Algebra Generated by RV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Borel Measurability and Algebra Generated by RVs</a:t>
            </a:r>
          </a:p>
        </p:txBody>
      </p:sp>
      <p:sp>
        <p:nvSpPr>
          <p:cNvPr id="227"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28" name="Slides9.png" descr="Slides9.png"/>
          <p:cNvPicPr>
            <a:picLocks noChangeAspect="1"/>
          </p:cNvPicPr>
          <p:nvPr/>
        </p:nvPicPr>
        <p:blipFill>
          <a:blip r:embed="rId2">
            <a:extLst/>
          </a:blip>
          <a:stretch>
            <a:fillRect/>
          </a:stretch>
        </p:blipFill>
        <p:spPr>
          <a:xfrm>
            <a:off x="1869799" y="3262874"/>
            <a:ext cx="20644402" cy="7190252"/>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0" name="Probability Measure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Probability Measures</a:t>
            </a:r>
          </a:p>
        </p:txBody>
      </p:sp>
      <p:sp>
        <p:nvSpPr>
          <p:cNvPr id="231"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32" name="Slides10.png" descr="Slides10.png"/>
          <p:cNvPicPr>
            <a:picLocks noChangeAspect="1"/>
          </p:cNvPicPr>
          <p:nvPr/>
        </p:nvPicPr>
        <p:blipFill>
          <a:blip r:embed="rId3">
            <a:extLst/>
          </a:blip>
          <a:stretch>
            <a:fillRect/>
          </a:stretch>
        </p:blipFill>
        <p:spPr>
          <a:xfrm>
            <a:off x="1102067" y="2767563"/>
            <a:ext cx="16398402" cy="9835597"/>
          </a:xfrm>
          <a:prstGeom prst="rect">
            <a:avLst/>
          </a:prstGeom>
          <a:ln w="12700">
            <a:miter lim="400000"/>
          </a:ln>
        </p:spPr>
      </p:pic>
      <p:sp>
        <p:nvSpPr>
          <p:cNvPr id="233" name="Rectangle"/>
          <p:cNvSpPr/>
          <p:nvPr/>
        </p:nvSpPr>
        <p:spPr>
          <a:xfrm>
            <a:off x="1319985" y="8264330"/>
            <a:ext cx="15752351" cy="1074410"/>
          </a:xfrm>
          <a:prstGeom prst="rect">
            <a:avLst/>
          </a:prstGeom>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Probability Measures: Proofs and Example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Probability Measures: Proofs and Examples</a:t>
            </a:r>
          </a:p>
        </p:txBody>
      </p:sp>
      <p:sp>
        <p:nvSpPr>
          <p:cNvPr id="236"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37" name="Slides11.png" descr="Slides11.png"/>
          <p:cNvPicPr>
            <a:picLocks noChangeAspect="1"/>
          </p:cNvPicPr>
          <p:nvPr/>
        </p:nvPicPr>
        <p:blipFill>
          <a:blip r:embed="rId2">
            <a:extLst/>
          </a:blip>
          <a:stretch>
            <a:fillRect/>
          </a:stretch>
        </p:blipFill>
        <p:spPr>
          <a:xfrm>
            <a:off x="1172601" y="2327368"/>
            <a:ext cx="10405767" cy="11086657"/>
          </a:xfrm>
          <a:prstGeom prst="rect">
            <a:avLst/>
          </a:prstGeom>
          <a:ln w="12700">
            <a:miter lim="400000"/>
          </a:ln>
        </p:spPr>
      </p:pic>
      <p:sp>
        <p:nvSpPr>
          <p:cNvPr id="238" name="This proof is from Prof. Hajek’s text. You will have a few related questions on your HW."/>
          <p:cNvSpPr txBox="1"/>
          <p:nvPr/>
        </p:nvSpPr>
        <p:spPr>
          <a:xfrm>
            <a:off x="10000251" y="7638288"/>
            <a:ext cx="12914344" cy="46481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latin typeface="Calibri"/>
                <a:ea typeface="Calibri"/>
                <a:cs typeface="Calibri"/>
                <a:sym typeface="Calibri"/>
              </a:defRPr>
            </a:lvl1pPr>
          </a:lstStyle>
          <a:p>
            <a:pPr/>
            <a:r>
              <a:t>This proof is from Prof. Hajek’s text. You will have a few related questions on your HW.</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Measures for Borel Set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Measures for Borel Sets?</a:t>
            </a:r>
          </a:p>
        </p:txBody>
      </p:sp>
      <p:sp>
        <p:nvSpPr>
          <p:cNvPr id="241"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42" name="Slides12.png" descr="Slides12.png"/>
          <p:cNvPicPr>
            <a:picLocks noChangeAspect="1"/>
          </p:cNvPicPr>
          <p:nvPr/>
        </p:nvPicPr>
        <p:blipFill>
          <a:blip r:embed="rId2">
            <a:extLst/>
          </a:blip>
          <a:stretch>
            <a:fillRect/>
          </a:stretch>
        </p:blipFill>
        <p:spPr>
          <a:xfrm>
            <a:off x="1437913" y="3063621"/>
            <a:ext cx="19631961" cy="3905943"/>
          </a:xfrm>
          <a:prstGeom prst="rect">
            <a:avLst/>
          </a:prstGeom>
          <a:ln w="12700">
            <a:miter lim="400000"/>
          </a:ln>
        </p:spPr>
      </p:pic>
      <p:pic>
        <p:nvPicPr>
          <p:cNvPr id="243" name="Screenshot 2026-01-26 at 9.48.28 AM.png" descr="Screenshot 2026-01-26 at 9.48.28 AM.png"/>
          <p:cNvPicPr>
            <a:picLocks noChangeAspect="1"/>
          </p:cNvPicPr>
          <p:nvPr/>
        </p:nvPicPr>
        <p:blipFill>
          <a:blip r:embed="rId3">
            <a:extLst/>
          </a:blip>
          <a:srcRect l="20441" t="17680" r="37633" b="19229"/>
          <a:stretch>
            <a:fillRect/>
          </a:stretch>
        </p:blipFill>
        <p:spPr>
          <a:xfrm>
            <a:off x="7766355" y="6581969"/>
            <a:ext cx="6974890" cy="656000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5" name="More Example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More Examples</a:t>
            </a:r>
          </a:p>
        </p:txBody>
      </p:sp>
      <p:sp>
        <p:nvSpPr>
          <p:cNvPr id="246"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47" name="Slides14.png" descr="Slides14.png"/>
          <p:cNvPicPr>
            <a:picLocks noChangeAspect="1"/>
          </p:cNvPicPr>
          <p:nvPr/>
        </p:nvPicPr>
        <p:blipFill>
          <a:blip r:embed="rId2">
            <a:extLst/>
          </a:blip>
          <a:stretch>
            <a:fillRect/>
          </a:stretch>
        </p:blipFill>
        <p:spPr>
          <a:xfrm>
            <a:off x="5813471" y="8306706"/>
            <a:ext cx="14291947" cy="4625226"/>
          </a:xfrm>
          <a:prstGeom prst="rect">
            <a:avLst/>
          </a:prstGeom>
          <a:ln w="12700">
            <a:miter lim="400000"/>
          </a:ln>
        </p:spPr>
      </p:pic>
      <p:pic>
        <p:nvPicPr>
          <p:cNvPr id="248" name="Slides13.png" descr="Slides13.png"/>
          <p:cNvPicPr>
            <a:picLocks noChangeAspect="1"/>
          </p:cNvPicPr>
          <p:nvPr/>
        </p:nvPicPr>
        <p:blipFill>
          <a:blip r:embed="rId3">
            <a:extLst/>
          </a:blip>
          <a:srcRect l="203" t="0" r="203" b="2718"/>
          <a:stretch>
            <a:fillRect/>
          </a:stretch>
        </p:blipFill>
        <p:spPr>
          <a:xfrm>
            <a:off x="1780647" y="2612051"/>
            <a:ext cx="13370898" cy="5412611"/>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0" name="Distributions of RV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Distributions of RVs</a:t>
            </a:r>
          </a:p>
        </p:txBody>
      </p:sp>
      <p:sp>
        <p:nvSpPr>
          <p:cNvPr id="251"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52" name="Slides15.png" descr="Slides15.png"/>
          <p:cNvPicPr>
            <a:picLocks noChangeAspect="1"/>
          </p:cNvPicPr>
          <p:nvPr/>
        </p:nvPicPr>
        <p:blipFill>
          <a:blip r:embed="rId2">
            <a:extLst/>
          </a:blip>
          <a:stretch>
            <a:fillRect/>
          </a:stretch>
        </p:blipFill>
        <p:spPr>
          <a:xfrm>
            <a:off x="1239360" y="2224814"/>
            <a:ext cx="17039629" cy="4713089"/>
          </a:xfrm>
          <a:prstGeom prst="rect">
            <a:avLst/>
          </a:prstGeom>
          <a:ln w="12700">
            <a:miter lim="400000"/>
          </a:ln>
        </p:spPr>
      </p:pic>
      <p:pic>
        <p:nvPicPr>
          <p:cNvPr id="253" name="Slides17.png" descr="Slides17.png"/>
          <p:cNvPicPr>
            <a:picLocks noChangeAspect="1"/>
          </p:cNvPicPr>
          <p:nvPr/>
        </p:nvPicPr>
        <p:blipFill>
          <a:blip r:embed="rId3">
            <a:extLst/>
          </a:blip>
          <a:srcRect l="0" t="0" r="0" b="7116"/>
          <a:stretch>
            <a:fillRect/>
          </a:stretch>
        </p:blipFill>
        <p:spPr>
          <a:xfrm>
            <a:off x="1161112" y="7287060"/>
            <a:ext cx="15257237" cy="6084306"/>
          </a:xfrm>
          <a:prstGeom prst="rect">
            <a:avLst/>
          </a:prstGeom>
          <a:ln w="12700">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Distributions of RV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Distributions of RVs</a:t>
            </a:r>
          </a:p>
        </p:txBody>
      </p:sp>
      <p:sp>
        <p:nvSpPr>
          <p:cNvPr id="256"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57" name="Slides17.png" descr="Slides17.png"/>
          <p:cNvPicPr>
            <a:picLocks noChangeAspect="1"/>
          </p:cNvPicPr>
          <p:nvPr/>
        </p:nvPicPr>
        <p:blipFill>
          <a:blip r:embed="rId2">
            <a:extLst/>
          </a:blip>
          <a:stretch>
            <a:fillRect/>
          </a:stretch>
        </p:blipFill>
        <p:spPr>
          <a:xfrm>
            <a:off x="1271666" y="4380129"/>
            <a:ext cx="21223848" cy="5844894"/>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Sigma Algebras/Field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Sigma Algebras/Fields</a:t>
            </a:r>
          </a:p>
        </p:txBody>
      </p:sp>
      <p:sp>
        <p:nvSpPr>
          <p:cNvPr id="156" name="Recalling the definition/axiom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rgbClr val="945200"/>
                </a:solidFill>
                <a:latin typeface="Calibri"/>
                <a:ea typeface="Calibri"/>
                <a:cs typeface="Calibri"/>
                <a:sym typeface="Calibri"/>
              </a:defRPr>
            </a:lvl1pPr>
          </a:lstStyle>
          <a:p>
            <a:pPr/>
            <a:r>
              <a:t>Recalling the definition/axioms</a:t>
            </a:r>
          </a:p>
        </p:txBody>
      </p:sp>
      <p:pic>
        <p:nvPicPr>
          <p:cNvPr id="157" name="Slide1.png" descr="Slide1.png"/>
          <p:cNvPicPr>
            <a:picLocks noChangeAspect="1"/>
          </p:cNvPicPr>
          <p:nvPr/>
        </p:nvPicPr>
        <p:blipFill>
          <a:blip r:embed="rId3">
            <a:extLst/>
          </a:blip>
          <a:stretch>
            <a:fillRect/>
          </a:stretch>
        </p:blipFill>
        <p:spPr>
          <a:xfrm>
            <a:off x="1070080" y="3748015"/>
            <a:ext cx="16153079" cy="841376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Sigma Algebras/Field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Sigma Algebras/Fields</a:t>
            </a:r>
          </a:p>
        </p:txBody>
      </p:sp>
      <p:sp>
        <p:nvSpPr>
          <p:cNvPr id="160" name="Recalling the definition/axiom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rgbClr val="945200"/>
                </a:solidFill>
                <a:latin typeface="Calibri"/>
                <a:ea typeface="Calibri"/>
                <a:cs typeface="Calibri"/>
                <a:sym typeface="Calibri"/>
              </a:defRPr>
            </a:lvl1pPr>
          </a:lstStyle>
          <a:p>
            <a:pPr/>
            <a:r>
              <a:t>Recalling the definition/axioms</a:t>
            </a:r>
          </a:p>
        </p:txBody>
      </p:sp>
      <p:pic>
        <p:nvPicPr>
          <p:cNvPr id="161" name="Slide2.png" descr="Slide2.png"/>
          <p:cNvPicPr>
            <a:picLocks noChangeAspect="1"/>
          </p:cNvPicPr>
          <p:nvPr/>
        </p:nvPicPr>
        <p:blipFill>
          <a:blip r:embed="rId3">
            <a:extLst/>
          </a:blip>
          <a:stretch>
            <a:fillRect/>
          </a:stretch>
        </p:blipFill>
        <p:spPr>
          <a:xfrm>
            <a:off x="1038641" y="3664061"/>
            <a:ext cx="19513331" cy="5085042"/>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3" name="Sigma Algebras/Field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Sigma Algebras/Fields</a:t>
            </a:r>
          </a:p>
        </p:txBody>
      </p:sp>
      <p:sp>
        <p:nvSpPr>
          <p:cNvPr id="164" name="Recalling the definition/axiom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rgbClr val="945200"/>
                </a:solidFill>
                <a:latin typeface="Calibri"/>
                <a:ea typeface="Calibri"/>
                <a:cs typeface="Calibri"/>
                <a:sym typeface="Calibri"/>
              </a:defRPr>
            </a:lvl1pPr>
          </a:lstStyle>
          <a:p>
            <a:pPr/>
            <a:r>
              <a:t>Recalling the definition/axioms</a:t>
            </a:r>
          </a:p>
        </p:txBody>
      </p:sp>
      <p:pic>
        <p:nvPicPr>
          <p:cNvPr id="165" name="Slide3.png" descr="Slide3.png"/>
          <p:cNvPicPr>
            <a:picLocks noChangeAspect="1"/>
          </p:cNvPicPr>
          <p:nvPr/>
        </p:nvPicPr>
        <p:blipFill>
          <a:blip r:embed="rId2">
            <a:extLst/>
          </a:blip>
          <a:stretch>
            <a:fillRect/>
          </a:stretch>
        </p:blipFill>
        <p:spPr>
          <a:xfrm>
            <a:off x="1118701" y="3286683"/>
            <a:ext cx="14460409" cy="9535812"/>
          </a:xfrm>
          <a:prstGeom prst="rect">
            <a:avLst/>
          </a:prstGeom>
          <a:ln w="12700">
            <a:miter lim="400000"/>
          </a:ln>
        </p:spPr>
      </p:pic>
      <p:sp>
        <p:nvSpPr>
          <p:cNvPr id="166" name="Rectangle"/>
          <p:cNvSpPr/>
          <p:nvPr/>
        </p:nvSpPr>
        <p:spPr>
          <a:xfrm>
            <a:off x="1248895" y="8568982"/>
            <a:ext cx="13909834" cy="998599"/>
          </a:xfrm>
          <a:prstGeom prst="rect">
            <a:avLst/>
          </a:prstGeom>
          <a:ln w="63500">
            <a:solidFill>
              <a:srgbClr val="9452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67" name="Rectangle"/>
          <p:cNvSpPr/>
          <p:nvPr/>
        </p:nvSpPr>
        <p:spPr>
          <a:xfrm>
            <a:off x="1106714" y="9848609"/>
            <a:ext cx="14087003" cy="2889529"/>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Sigma Algebras/Field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Sigma Algebras/Fields</a:t>
            </a:r>
          </a:p>
        </p:txBody>
      </p:sp>
      <p:sp>
        <p:nvSpPr>
          <p:cNvPr id="170" name="Recalling the definition/axiom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rgbClr val="945200"/>
                </a:solidFill>
                <a:latin typeface="Calibri"/>
                <a:ea typeface="Calibri"/>
                <a:cs typeface="Calibri"/>
                <a:sym typeface="Calibri"/>
              </a:defRPr>
            </a:lvl1pPr>
          </a:lstStyle>
          <a:p>
            <a:pPr/>
            <a:r>
              <a:t>Recalling the definition/axioms</a:t>
            </a:r>
          </a:p>
        </p:txBody>
      </p:sp>
      <p:pic>
        <p:nvPicPr>
          <p:cNvPr id="171" name="Slide3.png" descr="Slide3.png"/>
          <p:cNvPicPr>
            <a:picLocks noChangeAspect="1"/>
          </p:cNvPicPr>
          <p:nvPr/>
        </p:nvPicPr>
        <p:blipFill>
          <a:blip r:embed="rId2">
            <a:extLst/>
          </a:blip>
          <a:stretch>
            <a:fillRect/>
          </a:stretch>
        </p:blipFill>
        <p:spPr>
          <a:xfrm>
            <a:off x="1118701" y="3286683"/>
            <a:ext cx="14460409" cy="9535812"/>
          </a:xfrm>
          <a:prstGeom prst="rect">
            <a:avLst/>
          </a:prstGeom>
          <a:ln w="12700">
            <a:miter lim="400000"/>
          </a:ln>
        </p:spPr>
      </p:pic>
      <p:sp>
        <p:nvSpPr>
          <p:cNvPr id="172" name="Rectangle"/>
          <p:cNvSpPr/>
          <p:nvPr/>
        </p:nvSpPr>
        <p:spPr>
          <a:xfrm>
            <a:off x="1248895" y="8568982"/>
            <a:ext cx="13909834" cy="998599"/>
          </a:xfrm>
          <a:prstGeom prst="rect">
            <a:avLst/>
          </a:prstGeom>
          <a:ln w="63500">
            <a:solidFill>
              <a:srgbClr val="9452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173" name="Axiome_du_choix.png" descr="Axiome_du_choix.png"/>
          <p:cNvPicPr>
            <a:picLocks noChangeAspect="1"/>
          </p:cNvPicPr>
          <p:nvPr/>
        </p:nvPicPr>
        <p:blipFill>
          <a:blip r:embed="rId3">
            <a:extLst/>
          </a:blip>
          <a:stretch>
            <a:fillRect/>
          </a:stretch>
        </p:blipFill>
        <p:spPr>
          <a:xfrm>
            <a:off x="16488469" y="3017842"/>
            <a:ext cx="5918201" cy="3467101"/>
          </a:xfrm>
          <a:prstGeom prst="rect">
            <a:avLst/>
          </a:prstGeom>
          <a:ln w="12700">
            <a:miter lim="400000"/>
          </a:ln>
        </p:spPr>
      </p:pic>
      <p:sp>
        <p:nvSpPr>
          <p:cNvPr id="174" name="Axiom of Choice…"/>
          <p:cNvSpPr txBox="1"/>
          <p:nvPr/>
        </p:nvSpPr>
        <p:spPr>
          <a:xfrm>
            <a:off x="19126596" y="6306657"/>
            <a:ext cx="2168427" cy="77093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945200"/>
                </a:solidFill>
                <a:latin typeface="Calibri"/>
                <a:ea typeface="Calibri"/>
                <a:cs typeface="Calibri"/>
                <a:sym typeface="Calibri"/>
              </a:defRPr>
            </a:pPr>
            <a:r>
              <a:t>Axiom of Choice</a:t>
            </a:r>
          </a:p>
          <a:p>
            <a:pPr>
              <a:defRPr b="1">
                <a:solidFill>
                  <a:srgbClr val="945200"/>
                </a:solidFill>
                <a:latin typeface="Calibri"/>
                <a:ea typeface="Calibri"/>
                <a:cs typeface="Calibri"/>
                <a:sym typeface="Calibri"/>
              </a:defRPr>
            </a:pPr>
            <a:r>
              <a:t>(Zermelo)</a:t>
            </a:r>
          </a:p>
        </p:txBody>
      </p:sp>
      <p:pic>
        <p:nvPicPr>
          <p:cNvPr id="175" name="What's so wrong with the Axiom of Choice ?" descr="What's so wrong with the Axiom of Choice ?"/>
          <p:cNvPicPr>
            <a:picLocks noChangeAspect="0"/>
          </p:cNvPicPr>
          <p:nvPr>
            <a:videoFile xmlns:mc="http://schemas.openxmlformats.org/markup-compatibility/2006" xmlns:aiw="http://developer.apple.com/namespaces/iwork" r:link="rId4" mc:Ignorable="aiw" aiw:title="What's so wrong with the Axiom of Choice ?" aiw:author="MetaMaths"/>
          </p:nvPr>
        </p:nvPicPr>
        <p:blipFill>
          <a:blip r:embed="rId5">
            <a:extLst/>
          </a:blip>
          <a:stretch>
            <a:fillRect/>
          </a:stretch>
        </p:blipFill>
        <p:spPr>
          <a:xfrm>
            <a:off x="16317053" y="7807352"/>
            <a:ext cx="7787513" cy="4380477"/>
          </a:xfrm>
          <a:prstGeom prst="rect">
            <a:avLst/>
          </a:prstGeom>
        </p:spPr>
      </p:pic>
      <p:sp>
        <p:nvSpPr>
          <p:cNvPr id="176" name="Rectangle"/>
          <p:cNvSpPr/>
          <p:nvPr/>
        </p:nvSpPr>
        <p:spPr>
          <a:xfrm>
            <a:off x="1106714" y="9851016"/>
            <a:ext cx="14087003" cy="2887122"/>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77" name="https://www.youtube.com/watch?v=WaxiL4IRIYw"/>
          <p:cNvSpPr txBox="1"/>
          <p:nvPr/>
        </p:nvSpPr>
        <p:spPr>
          <a:xfrm>
            <a:off x="16011406" y="12509546"/>
            <a:ext cx="6872327" cy="8296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6" invalidUrl="" action="" tgtFrame="" tooltip="" history="1" highlightClick="0" endSnd="0"/>
              </a:defRPr>
            </a:lvl1pPr>
          </a:lstStyle>
          <a:p>
            <a:pPr>
              <a:defRPr u="none"/>
            </a:pPr>
            <a:r>
              <a:rPr u="sng">
                <a:hlinkClick r:id="rId6" invalidUrl="" action="" tgtFrame="" tooltip="" history="1" highlightClick="0" endSnd="0"/>
              </a:rPr>
              <a:t>https://www.youtube.com/watch?v=WaxiL4IRIYw</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75"/>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175"/>
                </p:tgtEl>
              </p:cMediaNode>
            </p:video>
            <p:seq concurrent="1" prevAc="none" nextAc="seek">
              <p:cTn id="8" evtFilter="cancelBubble" nodeType="interactiveSeq" restart="whenNotActive" fill="hold">
                <p:stCondLst>
                  <p:cond delay="0" evt="onClick">
                    <p:tgtEl>
                      <p:spTgt spid="175"/>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75"/>
                                        </p:tgtEl>
                                      </p:cBhvr>
                                    </p:cmd>
                                  </p:childTnLst>
                                </p:cTn>
                              </p:par>
                            </p:childTnLst>
                          </p:cTn>
                        </p:par>
                      </p:childTnLst>
                    </p:cTn>
                  </p:par>
                </p:childTnLst>
              </p:cTn>
              <p:nextCondLst>
                <p:cond delay="0" evt="onClick">
                  <p:tgtEl>
                    <p:spTgt spid="175"/>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9" name="Sigma Algebras/Field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Sigma Algebras/Fields</a:t>
            </a:r>
          </a:p>
        </p:txBody>
      </p:sp>
      <p:sp>
        <p:nvSpPr>
          <p:cNvPr id="180" name="Recalling the definition/axiom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rgbClr val="945200"/>
                </a:solidFill>
                <a:latin typeface="Calibri"/>
                <a:ea typeface="Calibri"/>
                <a:cs typeface="Calibri"/>
                <a:sym typeface="Calibri"/>
              </a:defRPr>
            </a:lvl1pPr>
          </a:lstStyle>
          <a:p>
            <a:pPr/>
            <a:r>
              <a:t>Recalling the definition/axioms</a:t>
            </a:r>
          </a:p>
        </p:txBody>
      </p:sp>
      <p:pic>
        <p:nvPicPr>
          <p:cNvPr id="181" name="Slide3.png" descr="Slide3.png"/>
          <p:cNvPicPr>
            <a:picLocks noChangeAspect="1"/>
          </p:cNvPicPr>
          <p:nvPr/>
        </p:nvPicPr>
        <p:blipFill>
          <a:blip r:embed="rId2">
            <a:extLst/>
          </a:blip>
          <a:stretch>
            <a:fillRect/>
          </a:stretch>
        </p:blipFill>
        <p:spPr>
          <a:xfrm>
            <a:off x="1118701" y="3286683"/>
            <a:ext cx="14460409" cy="9535812"/>
          </a:xfrm>
          <a:prstGeom prst="rect">
            <a:avLst/>
          </a:prstGeom>
          <a:ln w="12700">
            <a:miter lim="400000"/>
          </a:ln>
        </p:spPr>
      </p:pic>
      <p:sp>
        <p:nvSpPr>
          <p:cNvPr id="182" name="Rectangle"/>
          <p:cNvSpPr/>
          <p:nvPr/>
        </p:nvSpPr>
        <p:spPr>
          <a:xfrm>
            <a:off x="1248895" y="8568982"/>
            <a:ext cx="13909834" cy="998599"/>
          </a:xfrm>
          <a:prstGeom prst="rect">
            <a:avLst/>
          </a:prstGeom>
          <a:ln w="63500">
            <a:solidFill>
              <a:srgbClr val="9452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183" name="Axiome_du_choix.png" descr="Axiome_du_choix.png"/>
          <p:cNvPicPr>
            <a:picLocks noChangeAspect="1"/>
          </p:cNvPicPr>
          <p:nvPr/>
        </p:nvPicPr>
        <p:blipFill>
          <a:blip r:embed="rId3">
            <a:extLst/>
          </a:blip>
          <a:stretch>
            <a:fillRect/>
          </a:stretch>
        </p:blipFill>
        <p:spPr>
          <a:xfrm>
            <a:off x="16488469" y="3017842"/>
            <a:ext cx="5918201" cy="3467101"/>
          </a:xfrm>
          <a:prstGeom prst="rect">
            <a:avLst/>
          </a:prstGeom>
          <a:ln w="12700">
            <a:miter lim="400000"/>
          </a:ln>
        </p:spPr>
      </p:pic>
      <p:sp>
        <p:nvSpPr>
          <p:cNvPr id="184" name="Axiom of Choice…"/>
          <p:cNvSpPr txBox="1"/>
          <p:nvPr/>
        </p:nvSpPr>
        <p:spPr>
          <a:xfrm>
            <a:off x="19126596" y="6306657"/>
            <a:ext cx="2168427" cy="77093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945200"/>
                </a:solidFill>
                <a:latin typeface="Calibri"/>
                <a:ea typeface="Calibri"/>
                <a:cs typeface="Calibri"/>
                <a:sym typeface="Calibri"/>
              </a:defRPr>
            </a:pPr>
            <a:r>
              <a:t>Axiom of Choice</a:t>
            </a:r>
          </a:p>
          <a:p>
            <a:pPr>
              <a:defRPr b="1">
                <a:solidFill>
                  <a:srgbClr val="945200"/>
                </a:solidFill>
                <a:latin typeface="Calibri"/>
                <a:ea typeface="Calibri"/>
                <a:cs typeface="Calibri"/>
                <a:sym typeface="Calibri"/>
              </a:defRPr>
            </a:pPr>
            <a:r>
              <a:t>(Zermelo)</a:t>
            </a:r>
          </a:p>
        </p:txBody>
      </p:sp>
      <p:sp>
        <p:nvSpPr>
          <p:cNvPr id="185" name="Rectangle"/>
          <p:cNvSpPr/>
          <p:nvPr/>
        </p:nvSpPr>
        <p:spPr>
          <a:xfrm>
            <a:off x="1106714" y="9851016"/>
            <a:ext cx="14087003" cy="3014492"/>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
        <p:nvSpPr>
          <p:cNvPr id="186" name="Vitaly sets"/>
          <p:cNvSpPr txBox="1"/>
          <p:nvPr/>
        </p:nvSpPr>
        <p:spPr>
          <a:xfrm>
            <a:off x="19235241" y="7387391"/>
            <a:ext cx="1951138" cy="5524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400">
                <a:solidFill>
                  <a:srgbClr val="945200"/>
                </a:solidFill>
                <a:latin typeface="Calibri"/>
                <a:ea typeface="Calibri"/>
                <a:cs typeface="Calibri"/>
                <a:sym typeface="Calibri"/>
              </a:defRPr>
            </a:lvl1pPr>
          </a:lstStyle>
          <a:p>
            <a:pPr/>
            <a:r>
              <a:t>Vitaly sets</a:t>
            </a:r>
          </a:p>
        </p:txBody>
      </p:sp>
      <p:sp>
        <p:nvSpPr>
          <p:cNvPr id="187" name="https://www.scientificamerican.com/article/mathematicians-explain-why-some-lengths-cant-be-measured/"/>
          <p:cNvSpPr txBox="1"/>
          <p:nvPr/>
        </p:nvSpPr>
        <p:spPr>
          <a:xfrm>
            <a:off x="1209053" y="12533242"/>
            <a:ext cx="14667282" cy="82966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u="sng">
                <a:hlinkClick r:id="rId4" invalidUrl="" action="" tgtFrame="" tooltip="" history="1" highlightClick="0" endSnd="0"/>
              </a:defRPr>
            </a:lvl1pPr>
          </a:lstStyle>
          <a:p>
            <a:pPr>
              <a:defRPr u="none"/>
            </a:pPr>
            <a:r>
              <a:rPr u="sng">
                <a:hlinkClick r:id="rId4" invalidUrl="" action="" tgtFrame="" tooltip="" history="1" highlightClick="0" endSnd="0"/>
              </a:rPr>
              <a:t>https://www.scientificamerican.com/article/mathematicians-explain-why-some-lengths-cant-be-measured/</a:t>
            </a:r>
          </a:p>
        </p:txBody>
      </p:sp>
      <p:pic>
        <p:nvPicPr>
          <p:cNvPr id="188" name="Screenshot 2026-01-26 at 8.20.38 AM.png" descr="Screenshot 2026-01-26 at 8.20.38 AM.png"/>
          <p:cNvPicPr>
            <a:picLocks noChangeAspect="1"/>
          </p:cNvPicPr>
          <p:nvPr/>
        </p:nvPicPr>
        <p:blipFill>
          <a:blip r:embed="rId5">
            <a:extLst/>
          </a:blip>
          <a:srcRect l="11321" t="27470" r="26612" b="27470"/>
          <a:stretch>
            <a:fillRect/>
          </a:stretch>
        </p:blipFill>
        <p:spPr>
          <a:xfrm>
            <a:off x="15436800" y="7894144"/>
            <a:ext cx="9547991" cy="4332266"/>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0" name="Sigma Algebras/Field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Sigma Algebras/Fields</a:t>
            </a:r>
          </a:p>
        </p:txBody>
      </p:sp>
      <p:sp>
        <p:nvSpPr>
          <p:cNvPr id="191" name="Recalling the definition/axiom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rgbClr val="945200"/>
                </a:solidFill>
                <a:latin typeface="Calibri"/>
                <a:ea typeface="Calibri"/>
                <a:cs typeface="Calibri"/>
                <a:sym typeface="Calibri"/>
              </a:defRPr>
            </a:lvl1pPr>
          </a:lstStyle>
          <a:p>
            <a:pPr/>
            <a:r>
              <a:t>Recalling the definition/axioms</a:t>
            </a:r>
          </a:p>
        </p:txBody>
      </p:sp>
      <p:pic>
        <p:nvPicPr>
          <p:cNvPr id="192" name="Slide3.png" descr="Slide3.png"/>
          <p:cNvPicPr>
            <a:picLocks noChangeAspect="1"/>
          </p:cNvPicPr>
          <p:nvPr/>
        </p:nvPicPr>
        <p:blipFill>
          <a:blip r:embed="rId2">
            <a:extLst/>
          </a:blip>
          <a:stretch>
            <a:fillRect/>
          </a:stretch>
        </p:blipFill>
        <p:spPr>
          <a:xfrm>
            <a:off x="1118701" y="3286683"/>
            <a:ext cx="14460409" cy="9535812"/>
          </a:xfrm>
          <a:prstGeom prst="rect">
            <a:avLst/>
          </a:prstGeom>
          <a:ln w="12700">
            <a:miter lim="400000"/>
          </a:ln>
        </p:spPr>
      </p:pic>
      <p:sp>
        <p:nvSpPr>
          <p:cNvPr id="193" name="Rectangle"/>
          <p:cNvSpPr/>
          <p:nvPr/>
        </p:nvSpPr>
        <p:spPr>
          <a:xfrm>
            <a:off x="1248895" y="8568982"/>
            <a:ext cx="13909834" cy="998599"/>
          </a:xfrm>
          <a:prstGeom prst="rect">
            <a:avLst/>
          </a:prstGeom>
          <a:ln w="63500">
            <a:solidFill>
              <a:srgbClr val="9452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194" name="Axiome_du_choix.png" descr="Axiome_du_choix.png"/>
          <p:cNvPicPr>
            <a:picLocks noChangeAspect="1"/>
          </p:cNvPicPr>
          <p:nvPr/>
        </p:nvPicPr>
        <p:blipFill>
          <a:blip r:embed="rId3">
            <a:extLst/>
          </a:blip>
          <a:stretch>
            <a:fillRect/>
          </a:stretch>
        </p:blipFill>
        <p:spPr>
          <a:xfrm>
            <a:off x="16488469" y="3017842"/>
            <a:ext cx="5918201" cy="3467101"/>
          </a:xfrm>
          <a:prstGeom prst="rect">
            <a:avLst/>
          </a:prstGeom>
          <a:ln w="12700">
            <a:miter lim="400000"/>
          </a:ln>
        </p:spPr>
      </p:pic>
      <p:sp>
        <p:nvSpPr>
          <p:cNvPr id="195" name="Axiom of Choice…"/>
          <p:cNvSpPr txBox="1"/>
          <p:nvPr/>
        </p:nvSpPr>
        <p:spPr>
          <a:xfrm>
            <a:off x="19126596" y="6306657"/>
            <a:ext cx="2168427" cy="77093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solidFill>
                  <a:srgbClr val="945200"/>
                </a:solidFill>
                <a:latin typeface="Calibri"/>
                <a:ea typeface="Calibri"/>
                <a:cs typeface="Calibri"/>
                <a:sym typeface="Calibri"/>
              </a:defRPr>
            </a:pPr>
            <a:r>
              <a:t>Axiom of Choice</a:t>
            </a:r>
          </a:p>
          <a:p>
            <a:pPr>
              <a:defRPr b="1">
                <a:solidFill>
                  <a:srgbClr val="945200"/>
                </a:solidFill>
                <a:latin typeface="Calibri"/>
                <a:ea typeface="Calibri"/>
                <a:cs typeface="Calibri"/>
                <a:sym typeface="Calibri"/>
              </a:defRPr>
            </a:pPr>
            <a:r>
              <a:t>(Zermelo)</a:t>
            </a:r>
          </a:p>
        </p:txBody>
      </p:sp>
      <p:sp>
        <p:nvSpPr>
          <p:cNvPr id="196" name="Vitaly sets"/>
          <p:cNvSpPr txBox="1"/>
          <p:nvPr/>
        </p:nvSpPr>
        <p:spPr>
          <a:xfrm>
            <a:off x="19235241" y="7387391"/>
            <a:ext cx="1951138" cy="55240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400">
                <a:solidFill>
                  <a:srgbClr val="945200"/>
                </a:solidFill>
                <a:latin typeface="Calibri"/>
                <a:ea typeface="Calibri"/>
                <a:cs typeface="Calibri"/>
                <a:sym typeface="Calibri"/>
              </a:defRPr>
            </a:lvl1pPr>
          </a:lstStyle>
          <a:p>
            <a:pPr/>
            <a:r>
              <a:t>Vitaly sets</a:t>
            </a:r>
          </a:p>
        </p:txBody>
      </p:sp>
      <p:pic>
        <p:nvPicPr>
          <p:cNvPr id="197" name="Screenshot 2026-01-26 at 8.20.38 AM.png" descr="Screenshot 2026-01-26 at 8.20.38 AM.png"/>
          <p:cNvPicPr>
            <a:picLocks noChangeAspect="1"/>
          </p:cNvPicPr>
          <p:nvPr/>
        </p:nvPicPr>
        <p:blipFill>
          <a:blip r:embed="rId4">
            <a:extLst/>
          </a:blip>
          <a:srcRect l="11321" t="27470" r="26612" b="27470"/>
          <a:stretch>
            <a:fillRect/>
          </a:stretch>
        </p:blipFill>
        <p:spPr>
          <a:xfrm>
            <a:off x="15436800" y="7894144"/>
            <a:ext cx="9547991" cy="4332266"/>
          </a:xfrm>
          <a:prstGeom prst="rect">
            <a:avLst/>
          </a:prstGeom>
          <a:ln w="12700">
            <a:miter lim="400000"/>
          </a:ln>
        </p:spPr>
      </p:pic>
      <p:sp>
        <p:nvSpPr>
          <p:cNvPr id="198"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0" name="Sigma Algebras/Field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Sigma Algebras/Fields</a:t>
            </a:r>
          </a:p>
        </p:txBody>
      </p:sp>
      <p:sp>
        <p:nvSpPr>
          <p:cNvPr id="201"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02" name="Slide4.png" descr="Slide4.png"/>
          <p:cNvPicPr>
            <a:picLocks noChangeAspect="1"/>
          </p:cNvPicPr>
          <p:nvPr/>
        </p:nvPicPr>
        <p:blipFill>
          <a:blip r:embed="rId2">
            <a:extLst/>
          </a:blip>
          <a:stretch>
            <a:fillRect/>
          </a:stretch>
        </p:blipFill>
        <p:spPr>
          <a:xfrm>
            <a:off x="1179100" y="4326565"/>
            <a:ext cx="14477193" cy="5730241"/>
          </a:xfrm>
          <a:prstGeom prst="rect">
            <a:avLst/>
          </a:prstGeom>
          <a:ln w="12700">
            <a:miter lim="400000"/>
          </a:ln>
        </p:spPr>
      </p:pic>
      <p:pic>
        <p:nvPicPr>
          <p:cNvPr id="203" name="Archimedes_circle_area_proof_-_inscribed_polygons.svg.png" descr="Archimedes_circle_area_proof_-_inscribed_polygons.svg.png"/>
          <p:cNvPicPr>
            <a:picLocks noChangeAspect="1"/>
          </p:cNvPicPr>
          <p:nvPr/>
        </p:nvPicPr>
        <p:blipFill>
          <a:blip r:embed="rId3">
            <a:extLst/>
          </a:blip>
          <a:stretch>
            <a:fillRect/>
          </a:stretch>
        </p:blipFill>
        <p:spPr>
          <a:xfrm>
            <a:off x="16713736" y="3683000"/>
            <a:ext cx="6350001" cy="6350000"/>
          </a:xfrm>
          <a:prstGeom prst="rect">
            <a:avLst/>
          </a:prstGeom>
          <a:ln w="12700">
            <a:miter lim="400000"/>
          </a:ln>
        </p:spPr>
      </p:pic>
      <p:sp>
        <p:nvSpPr>
          <p:cNvPr id="204" name="Archimedes: area of circle via area of…"/>
          <p:cNvSpPr txBox="1"/>
          <p:nvPr/>
        </p:nvSpPr>
        <p:spPr>
          <a:xfrm>
            <a:off x="16645532" y="10289712"/>
            <a:ext cx="6818165" cy="10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400">
                <a:solidFill>
                  <a:srgbClr val="945200"/>
                </a:solidFill>
                <a:latin typeface="Calibri"/>
                <a:ea typeface="Calibri"/>
                <a:cs typeface="Calibri"/>
                <a:sym typeface="Calibri"/>
              </a:defRPr>
            </a:pPr>
            <a:r>
              <a:t>Archimedes: area of circle via area of </a:t>
            </a:r>
          </a:p>
          <a:p>
            <a:pPr>
              <a:defRPr b="1" sz="3400">
                <a:solidFill>
                  <a:srgbClr val="945200"/>
                </a:solidFill>
                <a:latin typeface="Calibri"/>
                <a:ea typeface="Calibri"/>
                <a:cs typeface="Calibri"/>
                <a:sym typeface="Calibri"/>
              </a:defRPr>
            </a:pPr>
            <a:r>
              <a:t>triangles, “limits”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6" name="Sigma Algebras/Fields"/>
          <p:cNvSpPr txBox="1"/>
          <p:nvPr>
            <p:ph type="title"/>
          </p:nvPr>
        </p:nvSpPr>
        <p:spPr>
          <a:prstGeom prst="rect">
            <a:avLst/>
          </a:prstGeom>
        </p:spPr>
        <p:txBody>
          <a:bodyPr/>
          <a:lstStyle>
            <a:lvl1pPr>
              <a:defRPr>
                <a:solidFill>
                  <a:srgbClr val="945200"/>
                </a:solidFill>
                <a:latin typeface="Calibri"/>
                <a:ea typeface="Calibri"/>
                <a:cs typeface="Calibri"/>
                <a:sym typeface="Calibri"/>
              </a:defRPr>
            </a:lvl1pPr>
          </a:lstStyle>
          <a:p>
            <a:pPr/>
            <a:r>
              <a:t>Sigma Algebras/Fields</a:t>
            </a:r>
          </a:p>
        </p:txBody>
      </p:sp>
      <p:sp>
        <p:nvSpPr>
          <p:cNvPr id="207" name="Rectangle"/>
          <p:cNvSpPr/>
          <p:nvPr/>
        </p:nvSpPr>
        <p:spPr>
          <a:xfrm>
            <a:off x="1106714" y="9851016"/>
            <a:ext cx="14087003" cy="1433164"/>
          </a:xfrm>
          <a:prstGeom prst="rect">
            <a:avLst/>
          </a:prstGeom>
          <a:solidFill>
            <a:srgbClr val="FFFFF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p>
        </p:txBody>
      </p:sp>
      <p:pic>
        <p:nvPicPr>
          <p:cNvPr id="208" name="Slide4.png" descr="Slide4.png"/>
          <p:cNvPicPr>
            <a:picLocks noChangeAspect="1"/>
          </p:cNvPicPr>
          <p:nvPr/>
        </p:nvPicPr>
        <p:blipFill>
          <a:blip r:embed="rId2">
            <a:extLst/>
          </a:blip>
          <a:stretch>
            <a:fillRect/>
          </a:stretch>
        </p:blipFill>
        <p:spPr>
          <a:xfrm>
            <a:off x="1179100" y="4326565"/>
            <a:ext cx="14477193" cy="5730241"/>
          </a:xfrm>
          <a:prstGeom prst="rect">
            <a:avLst/>
          </a:prstGeom>
          <a:ln w="12700">
            <a:miter lim="400000"/>
          </a:ln>
        </p:spPr>
      </p:pic>
      <p:sp>
        <p:nvSpPr>
          <p:cNvPr id="209" name="Area under the curve and Rieman/Lebesgue…"/>
          <p:cNvSpPr txBox="1"/>
          <p:nvPr/>
        </p:nvSpPr>
        <p:spPr>
          <a:xfrm>
            <a:off x="15960770" y="9531415"/>
            <a:ext cx="8092902" cy="1098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400">
                <a:solidFill>
                  <a:srgbClr val="945200"/>
                </a:solidFill>
                <a:latin typeface="Calibri"/>
                <a:ea typeface="Calibri"/>
                <a:cs typeface="Calibri"/>
                <a:sym typeface="Calibri"/>
              </a:defRPr>
            </a:pPr>
            <a:r>
              <a:t>Area under the curve and Rieman/Lebesgue </a:t>
            </a:r>
          </a:p>
          <a:p>
            <a:pPr>
              <a:defRPr b="1" sz="3400">
                <a:solidFill>
                  <a:srgbClr val="945200"/>
                </a:solidFill>
                <a:latin typeface="Calibri"/>
                <a:ea typeface="Calibri"/>
                <a:cs typeface="Calibri"/>
                <a:sym typeface="Calibri"/>
              </a:defRPr>
            </a:pPr>
            <a:r>
              <a:t>Integrals</a:t>
            </a:r>
          </a:p>
        </p:txBody>
      </p:sp>
      <p:pic>
        <p:nvPicPr>
          <p:cNvPr id="210" name="CNX_Calc_Figure_05_01_009.jpg" descr="CNX_Calc_Figure_05_01_009.jpg"/>
          <p:cNvPicPr>
            <a:picLocks noChangeAspect="1"/>
          </p:cNvPicPr>
          <p:nvPr/>
        </p:nvPicPr>
        <p:blipFill>
          <a:blip r:embed="rId3">
            <a:extLst/>
          </a:blip>
          <a:stretch>
            <a:fillRect/>
          </a:stretch>
        </p:blipFill>
        <p:spPr>
          <a:xfrm>
            <a:off x="16745838" y="5111750"/>
            <a:ext cx="6184901" cy="3492500"/>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