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76" r:id="rId6"/>
    <p:sldId id="279" r:id="rId7"/>
    <p:sldId id="280" r:id="rId8"/>
    <p:sldId id="283" r:id="rId9"/>
    <p:sldId id="284" r:id="rId10"/>
    <p:sldId id="285" r:id="rId11"/>
    <p:sldId id="265" r:id="rId12"/>
    <p:sldId id="286" r:id="rId13"/>
    <p:sldId id="269" r:id="rId14"/>
    <p:sldId id="272" r:id="rId15"/>
    <p:sldId id="273" r:id="rId16"/>
    <p:sldId id="271" r:id="rId17"/>
    <p:sldId id="287" r:id="rId18"/>
    <p:sldId id="274" r:id="rId19"/>
    <p:sldId id="275" r:id="rId20"/>
    <p:sldId id="288" r:id="rId21"/>
    <p:sldId id="260" r:id="rId22"/>
    <p:sldId id="261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" y="3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5251C-FE54-4782-AA84-E1478A1A782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F0C1F-DB23-4ACD-A9D8-A33445D0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15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C887-C1B9-4ECA-800C-912838B73C48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2E13-A499-48ED-BA27-6A23CA471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C887-C1B9-4ECA-800C-912838B73C48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2E13-A499-48ED-BA27-6A23CA471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34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C887-C1B9-4ECA-800C-912838B73C48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2E13-A499-48ED-BA27-6A23CA471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65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C887-C1B9-4ECA-800C-912838B73C48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2E13-A499-48ED-BA27-6A23CA471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2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C887-C1B9-4ECA-800C-912838B73C48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2E13-A499-48ED-BA27-6A23CA471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12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C887-C1B9-4ECA-800C-912838B73C48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2E13-A499-48ED-BA27-6A23CA471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4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C887-C1B9-4ECA-800C-912838B73C48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2E13-A499-48ED-BA27-6A23CA471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3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C887-C1B9-4ECA-800C-912838B73C48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2E13-A499-48ED-BA27-6A23CA471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1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C887-C1B9-4ECA-800C-912838B73C48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2E13-A499-48ED-BA27-6A23CA471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4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C887-C1B9-4ECA-800C-912838B73C48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2E13-A499-48ED-BA27-6A23CA471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3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C887-C1B9-4ECA-800C-912838B73C48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2E13-A499-48ED-BA27-6A23CA471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3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AC887-C1B9-4ECA-800C-912838B73C48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62E13-A499-48ED-BA27-6A23CA471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4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Equivalence checking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Prof </a:t>
            </a:r>
            <a:r>
              <a:rPr lang="en-US" dirty="0" err="1"/>
              <a:t>Shobha</a:t>
            </a:r>
            <a:r>
              <a:rPr lang="en-US" dirty="0"/>
              <a:t> </a:t>
            </a:r>
            <a:r>
              <a:rPr lang="en-US" dirty="0" err="1"/>
              <a:t>Vasudevan</a:t>
            </a:r>
            <a:endParaRPr lang="en-US" dirty="0"/>
          </a:p>
          <a:p>
            <a:r>
              <a:rPr lang="en-US" dirty="0"/>
              <a:t>ECE 519</a:t>
            </a:r>
          </a:p>
          <a:p>
            <a:r>
              <a:rPr lang="en-US" dirty="0"/>
              <a:t>LECTURE 2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BCCD68-4A45-424F-9CA2-4F88FC35FC59}"/>
              </a:ext>
            </a:extLst>
          </p:cNvPr>
          <p:cNvSpPr txBox="1"/>
          <p:nvPr/>
        </p:nvSpPr>
        <p:spPr>
          <a:xfrm flipH="1">
            <a:off x="357809" y="29837"/>
            <a:ext cx="10310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COPYRIGHT OF PROF. SHOBHA VASUDEVAN, ECE, UIUC. </a:t>
            </a:r>
          </a:p>
          <a:p>
            <a:r>
              <a:rPr lang="en-US" dirty="0"/>
              <a:t>PLEASE DO NOT DISTRIBUTE/REUSE ANY OF THESE SLIDES WITHOUT MY EXPLICIT PERMISSION.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E91F02-AB25-4158-9E3B-F2A113EE15F0}"/>
              </a:ext>
            </a:extLst>
          </p:cNvPr>
          <p:cNvSpPr txBox="1"/>
          <p:nvPr/>
        </p:nvSpPr>
        <p:spPr>
          <a:xfrm flipH="1">
            <a:off x="-3" y="6420675"/>
            <a:ext cx="1031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ACKNOWLEDGEMENT FOR EQ CHECKING SLIDES: PROF. JACOB A. ABRAHAM </a:t>
            </a:r>
          </a:p>
        </p:txBody>
      </p:sp>
    </p:spTree>
    <p:extLst>
      <p:ext uri="{BB962C8B-B14F-4D97-AF65-F5344CB8AC3E}">
        <p14:creationId xmlns:p14="http://schemas.microsoft.com/office/powerpoint/2010/main" val="3991255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BE96E-9D55-412A-8ED5-A8349A3E2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under constraints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9B93618-6B2F-4A5F-80C6-D1A96BDA9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19" y="2831850"/>
            <a:ext cx="6302367" cy="4039485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D882216-81DF-4698-B58D-E9CD1995F6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694" y="2803585"/>
            <a:ext cx="6022846" cy="379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48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875"/>
            <a:ext cx="10515600" cy="1325563"/>
          </a:xfrm>
        </p:spPr>
        <p:txBody>
          <a:bodyPr/>
          <a:lstStyle/>
          <a:p>
            <a:r>
              <a:rPr lang="en-US" dirty="0"/>
              <a:t>Why constraints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17624"/>
            <a:ext cx="10620737" cy="4840107"/>
          </a:xfrm>
        </p:spPr>
        <p:txBody>
          <a:bodyPr/>
          <a:lstStyle/>
          <a:p>
            <a:r>
              <a:rPr lang="en-US" dirty="0"/>
              <a:t>Good synthesis tools take advantage of specified constraints</a:t>
            </a:r>
          </a:p>
          <a:p>
            <a:pPr lvl="1"/>
            <a:r>
              <a:rPr lang="en-US" dirty="0"/>
              <a:t>Assume constants to reduce size/scope</a:t>
            </a:r>
          </a:p>
          <a:p>
            <a:pPr lvl="1"/>
            <a:r>
              <a:rPr lang="en-US" dirty="0"/>
              <a:t>Don’t synthesize masked out RTL</a:t>
            </a:r>
          </a:p>
          <a:p>
            <a:pPr lvl="1"/>
            <a:r>
              <a:rPr lang="en-US" dirty="0"/>
              <a:t>Allow out of band constraint specifications in control files</a:t>
            </a:r>
          </a:p>
          <a:p>
            <a:r>
              <a:rPr lang="en-US" dirty="0"/>
              <a:t>Equivalence checking tools must recognize constraints</a:t>
            </a:r>
          </a:p>
          <a:p>
            <a:r>
              <a:rPr lang="en-US" dirty="0"/>
              <a:t>Otherwise will get spurious matches</a:t>
            </a:r>
          </a:p>
          <a:p>
            <a:r>
              <a:rPr lang="en-US" dirty="0"/>
              <a:t>Practical challenges in constraints</a:t>
            </a:r>
          </a:p>
          <a:p>
            <a:pPr lvl="1"/>
            <a:r>
              <a:rPr lang="en-US" dirty="0"/>
              <a:t>Could be in wrapper RTL</a:t>
            </a:r>
          </a:p>
          <a:p>
            <a:pPr lvl="1"/>
            <a:r>
              <a:rPr lang="en-US" dirty="0"/>
              <a:t>Inside analog </a:t>
            </a:r>
            <a:r>
              <a:rPr lang="en-US" dirty="0" err="1"/>
              <a:t>blackbox</a:t>
            </a:r>
            <a:endParaRPr lang="en-US" dirty="0"/>
          </a:p>
          <a:p>
            <a:pPr lvl="1"/>
            <a:r>
              <a:rPr lang="en-US" dirty="0"/>
              <a:t>Could be due to software/external specifications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391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211AA-CAAD-40D4-9436-C08092BC0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negation and replication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96B6AFE-0CA2-4F72-A1C6-76E4F2C3EC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610" y="2465399"/>
            <a:ext cx="6635588" cy="3486828"/>
          </a:xfrm>
          <a:prstGeom prst="rect">
            <a:avLst/>
          </a:prstGeom>
        </p:spPr>
      </p:pic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8D36EE2F-5F96-4CBE-B642-9EF9593A63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79" y="2449902"/>
            <a:ext cx="5147228" cy="328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25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69875"/>
            <a:ext cx="10515600" cy="1325563"/>
          </a:xfrm>
        </p:spPr>
        <p:txBody>
          <a:bodyPr/>
          <a:lstStyle/>
          <a:p>
            <a:r>
              <a:rPr lang="en-US" dirty="0"/>
              <a:t>Don’t care cases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2664" y="741423"/>
            <a:ext cx="9417078" cy="605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35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69875"/>
            <a:ext cx="10515600" cy="1325563"/>
          </a:xfrm>
        </p:spPr>
        <p:txBody>
          <a:bodyPr/>
          <a:lstStyle/>
          <a:p>
            <a:r>
              <a:rPr lang="en-US" dirty="0"/>
              <a:t>Cut-points in equivalence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992" y="1036899"/>
            <a:ext cx="10475089" cy="25117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Verification by decomposing design into smaller parts</a:t>
            </a:r>
          </a:p>
          <a:p>
            <a:r>
              <a:rPr lang="en-US" dirty="0"/>
              <a:t>Used when combinational cone is tool large</a:t>
            </a:r>
          </a:p>
          <a:p>
            <a:r>
              <a:rPr lang="en-US" dirty="0"/>
              <a:t>Divide logic at points other than states</a:t>
            </a:r>
          </a:p>
          <a:p>
            <a:r>
              <a:rPr lang="en-US" dirty="0"/>
              <a:t>Map </a:t>
            </a:r>
            <a:r>
              <a:rPr lang="en-US" dirty="0" err="1"/>
              <a:t>cutpoints</a:t>
            </a:r>
            <a:r>
              <a:rPr lang="en-US" dirty="0"/>
              <a:t> similar to mapping flops</a:t>
            </a:r>
          </a:p>
          <a:p>
            <a:r>
              <a:rPr lang="en-US" dirty="0"/>
              <a:t>Verify circuit between </a:t>
            </a:r>
            <a:r>
              <a:rPr lang="en-US" dirty="0" err="1"/>
              <a:t>cutpoints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793" y="3288567"/>
            <a:ext cx="8946522" cy="330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2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18" y="57872"/>
            <a:ext cx="11852476" cy="1251815"/>
          </a:xfrm>
        </p:spPr>
        <p:txBody>
          <a:bodyPr/>
          <a:lstStyle/>
          <a:p>
            <a:r>
              <a:rPr lang="en-US" dirty="0"/>
              <a:t>Adding </a:t>
            </a:r>
            <a:r>
              <a:rPr lang="en-US" dirty="0" err="1"/>
              <a:t>cutpoints</a:t>
            </a:r>
            <a:r>
              <a:rPr lang="en-US" dirty="0"/>
              <a:t> needs scrutiny of internal signals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0925" y="1631126"/>
            <a:ext cx="8704164" cy="515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78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875"/>
            <a:ext cx="10515600" cy="1325563"/>
          </a:xfrm>
        </p:spPr>
        <p:txBody>
          <a:bodyPr/>
          <a:lstStyle/>
          <a:p>
            <a:r>
              <a:rPr lang="en-US" dirty="0"/>
              <a:t>Hierarchical equivalence checking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1943" y="1226850"/>
            <a:ext cx="9168114" cy="518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38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B4187-99C9-488D-AF85-F042DBF8D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gating</a:t>
            </a:r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3FA5925B-0250-4C42-AC71-AB0D24BDF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57" y="1880615"/>
            <a:ext cx="6702720" cy="448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06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42875"/>
            <a:ext cx="10515600" cy="1325563"/>
          </a:xfrm>
        </p:spPr>
        <p:txBody>
          <a:bodyPr/>
          <a:lstStyle/>
          <a:p>
            <a:r>
              <a:rPr lang="en-US" dirty="0"/>
              <a:t>Case splitting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4359"/>
            <a:ext cx="10730696" cy="5152604"/>
          </a:xfrm>
        </p:spPr>
        <p:txBody>
          <a:bodyPr/>
          <a:lstStyle/>
          <a:p>
            <a:r>
              <a:rPr lang="en-US" dirty="0"/>
              <a:t>What if some inputs activate/deactivate a lot of logic?</a:t>
            </a:r>
          </a:p>
          <a:p>
            <a:r>
              <a:rPr lang="en-US" dirty="0"/>
              <a:t>Can distinguish some input values of the same variables</a:t>
            </a:r>
          </a:p>
          <a:p>
            <a:pPr lvl="1"/>
            <a:r>
              <a:rPr lang="en-US" dirty="0"/>
              <a:t>These can be individual cases or instances of the problem</a:t>
            </a:r>
          </a:p>
          <a:p>
            <a:pPr lvl="1"/>
            <a:r>
              <a:rPr lang="en-US" dirty="0"/>
              <a:t>Instead of treating all values as equal</a:t>
            </a:r>
          </a:p>
          <a:p>
            <a:r>
              <a:rPr lang="en-US" dirty="0"/>
              <a:t>Constrain an appropriate variable to 1 or 0 and compare twice</a:t>
            </a:r>
          </a:p>
          <a:p>
            <a:r>
              <a:rPr lang="en-US" dirty="0"/>
              <a:t>In general, constrain n variables and compare 2</a:t>
            </a:r>
            <a:r>
              <a:rPr lang="en-US" baseline="30000" dirty="0"/>
              <a:t>n </a:t>
            </a:r>
            <a:r>
              <a:rPr lang="en-US" dirty="0"/>
              <a:t>times</a:t>
            </a:r>
          </a:p>
          <a:p>
            <a:r>
              <a:rPr lang="en-US" dirty="0"/>
              <a:t>Convert problem in space to problem in “time”</a:t>
            </a:r>
          </a:p>
          <a:p>
            <a:pPr lvl="1"/>
            <a:r>
              <a:rPr lang="en-US" dirty="0"/>
              <a:t>Memory per iteration  is more of an issue than number of iterations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016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01534"/>
            <a:ext cx="10515600" cy="1325563"/>
          </a:xfrm>
        </p:spPr>
        <p:txBody>
          <a:bodyPr/>
          <a:lstStyle/>
          <a:p>
            <a:r>
              <a:rPr lang="en-US" dirty="0"/>
              <a:t>Example of case splitting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953" y="1021417"/>
            <a:ext cx="8496528" cy="566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35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checking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Checking whether two models of a design are functionally equivalent to each other </a:t>
            </a:r>
          </a:p>
          <a:p>
            <a:r>
              <a:rPr lang="en-US" dirty="0"/>
              <a:t>Involves a golden and a revised target model </a:t>
            </a:r>
          </a:p>
          <a:p>
            <a:r>
              <a:rPr lang="en-US" dirty="0"/>
              <a:t>Objective is to find bugs in target model </a:t>
            </a:r>
            <a:r>
              <a:rPr lang="en-US" dirty="0" err="1"/>
              <a:t>wrt</a:t>
            </a:r>
            <a:r>
              <a:rPr lang="en-US" dirty="0"/>
              <a:t> to golden model</a:t>
            </a:r>
          </a:p>
          <a:p>
            <a:r>
              <a:rPr lang="en-US" dirty="0"/>
              <a:t>Crucial step in transformation based design flow</a:t>
            </a:r>
          </a:p>
          <a:p>
            <a:r>
              <a:rPr lang="en-US" dirty="0"/>
              <a:t> RTL to gate-level </a:t>
            </a:r>
          </a:p>
          <a:p>
            <a:pPr lvl="1"/>
            <a:r>
              <a:rPr lang="en-US" dirty="0"/>
              <a:t>Automatic (logic synthesis tools)</a:t>
            </a:r>
          </a:p>
          <a:p>
            <a:pPr lvl="1"/>
            <a:r>
              <a:rPr lang="en-US" dirty="0"/>
              <a:t>Manual </a:t>
            </a:r>
          </a:p>
          <a:p>
            <a:pPr lvl="1"/>
            <a:r>
              <a:rPr lang="en-US" dirty="0"/>
              <a:t>Hybrid</a:t>
            </a:r>
          </a:p>
          <a:p>
            <a:r>
              <a:rPr lang="en-US" dirty="0"/>
              <a:t>Specification (C model) to RTL</a:t>
            </a:r>
          </a:p>
          <a:p>
            <a:pPr lvl="1"/>
            <a:r>
              <a:rPr lang="en-US" dirty="0"/>
              <a:t>Manual </a:t>
            </a:r>
          </a:p>
          <a:p>
            <a:pPr lvl="1"/>
            <a:r>
              <a:rPr lang="en-US" dirty="0"/>
              <a:t>Automatic (high level synthesis tools)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52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F0C42-D487-4AD7-B2A7-37C3F61DC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Retiming</a:t>
            </a:r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A45903D4-704C-4E22-AB5A-027F6DBC8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28" y="1432043"/>
            <a:ext cx="7323822" cy="489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43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equivalence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Transformations that do not preserve correspondence between memory elements in both models</a:t>
            </a:r>
          </a:p>
          <a:p>
            <a:pPr lvl="1"/>
            <a:r>
              <a:rPr lang="en-US" dirty="0"/>
              <a:t>Retiming</a:t>
            </a:r>
          </a:p>
          <a:p>
            <a:pPr lvl="1"/>
            <a:r>
              <a:rPr lang="en-US" dirty="0"/>
              <a:t>State minimization</a:t>
            </a:r>
          </a:p>
          <a:p>
            <a:pPr lvl="1"/>
            <a:r>
              <a:rPr lang="en-US" dirty="0"/>
              <a:t>State encoding</a:t>
            </a:r>
          </a:p>
          <a:p>
            <a:pPr lvl="1"/>
            <a:r>
              <a:rPr lang="en-US" dirty="0"/>
              <a:t>Sequential redundancy removal</a:t>
            </a:r>
          </a:p>
          <a:p>
            <a:pPr lvl="1"/>
            <a:r>
              <a:rPr lang="en-US" dirty="0"/>
              <a:t>Redundancy addition and removal</a:t>
            </a:r>
          </a:p>
          <a:p>
            <a:r>
              <a:rPr lang="en-US" dirty="0"/>
              <a:t>Checking equivalence requires exploration of the designs’ state space</a:t>
            </a:r>
          </a:p>
          <a:p>
            <a:r>
              <a:rPr lang="en-US" dirty="0"/>
              <a:t>State space explosion!!</a:t>
            </a:r>
          </a:p>
          <a:p>
            <a:r>
              <a:rPr lang="en-US" dirty="0"/>
              <a:t>Lot of research, but application still not widespread…</a:t>
            </a:r>
          </a:p>
          <a:p>
            <a:r>
              <a:rPr lang="en-US" dirty="0"/>
              <a:t>Designers avoid sequential optimizations despite their value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305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equivalence checking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Theoretically exponential complexity</a:t>
            </a:r>
          </a:p>
          <a:p>
            <a:r>
              <a:rPr lang="en-US" dirty="0"/>
              <a:t>Practically heuristics are very useful</a:t>
            </a:r>
          </a:p>
          <a:p>
            <a:r>
              <a:rPr lang="en-US" dirty="0"/>
              <a:t>Symbolic traversal, induction and structural approaches are useful </a:t>
            </a:r>
          </a:p>
          <a:p>
            <a:r>
              <a:rPr lang="en-US" dirty="0">
                <a:solidFill>
                  <a:srgbClr val="00B050"/>
                </a:solidFill>
              </a:rPr>
              <a:t>In this course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Basic FSM to FSM equivalence checking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Reachability analysis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Symbolic simulation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Different notions of what sequential equivalence means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202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856" y="1"/>
            <a:ext cx="11104944" cy="1332838"/>
          </a:xfrm>
        </p:spPr>
        <p:txBody>
          <a:bodyPr/>
          <a:lstStyle/>
          <a:p>
            <a:r>
              <a:rPr lang="en-US" dirty="0"/>
              <a:t>Retiming: Why we need sequential equivalence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8410" y="1250067"/>
            <a:ext cx="9861702" cy="519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91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-62174"/>
            <a:ext cx="10515600" cy="1325563"/>
          </a:xfrm>
        </p:spPr>
        <p:txBody>
          <a:bodyPr/>
          <a:lstStyle/>
          <a:p>
            <a:r>
              <a:rPr lang="en-US" dirty="0"/>
              <a:t>Differences between models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81559"/>
            <a:ext cx="10580225" cy="46954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Logic synthesis tools to translate control portions</a:t>
            </a:r>
          </a:p>
          <a:p>
            <a:r>
              <a:rPr lang="en-US" dirty="0"/>
              <a:t>Manual translation for </a:t>
            </a:r>
            <a:r>
              <a:rPr lang="en-US" dirty="0" err="1"/>
              <a:t>datapath</a:t>
            </a:r>
            <a:r>
              <a:rPr lang="en-US" dirty="0"/>
              <a:t> </a:t>
            </a:r>
          </a:p>
          <a:p>
            <a:r>
              <a:rPr lang="en-US" dirty="0"/>
              <a:t>Sources of errors</a:t>
            </a:r>
          </a:p>
          <a:p>
            <a:pPr lvl="1"/>
            <a:r>
              <a:rPr lang="en-US" dirty="0"/>
              <a:t>Implementation of synthesis tools, misinterpretations of RTL by designers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Optimizations to improve design parameters like timing, area or power</a:t>
            </a:r>
          </a:p>
          <a:p>
            <a:r>
              <a:rPr lang="en-US" dirty="0"/>
              <a:t>Gate level designs can undergo a lot of optimizations </a:t>
            </a:r>
          </a:p>
          <a:p>
            <a:pPr lvl="1"/>
            <a:r>
              <a:rPr lang="en-US" dirty="0"/>
              <a:t>Gate to gate equivalence checking </a:t>
            </a:r>
          </a:p>
          <a:p>
            <a:pPr lvl="1"/>
            <a:r>
              <a:rPr lang="en-US" dirty="0" err="1"/>
              <a:t>Unoptimized</a:t>
            </a:r>
            <a:r>
              <a:rPr lang="en-US" dirty="0"/>
              <a:t> is golden model and refined design is target model </a:t>
            </a:r>
          </a:p>
          <a:p>
            <a:r>
              <a:rPr lang="en-US" dirty="0"/>
              <a:t>Formal equivalence verification is the industry wide practice for </a:t>
            </a:r>
          </a:p>
          <a:p>
            <a:pPr lvl="1"/>
            <a:r>
              <a:rPr lang="en-US" dirty="0"/>
              <a:t>RTL to gate equivalence </a:t>
            </a:r>
          </a:p>
          <a:p>
            <a:pPr lvl="1"/>
            <a:r>
              <a:rPr lang="en-US" dirty="0"/>
              <a:t>Gate to gate equivalence checking</a:t>
            </a:r>
          </a:p>
        </p:txBody>
      </p:sp>
    </p:spTree>
    <p:extLst>
      <p:ext uri="{BB962C8B-B14F-4D97-AF65-F5344CB8AC3E}">
        <p14:creationId xmlns:p14="http://schemas.microsoft.com/office/powerpoint/2010/main" val="2023354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Combinational equivalence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Applied transformations affect circuit’s combinational logic</a:t>
            </a:r>
          </a:p>
          <a:p>
            <a:pPr lvl="1"/>
            <a:r>
              <a:rPr lang="en-US" dirty="0"/>
              <a:t>Two level/multi level minimization of logic</a:t>
            </a:r>
          </a:p>
          <a:p>
            <a:pPr lvl="1"/>
            <a:r>
              <a:rPr lang="en-US" dirty="0"/>
              <a:t>Timing optimization</a:t>
            </a:r>
          </a:p>
          <a:p>
            <a:pPr lvl="1"/>
            <a:r>
              <a:rPr lang="en-US" dirty="0"/>
              <a:t>Technology mapping </a:t>
            </a:r>
          </a:p>
          <a:p>
            <a:r>
              <a:rPr lang="en-US" dirty="0"/>
              <a:t>Mainstream in today’s design flows</a:t>
            </a:r>
          </a:p>
          <a:p>
            <a:r>
              <a:rPr lang="en-US" dirty="0"/>
              <a:t>Current CEC tools can handle very complex designs</a:t>
            </a:r>
          </a:p>
        </p:txBody>
      </p:sp>
    </p:spTree>
    <p:extLst>
      <p:ext uri="{BB962C8B-B14F-4D97-AF65-F5344CB8AC3E}">
        <p14:creationId xmlns:p14="http://schemas.microsoft.com/office/powerpoint/2010/main" val="2660035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Combinational equivalence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In this course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BDD- based algorithms 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SAT based algorithms</a:t>
            </a:r>
          </a:p>
          <a:p>
            <a:r>
              <a:rPr lang="en-US" dirty="0"/>
              <a:t>ATPG based algorithms</a:t>
            </a:r>
          </a:p>
        </p:txBody>
      </p:sp>
    </p:spTree>
    <p:extLst>
      <p:ext uri="{BB962C8B-B14F-4D97-AF65-F5344CB8AC3E}">
        <p14:creationId xmlns:p14="http://schemas.microsoft.com/office/powerpoint/2010/main" val="3769719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F23CC-25FF-44BA-B3D3-D852177F1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74"/>
            <a:ext cx="10515600" cy="1325563"/>
          </a:xfrm>
        </p:spPr>
        <p:txBody>
          <a:bodyPr/>
          <a:lstStyle/>
          <a:p>
            <a:r>
              <a:rPr lang="en-US" dirty="0"/>
              <a:t>Huffman model of sequential circuits</a:t>
            </a:r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2FCF72AC-AD3A-4A94-9686-26EC4422C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11" y="1397109"/>
            <a:ext cx="7713938" cy="478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99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BE2CB73E-6228-45CE-9D39-A7BB56DA7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05" y="215660"/>
            <a:ext cx="8925820" cy="64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45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35C6E-A871-455C-905B-39857A987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 two circuits equivalent?</a:t>
            </a:r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DDF5507A-7E5F-448F-9F63-EAA0286D1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4" y="2009955"/>
            <a:ext cx="11106881" cy="445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35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05985-ED2E-42F2-8F20-7E8ADFF4F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Erroneous comparisons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282D9717-B0EA-42DB-B5A1-E6265F889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60" y="1949195"/>
            <a:ext cx="8186468" cy="440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75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575</Words>
  <Application>Microsoft Office PowerPoint</Application>
  <PresentationFormat>Widescreen</PresentationFormat>
  <Paragraphs>102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Equivalence checking</vt:lpstr>
      <vt:lpstr>Equivalence checking  </vt:lpstr>
      <vt:lpstr>Differences between models </vt:lpstr>
      <vt:lpstr>Combinational equivalence checking</vt:lpstr>
      <vt:lpstr>Combinational equivalence checking</vt:lpstr>
      <vt:lpstr>Huffman model of sequential circuits</vt:lpstr>
      <vt:lpstr>PowerPoint Presentation</vt:lpstr>
      <vt:lpstr>Are the two circuits equivalent?</vt:lpstr>
      <vt:lpstr>Erroneous comparisons</vt:lpstr>
      <vt:lpstr>Equivalent under constraints</vt:lpstr>
      <vt:lpstr>Why constraints matter</vt:lpstr>
      <vt:lpstr>State negation and replication</vt:lpstr>
      <vt:lpstr>Don’t care cases </vt:lpstr>
      <vt:lpstr>Cut-points in equivalence checking</vt:lpstr>
      <vt:lpstr>Adding cutpoints needs scrutiny of internal signals</vt:lpstr>
      <vt:lpstr>Hierarchical equivalence checking </vt:lpstr>
      <vt:lpstr>Clock gating</vt:lpstr>
      <vt:lpstr>Case splitting</vt:lpstr>
      <vt:lpstr>Example of case splitting </vt:lpstr>
      <vt:lpstr>Retiming</vt:lpstr>
      <vt:lpstr>Sequential equivalence checking</vt:lpstr>
      <vt:lpstr>Sequential equivalence checking </vt:lpstr>
      <vt:lpstr>Retiming: Why we need sequential equivalence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Equivalence checking</dc:title>
  <dc:creator>Vasudevan, Shobha</dc:creator>
  <cp:lastModifiedBy>Shobha Vasudevan</cp:lastModifiedBy>
  <cp:revision>99</cp:revision>
  <dcterms:created xsi:type="dcterms:W3CDTF">2016-01-23T13:00:38Z</dcterms:created>
  <dcterms:modified xsi:type="dcterms:W3CDTF">2021-02-02T00:48:54Z</dcterms:modified>
</cp:coreProperties>
</file>