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1"/>
  </p:notesMasterIdLst>
  <p:sldIdLst>
    <p:sldId id="283" r:id="rId2"/>
    <p:sldId id="284" r:id="rId3"/>
    <p:sldId id="303" r:id="rId4"/>
    <p:sldId id="306" r:id="rId5"/>
    <p:sldId id="305" r:id="rId6"/>
    <p:sldId id="297" r:id="rId7"/>
    <p:sldId id="277" r:id="rId8"/>
    <p:sldId id="298" r:id="rId9"/>
    <p:sldId id="30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49E3CF6-D389-446D-BF63-560340D3C276}">
          <p14:sldIdLst>
            <p14:sldId id="283"/>
            <p14:sldId id="284"/>
          </p14:sldIdLst>
        </p14:section>
        <p14:section name="Untitled Section" id="{7002424D-F2CE-4AC9-B5D8-DF1BE6093921}">
          <p14:sldIdLst>
            <p14:sldId id="303"/>
            <p14:sldId id="306"/>
            <p14:sldId id="305"/>
            <p14:sldId id="297"/>
            <p14:sldId id="277"/>
            <p14:sldId id="298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hSaRiTD9uDhGJ3nUfwohnl+c0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40"/>
  </p:normalViewPr>
  <p:slideViewPr>
    <p:cSldViewPr snapToGrid="0" snapToObjects="1">
      <p:cViewPr varScale="1">
        <p:scale>
          <a:sx n="104" d="100"/>
          <a:sy n="104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customschemas.google.com/relationships/presentationmetadata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91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39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19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36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30;p17">
            <a:extLst>
              <a:ext uri="{FF2B5EF4-FFF2-40B4-BE49-F238E27FC236}">
                <a16:creationId xmlns:a16="http://schemas.microsoft.com/office/drawing/2014/main" id="{A6DFE4EB-C21B-0044-A64A-B976F750027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5;p7">
            <a:extLst>
              <a:ext uri="{FF2B5EF4-FFF2-40B4-BE49-F238E27FC236}">
                <a16:creationId xmlns:a16="http://schemas.microsoft.com/office/drawing/2014/main" id="{C1FA7C40-A5CF-024C-8FE8-5396C6906587}"/>
              </a:ext>
            </a:extLst>
          </p:cNvPr>
          <p:cNvSpPr/>
          <p:nvPr/>
        </p:nvSpPr>
        <p:spPr>
          <a:xfrm rot="10800000" flipH="1">
            <a:off x="-1" y="8163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B4284"/>
              </a:gs>
              <a:gs pos="100000">
                <a:srgbClr val="13294B"/>
              </a:gs>
            </a:gsLst>
            <a:lin ang="189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249122D5-F0B6-6948-B395-9DF02DCB4E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8164"/>
            <a:ext cx="12192000" cy="6858000"/>
          </a:xfrm>
          <a:prstGeom prst="rect">
            <a:avLst/>
          </a:prstGeom>
        </p:spPr>
      </p:pic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6EE6B1E5-9B9E-FD48-9F48-627803FDB7F5}"/>
              </a:ext>
            </a:extLst>
          </p:cNvPr>
          <p:cNvSpPr txBox="1"/>
          <p:nvPr/>
        </p:nvSpPr>
        <p:spPr>
          <a:xfrm>
            <a:off x="1134035" y="2553964"/>
            <a:ext cx="9923929" cy="244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ECE 445 Project Pitch: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Isolated Voltage Sensor</a:t>
            </a:r>
            <a:endParaRPr sz="4500" dirty="0">
              <a:latin typeface="+mn-lt"/>
            </a:endParaRPr>
          </a:p>
          <a:p>
            <a:pPr lvl="0" algn="ctr">
              <a:spcBef>
                <a:spcPts val="600"/>
              </a:spcBef>
            </a:pPr>
            <a:r>
              <a:rPr lang="en-US" sz="25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Electrical &amp; Computer Engineering</a:t>
            </a:r>
          </a:p>
          <a:p>
            <a:pPr lvl="0" algn="ctr">
              <a:spcBef>
                <a:spcPts val="600"/>
              </a:spcBef>
            </a:pPr>
            <a:endParaRPr lang="en-US" sz="1800" dirty="0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BAA0E1-3AE3-CC42-A2EA-C66D0BE98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07" y="852965"/>
            <a:ext cx="2909982" cy="754082"/>
          </a:xfrm>
          <a:prstGeom prst="rect">
            <a:avLst/>
          </a:prstGeom>
        </p:spPr>
      </p:pic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5C6D8374-322F-A84C-B20A-504C6528FDDA}"/>
              </a:ext>
            </a:extLst>
          </p:cNvPr>
          <p:cNvSpPr txBox="1"/>
          <p:nvPr/>
        </p:nvSpPr>
        <p:spPr>
          <a:xfrm>
            <a:off x="3922059" y="5413888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300" dirty="0">
                <a:solidFill>
                  <a:schemeClr val="bg1"/>
                </a:solidFill>
                <a:latin typeface="+mn-lt"/>
              </a:rPr>
              <a:t>1/24/2023</a:t>
            </a:r>
            <a:endParaRPr sz="18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161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sky, outdoor, dark&#10;&#10;Description automatically generated">
            <a:extLst>
              <a:ext uri="{FF2B5EF4-FFF2-40B4-BE49-F238E27FC236}">
                <a16:creationId xmlns:a16="http://schemas.microsoft.com/office/drawing/2014/main" id="{5DAA1493-2FB5-2344-8A9A-E273AD71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Google Shape;145;p7">
            <a:extLst>
              <a:ext uri="{FF2B5EF4-FFF2-40B4-BE49-F238E27FC236}">
                <a16:creationId xmlns:a16="http://schemas.microsoft.com/office/drawing/2014/main" id="{062CE0D5-1B23-B448-AA0C-E3F4C798E861}"/>
              </a:ext>
            </a:extLst>
          </p:cNvPr>
          <p:cNvSpPr/>
          <p:nvPr/>
        </p:nvSpPr>
        <p:spPr>
          <a:xfrm rot="10800000" flipH="1"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1B4284">
                  <a:alpha val="10000"/>
                </a:srgbClr>
              </a:gs>
              <a:gs pos="100000">
                <a:srgbClr val="13294B"/>
              </a:gs>
            </a:gsLst>
            <a:lin ang="189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7;p2">
            <a:extLst>
              <a:ext uri="{FF2B5EF4-FFF2-40B4-BE49-F238E27FC236}">
                <a16:creationId xmlns:a16="http://schemas.microsoft.com/office/drawing/2014/main" id="{C894A7ED-525D-7042-9F0E-5D50052367C2}"/>
              </a:ext>
            </a:extLst>
          </p:cNvPr>
          <p:cNvSpPr txBox="1"/>
          <p:nvPr/>
        </p:nvSpPr>
        <p:spPr>
          <a:xfrm>
            <a:off x="2206906" y="1491040"/>
            <a:ext cx="77781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Motivation</a:t>
            </a:r>
            <a:endParaRPr dirty="0">
              <a:latin typeface="+mn-lt"/>
            </a:endParaRPr>
          </a:p>
        </p:txBody>
      </p:sp>
      <p:sp>
        <p:nvSpPr>
          <p:cNvPr id="23" name="Google Shape;108;p2">
            <a:extLst>
              <a:ext uri="{FF2B5EF4-FFF2-40B4-BE49-F238E27FC236}">
                <a16:creationId xmlns:a16="http://schemas.microsoft.com/office/drawing/2014/main" id="{F8490BBC-2D3D-ED46-BEA1-CAD327B7D168}"/>
              </a:ext>
            </a:extLst>
          </p:cNvPr>
          <p:cNvSpPr txBox="1"/>
          <p:nvPr/>
        </p:nvSpPr>
        <p:spPr>
          <a:xfrm>
            <a:off x="1441528" y="3232230"/>
            <a:ext cx="9308941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In power electronics research, we often need to equip microcontrollers with the ability to accurately sense a high voltage signal.</a:t>
            </a:r>
            <a:endParaRPr lang="en-US" sz="2800" b="0" i="0" u="none" strike="noStrike" cap="none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282466DE-B3AA-B047-B85B-D8A258C6C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35709"/>
            <a:ext cx="277906" cy="401420"/>
          </a:xfrm>
          <a:prstGeom prst="rect">
            <a:avLst/>
          </a:prstGeom>
        </p:spPr>
      </p:pic>
      <p:sp>
        <p:nvSpPr>
          <p:cNvPr id="8" name="Google Shape;125;p4">
            <a:extLst>
              <a:ext uri="{FF2B5EF4-FFF2-40B4-BE49-F238E27FC236}">
                <a16:creationId xmlns:a16="http://schemas.microsoft.com/office/drawing/2014/main" id="{3CEFFFC9-67B9-8843-B5FD-8ECA6E744A60}"/>
              </a:ext>
            </a:extLst>
          </p:cNvPr>
          <p:cNvSpPr/>
          <p:nvPr/>
        </p:nvSpPr>
        <p:spPr>
          <a:xfrm>
            <a:off x="5520230" y="2759325"/>
            <a:ext cx="1151540" cy="111983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0;p1">
            <a:extLst>
              <a:ext uri="{FF2B5EF4-FFF2-40B4-BE49-F238E27FC236}">
                <a16:creationId xmlns:a16="http://schemas.microsoft.com/office/drawing/2014/main" id="{44603391-9C4F-8545-BD4F-1D0E1DCE80DA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592F2115-AAD2-4D4D-B5F6-B6CAC244A2B2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371390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/>
        </p:nvSpPr>
        <p:spPr>
          <a:xfrm>
            <a:off x="583914" y="5464730"/>
            <a:ext cx="11024170" cy="6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</a:pPr>
            <a:r>
              <a:rPr lang="en-US" sz="1600" dirty="0">
                <a:solidFill>
                  <a:schemeClr val="dk1"/>
                </a:solidFill>
                <a:latin typeface="+mn-lt"/>
                <a:sym typeface="Helvetica Neue Light"/>
              </a:rPr>
              <a:t>This circuit must monitor its output in real time and convey that information to its I/O ports. This poses several challenges to ensuring accuracy and signal integrity. Also, the controller is burdened with the task of </a:t>
            </a:r>
            <a:endParaRPr sz="1600" dirty="0">
              <a:latin typeface="+mn-lt"/>
            </a:endParaRPr>
          </a:p>
        </p:txBody>
      </p:sp>
      <p:sp>
        <p:nvSpPr>
          <p:cNvPr id="20" name="Google Shape;145;p7">
            <a:extLst>
              <a:ext uri="{FF2B5EF4-FFF2-40B4-BE49-F238E27FC236}">
                <a16:creationId xmlns:a16="http://schemas.microsoft.com/office/drawing/2014/main" id="{5DE4B35C-AD2D-8148-A3D7-1E1ED7909233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0;p1">
            <a:extLst>
              <a:ext uri="{FF2B5EF4-FFF2-40B4-BE49-F238E27FC236}">
                <a16:creationId xmlns:a16="http://schemas.microsoft.com/office/drawing/2014/main" id="{97A51456-7BB9-BA42-8AC0-3FBAA7ADE334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3" name="Google Shape;145;p7">
            <a:extLst>
              <a:ext uri="{FF2B5EF4-FFF2-40B4-BE49-F238E27FC236}">
                <a16:creationId xmlns:a16="http://schemas.microsoft.com/office/drawing/2014/main" id="{3DE14F04-2DDF-9A49-941F-4E19DD8F838E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4F39A5D-F812-0B44-A021-03BEB2D97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F16B2361-653D-7E4D-8721-180599C301C2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PCB Example</a:t>
            </a:r>
            <a:endParaRPr lang="en-US" sz="2400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" name="Google Shape;100;p1">
            <a:extLst>
              <a:ext uri="{FF2B5EF4-FFF2-40B4-BE49-F238E27FC236}">
                <a16:creationId xmlns:a16="http://schemas.microsoft.com/office/drawing/2014/main" id="{AC844609-CFC1-CC48-88D3-321A0E2CF25F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7551A3-523A-FE22-4F1B-50B68D51ABEF}"/>
              </a:ext>
            </a:extLst>
          </p:cNvPr>
          <p:cNvGrpSpPr/>
          <p:nvPr/>
        </p:nvGrpSpPr>
        <p:grpSpPr>
          <a:xfrm>
            <a:off x="5470492" y="1119348"/>
            <a:ext cx="4949505" cy="4091187"/>
            <a:chOff x="3621246" y="1178693"/>
            <a:chExt cx="4949505" cy="4091187"/>
          </a:xfrm>
        </p:grpSpPr>
        <p:sp>
          <p:nvSpPr>
            <p:cNvPr id="160" name="Google Shape;160;p8"/>
            <p:cNvSpPr txBox="1"/>
            <p:nvPr/>
          </p:nvSpPr>
          <p:spPr>
            <a:xfrm>
              <a:off x="4548417" y="3123892"/>
              <a:ext cx="30951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A5A5A5"/>
                  </a:solidFill>
                  <a:latin typeface="+mn-lt"/>
                  <a:ea typeface="Helvetica Neue Light"/>
                  <a:cs typeface="Helvetica Neue Light"/>
                  <a:sym typeface="Helvetica Neue Light"/>
                </a:rPr>
                <a:t>CHART / GRAPH</a:t>
              </a:r>
              <a:endParaRPr dirty="0">
                <a:latin typeface="+mn-lt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2BF895-C99D-CF7A-6553-9B206B2A92F3}"/>
                </a:ext>
              </a:extLst>
            </p:cNvPr>
            <p:cNvSpPr/>
            <p:nvPr/>
          </p:nvSpPr>
          <p:spPr>
            <a:xfrm>
              <a:off x="3621246" y="1178693"/>
              <a:ext cx="4949505" cy="409118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92E7A5-1ADF-C0D7-7F4F-86C62B5157A9}"/>
                </a:ext>
              </a:extLst>
            </p:cNvPr>
            <p:cNvSpPr/>
            <p:nvPr/>
          </p:nvSpPr>
          <p:spPr>
            <a:xfrm>
              <a:off x="6896961" y="1310885"/>
              <a:ext cx="1149291" cy="4505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20498F-7B13-D62B-1BBA-074FB817431D}"/>
                </a:ext>
              </a:extLst>
            </p:cNvPr>
            <p:cNvSpPr/>
            <p:nvPr/>
          </p:nvSpPr>
          <p:spPr>
            <a:xfrm rot="16200000">
              <a:off x="6986697" y="2738597"/>
              <a:ext cx="2206304" cy="494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5F60A3-A956-A94F-5733-64D3921F8056}"/>
                </a:ext>
              </a:extLst>
            </p:cNvPr>
            <p:cNvSpPr/>
            <p:nvPr/>
          </p:nvSpPr>
          <p:spPr>
            <a:xfrm>
              <a:off x="5521053" y="1893615"/>
              <a:ext cx="2054206" cy="220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Power Circuit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26800C-6CB9-AA61-82EC-CE4076D935D3}"/>
                </a:ext>
              </a:extLst>
            </p:cNvPr>
            <p:cNvSpPr/>
            <p:nvPr/>
          </p:nvSpPr>
          <p:spPr>
            <a:xfrm>
              <a:off x="5221149" y="4549884"/>
              <a:ext cx="1514764" cy="492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Sensing</a:t>
              </a:r>
            </a:p>
            <a:p>
              <a:pPr algn="ctr"/>
              <a:r>
                <a:rPr lang="en-US" sz="1000" dirty="0"/>
                <a:t>(Differential Amplifier)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F99508-48FD-0228-A8C2-6D992DF6F8A6}"/>
                </a:ext>
              </a:extLst>
            </p:cNvPr>
            <p:cNvSpPr/>
            <p:nvPr/>
          </p:nvSpPr>
          <p:spPr>
            <a:xfrm>
              <a:off x="7006875" y="4568180"/>
              <a:ext cx="1361269" cy="4505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Sensing</a:t>
              </a:r>
            </a:p>
            <a:p>
              <a:pPr algn="ctr"/>
              <a:r>
                <a:rPr lang="en-US" sz="1000" dirty="0"/>
                <a:t>(Isolation Amplifier)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C027AE-9239-AE50-7DB4-9BA0A48E2A85}"/>
                </a:ext>
              </a:extLst>
            </p:cNvPr>
            <p:cNvCxnSpPr/>
            <p:nvPr/>
          </p:nvCxnSpPr>
          <p:spPr>
            <a:xfrm>
              <a:off x="6887725" y="4435104"/>
              <a:ext cx="0" cy="774459"/>
            </a:xfrm>
            <a:prstGeom prst="line">
              <a:avLst/>
            </a:prstGeom>
            <a:ln w="412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7361C9-8B62-3B64-1B28-4EB26CEDCF0E}"/>
                </a:ext>
              </a:extLst>
            </p:cNvPr>
            <p:cNvCxnSpPr/>
            <p:nvPr/>
          </p:nvCxnSpPr>
          <p:spPr>
            <a:xfrm>
              <a:off x="7943273" y="4099919"/>
              <a:ext cx="0" cy="46826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570813-5CFC-58E2-F8BA-0F532A5E4392}"/>
                </a:ext>
              </a:extLst>
            </p:cNvPr>
            <p:cNvCxnSpPr/>
            <p:nvPr/>
          </p:nvCxnSpPr>
          <p:spPr>
            <a:xfrm>
              <a:off x="8183418" y="4099919"/>
              <a:ext cx="0" cy="46826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08BD017E-421B-E0B1-49D4-5FDB88EDC40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39247" y="3508069"/>
              <a:ext cx="1181903" cy="114385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29CB3035-C4C4-EA21-C4FA-FBBE921DB58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06921" y="3743596"/>
              <a:ext cx="1181903" cy="1143858"/>
            </a:xfrm>
            <a:prstGeom prst="bentConnector3">
              <a:avLst>
                <a:gd name="adj1" fmla="val 67974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1325F5-11A2-5E41-962C-FA9557565BF7}"/>
                </a:ext>
              </a:extLst>
            </p:cNvPr>
            <p:cNvSpPr/>
            <p:nvPr/>
          </p:nvSpPr>
          <p:spPr>
            <a:xfrm rot="5400000">
              <a:off x="2895678" y="2778058"/>
              <a:ext cx="2206305" cy="4160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I/O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A6E4F9D-C4C9-D93E-F994-B639E7058D24}"/>
              </a:ext>
            </a:extLst>
          </p:cNvPr>
          <p:cNvSpPr/>
          <p:nvPr/>
        </p:nvSpPr>
        <p:spPr>
          <a:xfrm>
            <a:off x="440489" y="1964306"/>
            <a:ext cx="2382981" cy="20655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Controller</a:t>
            </a:r>
          </a:p>
        </p:txBody>
      </p:sp>
      <p:sp>
        <p:nvSpPr>
          <p:cNvPr id="41" name="Arrow: Left-Right 40">
            <a:extLst>
              <a:ext uri="{FF2B5EF4-FFF2-40B4-BE49-F238E27FC236}">
                <a16:creationId xmlns:a16="http://schemas.microsoft.com/office/drawing/2014/main" id="{E9E5C51C-350F-5E58-4E4F-DC22DE4FAED0}"/>
              </a:ext>
            </a:extLst>
          </p:cNvPr>
          <p:cNvSpPr/>
          <p:nvPr/>
        </p:nvSpPr>
        <p:spPr>
          <a:xfrm>
            <a:off x="2917939" y="2614548"/>
            <a:ext cx="2455007" cy="8682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Analog/Digital Signals</a:t>
            </a:r>
          </a:p>
        </p:txBody>
      </p:sp>
      <p:sp>
        <p:nvSpPr>
          <p:cNvPr id="43" name="Arrow: Left-Right 42">
            <a:extLst>
              <a:ext uri="{FF2B5EF4-FFF2-40B4-BE49-F238E27FC236}">
                <a16:creationId xmlns:a16="http://schemas.microsoft.com/office/drawing/2014/main" id="{5AE1AD86-A671-EDD0-8608-F9CE71FC480E}"/>
              </a:ext>
            </a:extLst>
          </p:cNvPr>
          <p:cNvSpPr/>
          <p:nvPr/>
        </p:nvSpPr>
        <p:spPr>
          <a:xfrm>
            <a:off x="6122243" y="2233506"/>
            <a:ext cx="1181904" cy="8329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Control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B75EC01-E344-AE51-933C-3DDACA1C91AB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4800619" y="4508835"/>
            <a:ext cx="1171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6E5BFB3-ACF9-43C8-F271-73BEC7A469C5}"/>
              </a:ext>
            </a:extLst>
          </p:cNvPr>
          <p:cNvCxnSpPr>
            <a:cxnSpLocks/>
          </p:cNvCxnSpPr>
          <p:nvPr/>
        </p:nvCxnSpPr>
        <p:spPr>
          <a:xfrm flipH="1">
            <a:off x="10186569" y="4335991"/>
            <a:ext cx="4803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7B7A8D8-0A2A-609A-2FA9-A346D73CE8CA}"/>
              </a:ext>
            </a:extLst>
          </p:cNvPr>
          <p:cNvSpPr txBox="1"/>
          <p:nvPr/>
        </p:nvSpPr>
        <p:spPr>
          <a:xfrm>
            <a:off x="2592056" y="4354946"/>
            <a:ext cx="220856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Analog differential signal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E72A0D-569C-95A3-5414-2E6975C410D3}"/>
              </a:ext>
            </a:extLst>
          </p:cNvPr>
          <p:cNvSpPr txBox="1"/>
          <p:nvPr/>
        </p:nvSpPr>
        <p:spPr>
          <a:xfrm>
            <a:off x="10651501" y="4139503"/>
            <a:ext cx="14961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Single-ended voltage (&gt;200 V)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7C8593-F3CD-2B14-9CB6-653B20C85562}"/>
              </a:ext>
            </a:extLst>
          </p:cNvPr>
          <p:cNvSpPr txBox="1"/>
          <p:nvPr/>
        </p:nvSpPr>
        <p:spPr>
          <a:xfrm>
            <a:off x="411758" y="1662531"/>
            <a:ext cx="22085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Controller Board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BAD294-A2D9-57C9-D549-9DD03BCD48BF}"/>
              </a:ext>
            </a:extLst>
          </p:cNvPr>
          <p:cNvSpPr txBox="1"/>
          <p:nvPr/>
        </p:nvSpPr>
        <p:spPr>
          <a:xfrm>
            <a:off x="5470492" y="841002"/>
            <a:ext cx="22085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Power Board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DB0B51-A2DA-CA53-2C59-4D0A674DC35E}"/>
              </a:ext>
            </a:extLst>
          </p:cNvPr>
          <p:cNvSpPr txBox="1"/>
          <p:nvPr/>
        </p:nvSpPr>
        <p:spPr>
          <a:xfrm>
            <a:off x="3783778" y="2559623"/>
            <a:ext cx="67299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Cable</a:t>
            </a:r>
          </a:p>
        </p:txBody>
      </p:sp>
    </p:spTree>
    <p:extLst>
      <p:ext uri="{BB962C8B-B14F-4D97-AF65-F5344CB8AC3E}">
        <p14:creationId xmlns:p14="http://schemas.microsoft.com/office/powerpoint/2010/main" val="126483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/>
        </p:nvSpPr>
        <p:spPr>
          <a:xfrm>
            <a:off x="583914" y="5464730"/>
            <a:ext cx="11024170" cy="6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</a:pPr>
            <a:r>
              <a:rPr lang="en-US" sz="1600" dirty="0">
                <a:solidFill>
                  <a:schemeClr val="dk1"/>
                </a:solidFill>
                <a:latin typeface="+mn-lt"/>
                <a:sym typeface="Helvetica Neue Light"/>
              </a:rPr>
              <a:t>An isolated voltage sensor would measure the voltage signal at the source and output a digital signal. The designer no longer needs to deal with this problem.</a:t>
            </a:r>
            <a:endParaRPr lang="en-US" sz="1600" dirty="0">
              <a:latin typeface="+mn-lt"/>
            </a:endParaRPr>
          </a:p>
        </p:txBody>
      </p:sp>
      <p:sp>
        <p:nvSpPr>
          <p:cNvPr id="20" name="Google Shape;145;p7">
            <a:extLst>
              <a:ext uri="{FF2B5EF4-FFF2-40B4-BE49-F238E27FC236}">
                <a16:creationId xmlns:a16="http://schemas.microsoft.com/office/drawing/2014/main" id="{5DE4B35C-AD2D-8148-A3D7-1E1ED7909233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0;p1">
            <a:extLst>
              <a:ext uri="{FF2B5EF4-FFF2-40B4-BE49-F238E27FC236}">
                <a16:creationId xmlns:a16="http://schemas.microsoft.com/office/drawing/2014/main" id="{97A51456-7BB9-BA42-8AC0-3FBAA7ADE334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3" name="Google Shape;145;p7">
            <a:extLst>
              <a:ext uri="{FF2B5EF4-FFF2-40B4-BE49-F238E27FC236}">
                <a16:creationId xmlns:a16="http://schemas.microsoft.com/office/drawing/2014/main" id="{3DE14F04-2DDF-9A49-941F-4E19DD8F838E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4F39A5D-F812-0B44-A021-03BEB2D97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F16B2361-653D-7E4D-8721-180599C301C2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PCB Example</a:t>
            </a:r>
            <a:endParaRPr lang="en-US" sz="2400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" name="Google Shape;100;p1">
            <a:extLst>
              <a:ext uri="{FF2B5EF4-FFF2-40B4-BE49-F238E27FC236}">
                <a16:creationId xmlns:a16="http://schemas.microsoft.com/office/drawing/2014/main" id="{AC844609-CFC1-CC48-88D3-321A0E2CF25F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7551A3-523A-FE22-4F1B-50B68D51ABEF}"/>
              </a:ext>
            </a:extLst>
          </p:cNvPr>
          <p:cNvGrpSpPr/>
          <p:nvPr/>
        </p:nvGrpSpPr>
        <p:grpSpPr>
          <a:xfrm>
            <a:off x="5470492" y="1119348"/>
            <a:ext cx="4949505" cy="4091187"/>
            <a:chOff x="3621246" y="1178693"/>
            <a:chExt cx="4949505" cy="4091187"/>
          </a:xfrm>
        </p:grpSpPr>
        <p:sp>
          <p:nvSpPr>
            <p:cNvPr id="160" name="Google Shape;160;p8"/>
            <p:cNvSpPr txBox="1"/>
            <p:nvPr/>
          </p:nvSpPr>
          <p:spPr>
            <a:xfrm>
              <a:off x="4548417" y="3123892"/>
              <a:ext cx="30951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A5A5A5"/>
                  </a:solidFill>
                  <a:latin typeface="+mn-lt"/>
                  <a:ea typeface="Helvetica Neue Light"/>
                  <a:cs typeface="Helvetica Neue Light"/>
                  <a:sym typeface="Helvetica Neue Light"/>
                </a:rPr>
                <a:t>CHART / GRAPH</a:t>
              </a:r>
              <a:endParaRPr dirty="0">
                <a:latin typeface="+mn-lt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2BF895-C99D-CF7A-6553-9B206B2A92F3}"/>
                </a:ext>
              </a:extLst>
            </p:cNvPr>
            <p:cNvSpPr/>
            <p:nvPr/>
          </p:nvSpPr>
          <p:spPr>
            <a:xfrm>
              <a:off x="3621246" y="1178693"/>
              <a:ext cx="4949505" cy="409118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92E7A5-1ADF-C0D7-7F4F-86C62B5157A9}"/>
                </a:ext>
              </a:extLst>
            </p:cNvPr>
            <p:cNvSpPr/>
            <p:nvPr/>
          </p:nvSpPr>
          <p:spPr>
            <a:xfrm>
              <a:off x="6896961" y="1310885"/>
              <a:ext cx="1149291" cy="4505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20498F-7B13-D62B-1BBA-074FB817431D}"/>
                </a:ext>
              </a:extLst>
            </p:cNvPr>
            <p:cNvSpPr/>
            <p:nvPr/>
          </p:nvSpPr>
          <p:spPr>
            <a:xfrm rot="16200000">
              <a:off x="6986697" y="2738597"/>
              <a:ext cx="2206304" cy="494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5F60A3-A956-A94F-5733-64D3921F8056}"/>
                </a:ext>
              </a:extLst>
            </p:cNvPr>
            <p:cNvSpPr/>
            <p:nvPr/>
          </p:nvSpPr>
          <p:spPr>
            <a:xfrm>
              <a:off x="5521053" y="1893615"/>
              <a:ext cx="2054206" cy="220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Power Circuit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7361C9-8B62-3B64-1B28-4EB26CEDCF0E}"/>
                </a:ext>
              </a:extLst>
            </p:cNvPr>
            <p:cNvCxnSpPr/>
            <p:nvPr/>
          </p:nvCxnSpPr>
          <p:spPr>
            <a:xfrm>
              <a:off x="7943273" y="4099919"/>
              <a:ext cx="0" cy="46826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570813-5CFC-58E2-F8BA-0F532A5E4392}"/>
                </a:ext>
              </a:extLst>
            </p:cNvPr>
            <p:cNvCxnSpPr/>
            <p:nvPr/>
          </p:nvCxnSpPr>
          <p:spPr>
            <a:xfrm>
              <a:off x="8183418" y="4099919"/>
              <a:ext cx="0" cy="46826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08BD017E-421B-E0B1-49D4-5FDB88EDC40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39250" y="3508074"/>
              <a:ext cx="2828750" cy="1185227"/>
            </a:xfrm>
            <a:prstGeom prst="bentConnector3">
              <a:avLst>
                <a:gd name="adj1" fmla="val 61428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29CB3035-C4C4-EA21-C4FA-FBBE921DB58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06925" y="3743596"/>
              <a:ext cx="2861075" cy="1158330"/>
            </a:xfrm>
            <a:prstGeom prst="bentConnector3">
              <a:avLst>
                <a:gd name="adj1" fmla="val 67756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1325F5-11A2-5E41-962C-FA9557565BF7}"/>
                </a:ext>
              </a:extLst>
            </p:cNvPr>
            <p:cNvSpPr/>
            <p:nvPr/>
          </p:nvSpPr>
          <p:spPr>
            <a:xfrm rot="5400000">
              <a:off x="2895678" y="2778058"/>
              <a:ext cx="2206305" cy="4160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I/O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A6E4F9D-C4C9-D93E-F994-B639E7058D24}"/>
              </a:ext>
            </a:extLst>
          </p:cNvPr>
          <p:cNvSpPr/>
          <p:nvPr/>
        </p:nvSpPr>
        <p:spPr>
          <a:xfrm>
            <a:off x="440489" y="1964306"/>
            <a:ext cx="2382981" cy="20655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Controller</a:t>
            </a:r>
          </a:p>
        </p:txBody>
      </p:sp>
      <p:sp>
        <p:nvSpPr>
          <p:cNvPr id="41" name="Arrow: Left-Right 40">
            <a:extLst>
              <a:ext uri="{FF2B5EF4-FFF2-40B4-BE49-F238E27FC236}">
                <a16:creationId xmlns:a16="http://schemas.microsoft.com/office/drawing/2014/main" id="{E9E5C51C-350F-5E58-4E4F-DC22DE4FAED0}"/>
              </a:ext>
            </a:extLst>
          </p:cNvPr>
          <p:cNvSpPr/>
          <p:nvPr/>
        </p:nvSpPr>
        <p:spPr>
          <a:xfrm>
            <a:off x="2917939" y="2614548"/>
            <a:ext cx="2455007" cy="8682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Signals</a:t>
            </a:r>
          </a:p>
        </p:txBody>
      </p:sp>
      <p:sp>
        <p:nvSpPr>
          <p:cNvPr id="43" name="Arrow: Left-Right 42">
            <a:extLst>
              <a:ext uri="{FF2B5EF4-FFF2-40B4-BE49-F238E27FC236}">
                <a16:creationId xmlns:a16="http://schemas.microsoft.com/office/drawing/2014/main" id="{5AE1AD86-A671-EDD0-8608-F9CE71FC480E}"/>
              </a:ext>
            </a:extLst>
          </p:cNvPr>
          <p:cNvSpPr/>
          <p:nvPr/>
        </p:nvSpPr>
        <p:spPr>
          <a:xfrm>
            <a:off x="6122243" y="2233506"/>
            <a:ext cx="1181904" cy="8329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Control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B75EC01-E344-AE51-933C-3DDACA1C91AB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4800619" y="4500796"/>
            <a:ext cx="1858799" cy="8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6E5BFB3-ACF9-43C8-F271-73BEC7A469C5}"/>
              </a:ext>
            </a:extLst>
          </p:cNvPr>
          <p:cNvCxnSpPr>
            <a:cxnSpLocks/>
          </p:cNvCxnSpPr>
          <p:nvPr/>
        </p:nvCxnSpPr>
        <p:spPr>
          <a:xfrm flipH="1" flipV="1">
            <a:off x="10186569" y="4354946"/>
            <a:ext cx="464932" cy="3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7B7A8D8-0A2A-609A-2FA9-A346D73CE8CA}"/>
              </a:ext>
            </a:extLst>
          </p:cNvPr>
          <p:cNvSpPr txBox="1"/>
          <p:nvPr/>
        </p:nvSpPr>
        <p:spPr>
          <a:xfrm>
            <a:off x="3546764" y="4354946"/>
            <a:ext cx="12538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Digital signal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E72A0D-569C-95A3-5414-2E6975C410D3}"/>
              </a:ext>
            </a:extLst>
          </p:cNvPr>
          <p:cNvSpPr txBox="1"/>
          <p:nvPr/>
        </p:nvSpPr>
        <p:spPr>
          <a:xfrm>
            <a:off x="10636101" y="4161712"/>
            <a:ext cx="14961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Single-ended voltage (&gt;200 V)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7C8593-F3CD-2B14-9CB6-653B20C85562}"/>
              </a:ext>
            </a:extLst>
          </p:cNvPr>
          <p:cNvSpPr txBox="1"/>
          <p:nvPr/>
        </p:nvSpPr>
        <p:spPr>
          <a:xfrm>
            <a:off x="411758" y="1662531"/>
            <a:ext cx="22085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Controller Board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BAD294-A2D9-57C9-D549-9DD03BCD48BF}"/>
              </a:ext>
            </a:extLst>
          </p:cNvPr>
          <p:cNvSpPr txBox="1"/>
          <p:nvPr/>
        </p:nvSpPr>
        <p:spPr>
          <a:xfrm>
            <a:off x="5470492" y="841002"/>
            <a:ext cx="22085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Power Board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DB0B51-A2DA-CA53-2C59-4D0A674DC35E}"/>
              </a:ext>
            </a:extLst>
          </p:cNvPr>
          <p:cNvSpPr txBox="1"/>
          <p:nvPr/>
        </p:nvSpPr>
        <p:spPr>
          <a:xfrm>
            <a:off x="3783778" y="2559623"/>
            <a:ext cx="67299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A5AFD2-BD33-7055-4C2D-AD324544344A}"/>
              </a:ext>
            </a:extLst>
          </p:cNvPr>
          <p:cNvSpPr/>
          <p:nvPr/>
        </p:nvSpPr>
        <p:spPr>
          <a:xfrm>
            <a:off x="8746207" y="4500796"/>
            <a:ext cx="1547091" cy="450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Isolated Voltage Sensor</a:t>
            </a:r>
          </a:p>
        </p:txBody>
      </p:sp>
    </p:spTree>
    <p:extLst>
      <p:ext uri="{BB962C8B-B14F-4D97-AF65-F5344CB8AC3E}">
        <p14:creationId xmlns:p14="http://schemas.microsoft.com/office/powerpoint/2010/main" val="22325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/>
        </p:nvSpPr>
        <p:spPr>
          <a:xfrm>
            <a:off x="583914" y="5464730"/>
            <a:ext cx="11024170" cy="6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</a:pPr>
            <a:r>
              <a:rPr lang="en-US" sz="1600" dirty="0">
                <a:solidFill>
                  <a:schemeClr val="dk1"/>
                </a:solidFill>
                <a:latin typeface="+mn-lt"/>
                <a:sym typeface="Helvetica Neue Light"/>
              </a:rPr>
              <a:t>The board will mount to a PCB in some fashion.</a:t>
            </a:r>
            <a:endParaRPr lang="en-US" sz="1600" dirty="0">
              <a:latin typeface="+mn-lt"/>
            </a:endParaRPr>
          </a:p>
        </p:txBody>
      </p:sp>
      <p:sp>
        <p:nvSpPr>
          <p:cNvPr id="20" name="Google Shape;145;p7">
            <a:extLst>
              <a:ext uri="{FF2B5EF4-FFF2-40B4-BE49-F238E27FC236}">
                <a16:creationId xmlns:a16="http://schemas.microsoft.com/office/drawing/2014/main" id="{5DE4B35C-AD2D-8148-A3D7-1E1ED7909233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0;p1">
            <a:extLst>
              <a:ext uri="{FF2B5EF4-FFF2-40B4-BE49-F238E27FC236}">
                <a16:creationId xmlns:a16="http://schemas.microsoft.com/office/drawing/2014/main" id="{97A51456-7BB9-BA42-8AC0-3FBAA7ADE334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3" name="Google Shape;145;p7">
            <a:extLst>
              <a:ext uri="{FF2B5EF4-FFF2-40B4-BE49-F238E27FC236}">
                <a16:creationId xmlns:a16="http://schemas.microsoft.com/office/drawing/2014/main" id="{3DE14F04-2DDF-9A49-941F-4E19DD8F838E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4F39A5D-F812-0B44-A021-03BEB2D97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F16B2361-653D-7E4D-8721-180599C301C2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Solution</a:t>
            </a:r>
            <a:endParaRPr lang="en-US" sz="2400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" name="Google Shape;100;p1">
            <a:extLst>
              <a:ext uri="{FF2B5EF4-FFF2-40B4-BE49-F238E27FC236}">
                <a16:creationId xmlns:a16="http://schemas.microsoft.com/office/drawing/2014/main" id="{AC844609-CFC1-CC48-88D3-321A0E2CF25F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2" name="Picture 1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FB0AFBEE-6575-D380-4775-372E3575F2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93" t="25488" r="36730" b="15522"/>
          <a:stretch/>
        </p:blipFill>
        <p:spPr>
          <a:xfrm rot="16200000">
            <a:off x="1663388" y="522778"/>
            <a:ext cx="3479800" cy="5255699"/>
          </a:xfrm>
          <a:prstGeom prst="rect">
            <a:avLst/>
          </a:prstGeom>
        </p:spPr>
      </p:pic>
      <p:pic>
        <p:nvPicPr>
          <p:cNvPr id="8" name="Picture 7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A84353F2-8C08-BBB8-7DA8-2844B963A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37" y="1410727"/>
            <a:ext cx="5255699" cy="35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7;p7">
            <a:extLst>
              <a:ext uri="{FF2B5EF4-FFF2-40B4-BE49-F238E27FC236}">
                <a16:creationId xmlns:a16="http://schemas.microsoft.com/office/drawing/2014/main" id="{34589D94-E31C-4C43-85E8-77C5C3CC079F}"/>
              </a:ext>
            </a:extLst>
          </p:cNvPr>
          <p:cNvSpPr txBox="1">
            <a:spLocks/>
          </p:cNvSpPr>
          <p:nvPr/>
        </p:nvSpPr>
        <p:spPr>
          <a:xfrm>
            <a:off x="376808" y="1334279"/>
            <a:ext cx="6422373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3000"/>
            </a:pPr>
            <a:r>
              <a:rPr lang="en-US" sz="2600" b="1" dirty="0">
                <a:solidFill>
                  <a:srgbClr val="E84B36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Specifications</a:t>
            </a:r>
            <a:endParaRPr lang="en-US" sz="2600" b="1" dirty="0">
              <a:solidFill>
                <a:srgbClr val="E8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ts val="2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+/- 1000 V input</a:t>
            </a: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&gt;10 MΩ Input Impedance</a:t>
            </a: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100 kHz Bandwidth</a:t>
            </a: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0.5% of reading accuracy</a:t>
            </a: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Digital Output</a:t>
            </a: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Built-in calibration constant storage</a:t>
            </a:r>
          </a:p>
          <a:p>
            <a:pPr>
              <a:buSzPts val="2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>
              <a:buSzPts val="2000"/>
            </a:pPr>
            <a:r>
              <a:rPr lang="en-US" sz="18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Other Metrics of Interest</a:t>
            </a:r>
            <a:endParaRPr lang="en-US" sz="1800" b="1" dirty="0">
              <a:solidFill>
                <a:srgbClr val="15264B"/>
              </a:solidFill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Noise</a:t>
            </a: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Common Mode Leakage</a:t>
            </a: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Power consumption</a:t>
            </a: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Accuracy over temperature</a:t>
            </a: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Cost</a:t>
            </a:r>
          </a:p>
          <a:p>
            <a:pPr marL="285750" indent="-285750">
              <a:buSzPts val="2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>
              <a:buSzPts val="2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5" name="Google Shape;145;p7">
            <a:extLst>
              <a:ext uri="{FF2B5EF4-FFF2-40B4-BE49-F238E27FC236}">
                <a16:creationId xmlns:a16="http://schemas.microsoft.com/office/drawing/2014/main" id="{A5990805-D55C-D141-9C25-00FC63B2B2A0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0;p1">
            <a:extLst>
              <a:ext uri="{FF2B5EF4-FFF2-40B4-BE49-F238E27FC236}">
                <a16:creationId xmlns:a16="http://schemas.microsoft.com/office/drawing/2014/main" id="{BF294751-97AB-B140-81FC-C65E2B3A3FE9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8" name="Google Shape;145;p7">
            <a:extLst>
              <a:ext uri="{FF2B5EF4-FFF2-40B4-BE49-F238E27FC236}">
                <a16:creationId xmlns:a16="http://schemas.microsoft.com/office/drawing/2014/main" id="{A4374BAA-E127-8545-B405-EA8FB4C6A15C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527AF1E-73E7-604E-AE15-C8548E981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0" name="Google Shape;100;p1">
            <a:extLst>
              <a:ext uri="{FF2B5EF4-FFF2-40B4-BE49-F238E27FC236}">
                <a16:creationId xmlns:a16="http://schemas.microsoft.com/office/drawing/2014/main" id="{D308366C-A314-5F49-8914-5EAAE7B54785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Project Description</a:t>
            </a:r>
            <a:endParaRPr lang="en-US" sz="2400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" name="Google Shape;100;p1">
            <a:extLst>
              <a:ext uri="{FF2B5EF4-FFF2-40B4-BE49-F238E27FC236}">
                <a16:creationId xmlns:a16="http://schemas.microsoft.com/office/drawing/2014/main" id="{103417F3-95FA-8647-84DF-0871E6CC6BB6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984C9-DECF-A0F6-79E2-ED2EA9A35674}"/>
              </a:ext>
            </a:extLst>
          </p:cNvPr>
          <p:cNvSpPr/>
          <p:nvPr/>
        </p:nvSpPr>
        <p:spPr>
          <a:xfrm>
            <a:off x="5818298" y="2802453"/>
            <a:ext cx="4487655" cy="18556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AFC696-07EE-9607-0957-C62ED507BA7C}"/>
              </a:ext>
            </a:extLst>
          </p:cNvPr>
          <p:cNvSpPr/>
          <p:nvPr/>
        </p:nvSpPr>
        <p:spPr>
          <a:xfrm>
            <a:off x="7057106" y="3024125"/>
            <a:ext cx="1690255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Isolated Power Converter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B8325-0134-6091-78F6-B588EF8D867C}"/>
              </a:ext>
            </a:extLst>
          </p:cNvPr>
          <p:cNvSpPr/>
          <p:nvPr/>
        </p:nvSpPr>
        <p:spPr>
          <a:xfrm>
            <a:off x="6891001" y="3818452"/>
            <a:ext cx="1246910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Optocouplers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D8FBD8-8DD7-A245-FA7B-10C0D91421CB}"/>
              </a:ext>
            </a:extLst>
          </p:cNvPr>
          <p:cNvSpPr/>
          <p:nvPr/>
        </p:nvSpPr>
        <p:spPr>
          <a:xfrm>
            <a:off x="9138839" y="3024125"/>
            <a:ext cx="905163" cy="1357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Analog</a:t>
            </a:r>
          </a:p>
          <a:p>
            <a:pPr algn="ctr"/>
            <a:r>
              <a:rPr lang="en-US" dirty="0"/>
              <a:t>Frontend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DEA911-2AE3-4E49-8CBA-41C0D0FB17DB}"/>
              </a:ext>
            </a:extLst>
          </p:cNvPr>
          <p:cNvSpPr/>
          <p:nvPr/>
        </p:nvSpPr>
        <p:spPr>
          <a:xfrm>
            <a:off x="8354357" y="3818451"/>
            <a:ext cx="568036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A/D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856E79-3154-4209-A07A-F814A9D80D30}"/>
              </a:ext>
            </a:extLst>
          </p:cNvPr>
          <p:cNvSpPr/>
          <p:nvPr/>
        </p:nvSpPr>
        <p:spPr>
          <a:xfrm>
            <a:off x="6034744" y="3024125"/>
            <a:ext cx="616642" cy="1357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1691F9-1393-5868-BE82-61918B597691}"/>
              </a:ext>
            </a:extLst>
          </p:cNvPr>
          <p:cNvCxnSpPr>
            <a:cxnSpLocks/>
          </p:cNvCxnSpPr>
          <p:nvPr/>
        </p:nvCxnSpPr>
        <p:spPr>
          <a:xfrm>
            <a:off x="6640562" y="3325461"/>
            <a:ext cx="416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0A36241-5BB1-9ADA-0618-70957B8A6E1A}"/>
              </a:ext>
            </a:extLst>
          </p:cNvPr>
          <p:cNvCxnSpPr>
            <a:cxnSpLocks/>
          </p:cNvCxnSpPr>
          <p:nvPr/>
        </p:nvCxnSpPr>
        <p:spPr>
          <a:xfrm>
            <a:off x="8758492" y="3325461"/>
            <a:ext cx="3914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3206CF-BD4F-602B-2E8F-A4A6DD80A3E4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8922393" y="4100160"/>
            <a:ext cx="216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9369DD-3027-6CB4-894A-E7C97B6441B7}"/>
              </a:ext>
            </a:extLst>
          </p:cNvPr>
          <p:cNvCxnSpPr>
            <a:cxnSpLocks/>
          </p:cNvCxnSpPr>
          <p:nvPr/>
        </p:nvCxnSpPr>
        <p:spPr>
          <a:xfrm flipH="1">
            <a:off x="8137911" y="4109395"/>
            <a:ext cx="216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107B42-1170-7CF9-363D-B3A9F275B4BF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632388" y="4100161"/>
            <a:ext cx="258613" cy="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9DE95B-CB63-1CE6-2673-9EDE955F7E1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9591420" y="2220561"/>
            <a:ext cx="1" cy="80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59FA3D-8034-83CF-8645-E6246FA1E775}"/>
              </a:ext>
            </a:extLst>
          </p:cNvPr>
          <p:cNvCxnSpPr>
            <a:cxnSpLocks/>
          </p:cNvCxnSpPr>
          <p:nvPr/>
        </p:nvCxnSpPr>
        <p:spPr>
          <a:xfrm>
            <a:off x="6449999" y="2220561"/>
            <a:ext cx="2" cy="80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06CD23-EA95-9A10-678C-948BD3A7B622}"/>
              </a:ext>
            </a:extLst>
          </p:cNvPr>
          <p:cNvCxnSpPr>
            <a:cxnSpLocks/>
          </p:cNvCxnSpPr>
          <p:nvPr/>
        </p:nvCxnSpPr>
        <p:spPr>
          <a:xfrm flipV="1">
            <a:off x="6223709" y="2220561"/>
            <a:ext cx="0" cy="80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E2D340F-C949-EDDD-77A5-F89CDFE671A1}"/>
              </a:ext>
            </a:extLst>
          </p:cNvPr>
          <p:cNvSpPr txBox="1"/>
          <p:nvPr/>
        </p:nvSpPr>
        <p:spPr>
          <a:xfrm>
            <a:off x="5818298" y="1916005"/>
            <a:ext cx="120322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Data/Power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DEB34D-6954-6C69-A2C1-BD8FC18AF71E}"/>
              </a:ext>
            </a:extLst>
          </p:cNvPr>
          <p:cNvSpPr txBox="1"/>
          <p:nvPr/>
        </p:nvSpPr>
        <p:spPr>
          <a:xfrm>
            <a:off x="8907964" y="1901958"/>
            <a:ext cx="13669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Voltage Signal</a:t>
            </a:r>
          </a:p>
        </p:txBody>
      </p:sp>
    </p:spTree>
    <p:extLst>
      <p:ext uri="{BB962C8B-B14F-4D97-AF65-F5344CB8AC3E}">
        <p14:creationId xmlns:p14="http://schemas.microsoft.com/office/powerpoint/2010/main" val="304308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376809" y="1334279"/>
            <a:ext cx="11177401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600" b="1" dirty="0">
                <a:solidFill>
                  <a:srgbClr val="E84B36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Skills Involved</a:t>
            </a:r>
            <a:endParaRPr lang="en-US" sz="2600" b="1" dirty="0">
              <a:solidFill>
                <a:srgbClr val="E8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Design of analog front-ends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Error budget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Frequency-domain modeling of analog circuits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Automation of testing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Skills that may be involved</a:t>
            </a:r>
            <a:endParaRPr lang="en-US" sz="2000" b="1" dirty="0">
              <a:solidFill>
                <a:srgbClr val="15264B"/>
              </a:solidFill>
              <a:latin typeface="+mn-lt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Power converter design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Signal processing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Noise budget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18" name="Google Shape;145;p7">
            <a:extLst>
              <a:ext uri="{FF2B5EF4-FFF2-40B4-BE49-F238E27FC236}">
                <a16:creationId xmlns:a16="http://schemas.microsoft.com/office/drawing/2014/main" id="{DBD98685-E6DB-4548-992F-86EFC1B6F030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0;p1">
            <a:extLst>
              <a:ext uri="{FF2B5EF4-FFF2-40B4-BE49-F238E27FC236}">
                <a16:creationId xmlns:a16="http://schemas.microsoft.com/office/drawing/2014/main" id="{B922E6F9-2383-DE41-BF46-8C23337DD107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1" name="Google Shape;145;p7">
            <a:extLst>
              <a:ext uri="{FF2B5EF4-FFF2-40B4-BE49-F238E27FC236}">
                <a16:creationId xmlns:a16="http://schemas.microsoft.com/office/drawing/2014/main" id="{614C97B7-5CDB-E748-9964-18DA2B80CC66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5D9EC8C9-6293-D94F-BB71-5442E3339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3" name="Google Shape;100;p1">
            <a:extLst>
              <a:ext uri="{FF2B5EF4-FFF2-40B4-BE49-F238E27FC236}">
                <a16:creationId xmlns:a16="http://schemas.microsoft.com/office/drawing/2014/main" id="{85A69606-3816-5244-A5CD-EC3EA84F3070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Example Circuit</a:t>
            </a:r>
            <a:endParaRPr lang="en-US" sz="2400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2582C0C7-CB7D-9745-A567-B540D621135D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249236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5;p7">
            <a:extLst>
              <a:ext uri="{FF2B5EF4-FFF2-40B4-BE49-F238E27FC236}">
                <a16:creationId xmlns:a16="http://schemas.microsoft.com/office/drawing/2014/main" id="{C1E9E323-7FE6-774D-999D-DB456F9813F1}"/>
              </a:ext>
            </a:extLst>
          </p:cNvPr>
          <p:cNvSpPr/>
          <p:nvPr/>
        </p:nvSpPr>
        <p:spPr>
          <a:xfrm rot="10800000" flipH="1">
            <a:off x="0" y="-7696"/>
            <a:ext cx="12192000" cy="6865695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building, street&#10;&#10;Description automatically generated">
            <a:extLst>
              <a:ext uri="{FF2B5EF4-FFF2-40B4-BE49-F238E27FC236}">
                <a16:creationId xmlns:a16="http://schemas.microsoft.com/office/drawing/2014/main" id="{AA3AB03C-0390-9F46-9B7C-4C2DAFAF4B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CF7FA76-E2DB-F44D-943F-42CB96E21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35709"/>
            <a:ext cx="277906" cy="401420"/>
          </a:xfrm>
          <a:prstGeom prst="rect">
            <a:avLst/>
          </a:prstGeom>
        </p:spPr>
      </p:pic>
      <p:sp>
        <p:nvSpPr>
          <p:cNvPr id="11" name="Google Shape;147;p7">
            <a:extLst>
              <a:ext uri="{FF2B5EF4-FFF2-40B4-BE49-F238E27FC236}">
                <a16:creationId xmlns:a16="http://schemas.microsoft.com/office/drawing/2014/main" id="{E0413B06-A2E6-C746-8C3D-87E15D354737}"/>
              </a:ext>
            </a:extLst>
          </p:cNvPr>
          <p:cNvSpPr txBox="1">
            <a:spLocks/>
          </p:cNvSpPr>
          <p:nvPr/>
        </p:nvSpPr>
        <p:spPr>
          <a:xfrm>
            <a:off x="376807" y="1334279"/>
            <a:ext cx="11177403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000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Contact</a:t>
            </a:r>
          </a:p>
          <a:p>
            <a:pPr>
              <a:buSzPts val="3000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>
              <a:buSzPts val="3000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Jason Paximadas (jop2@illinois.edu)</a:t>
            </a:r>
          </a:p>
          <a:p>
            <a:pPr>
              <a:buSzPts val="3000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>
              <a:buSzPts val="3000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Sources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>
              <a:buSzPts val="3000"/>
            </a:pP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>
              <a:buSzPts val="3000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https://embeddedcomputing.com/technology/analog-and-power/pcbs-components/how-to-design-castellated-pcbs-for-board-to-board-attachment</a:t>
            </a:r>
          </a:p>
        </p:txBody>
      </p:sp>
      <p:sp>
        <p:nvSpPr>
          <p:cNvPr id="10" name="Google Shape;100;p1">
            <a:extLst>
              <a:ext uri="{FF2B5EF4-FFF2-40B4-BE49-F238E27FC236}">
                <a16:creationId xmlns:a16="http://schemas.microsoft.com/office/drawing/2014/main" id="{60F7FEC7-95F3-474E-B097-FC209879264A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8" name="Google Shape;100;p1">
            <a:extLst>
              <a:ext uri="{FF2B5EF4-FFF2-40B4-BE49-F238E27FC236}">
                <a16:creationId xmlns:a16="http://schemas.microsoft.com/office/drawing/2014/main" id="{EA2E381D-85E1-5244-A1AF-09EE86EDAF3C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420909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7">
            <a:extLst>
              <a:ext uri="{FF2B5EF4-FFF2-40B4-BE49-F238E27FC236}">
                <a16:creationId xmlns:a16="http://schemas.microsoft.com/office/drawing/2014/main" id="{8FE8EAD3-2D7F-0846-8465-1E5EC531CB76}"/>
              </a:ext>
            </a:extLst>
          </p:cNvPr>
          <p:cNvSpPr/>
          <p:nvPr/>
        </p:nvSpPr>
        <p:spPr>
          <a:xfrm rot="10800000" flipH="1">
            <a:off x="-1" y="8163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B4284"/>
              </a:gs>
              <a:gs pos="100000">
                <a:srgbClr val="13294B"/>
              </a:gs>
            </a:gsLst>
            <a:lin ang="189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40BBED40-2928-B047-86D9-C914F64EDE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" y="8164"/>
            <a:ext cx="12192000" cy="6858000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63AF0C5-85E3-5442-BD93-F22B807C7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21" y="2252985"/>
            <a:ext cx="7131957" cy="23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6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346</Words>
  <Application>Microsoft Office PowerPoint</Application>
  <PresentationFormat>Widescreen</PresentationFormat>
  <Paragraphs>102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Paximadas, Jason</cp:lastModifiedBy>
  <cp:revision>11</cp:revision>
  <dcterms:modified xsi:type="dcterms:W3CDTF">2023-01-23T06:58:53Z</dcterms:modified>
</cp:coreProperties>
</file>