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3" r:id="rId3"/>
    <p:sldId id="275" r:id="rId4"/>
    <p:sldId id="264" r:id="rId5"/>
    <p:sldId id="265" r:id="rId6"/>
    <p:sldId id="262" r:id="rId7"/>
    <p:sldId id="273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2"/>
    <p:restoredTop sz="94699"/>
  </p:normalViewPr>
  <p:slideViewPr>
    <p:cSldViewPr snapToGrid="0" snapToObjects="1">
      <p:cViewPr varScale="1">
        <p:scale>
          <a:sx n="123" d="100"/>
          <a:sy n="123" d="100"/>
        </p:scale>
        <p:origin x="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52B0D-6EF1-6445-82A7-9BC4840F8B7D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8CFBD-03D6-B845-A17F-FD294760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505" y="1122363"/>
            <a:ext cx="4339327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3505" y="3602038"/>
            <a:ext cx="433932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1536A-1790-D841-A391-32FA00E1C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750" y="5648780"/>
            <a:ext cx="2730500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406" y="6095094"/>
            <a:ext cx="20574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117" y="1778000"/>
            <a:ext cx="5785769" cy="20621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Establishing an Intelligent Square Stepping Exercise System for Cognitive-Motor Rehabilitation in Older Adults with Multiple Sclerosis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29197" y="3932238"/>
            <a:ext cx="5685609" cy="1407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Dr. Manuel Hernandez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Dr. Emerson Sebastiao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Dr. Rob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Motl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Multiple Sclerosis (MS)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01E-73E3-7042-A59A-A694342BC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770" y="1690689"/>
            <a:ext cx="5099020" cy="3625895"/>
          </a:xfrm>
        </p:spPr>
        <p:txBody>
          <a:bodyPr>
            <a:normAutofit/>
          </a:bodyPr>
          <a:lstStyle/>
          <a:p>
            <a:r>
              <a:rPr lang="en-US" dirty="0"/>
              <a:t>Autoimmune disease affecting nerve-insulating myelin</a:t>
            </a:r>
          </a:p>
          <a:p>
            <a:r>
              <a:rPr lang="en-US" dirty="0"/>
              <a:t>2+ Million people affected worldwide</a:t>
            </a:r>
          </a:p>
          <a:p>
            <a:r>
              <a:rPr lang="en-US" dirty="0"/>
              <a:t>Typically diagnosed between 20-50 years of age</a:t>
            </a:r>
          </a:p>
          <a:p>
            <a:r>
              <a:rPr lang="en-US" dirty="0"/>
              <a:t>Peak prevalence of MS shifting to older age groups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97D40-9C6C-4D40-AA39-1A30DFBB82EF}"/>
              </a:ext>
            </a:extLst>
          </p:cNvPr>
          <p:cNvSpPr txBox="1"/>
          <p:nvPr/>
        </p:nvSpPr>
        <p:spPr>
          <a:xfrm>
            <a:off x="1954922" y="6075379"/>
            <a:ext cx="580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1. </a:t>
            </a:r>
            <a:r>
              <a:rPr lang="en-US" sz="1200" dirty="0" err="1">
                <a:solidFill>
                  <a:schemeClr val="bg2"/>
                </a:solidFill>
              </a:rPr>
              <a:t>Marrie</a:t>
            </a:r>
            <a:r>
              <a:rPr lang="en-US" sz="1200" dirty="0">
                <a:solidFill>
                  <a:schemeClr val="bg2"/>
                </a:solidFill>
              </a:rPr>
              <a:t>, et al., 2011.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496187C-61D3-9D4E-9CA4-59A3F639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6854" y="1589184"/>
            <a:ext cx="3887146" cy="372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931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MS-related declines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01E-73E3-7042-A59A-A694342BC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770" y="1690689"/>
            <a:ext cx="5099020" cy="3625895"/>
          </a:xfrm>
        </p:spPr>
        <p:txBody>
          <a:bodyPr>
            <a:normAutofit/>
          </a:bodyPr>
          <a:lstStyle/>
          <a:p>
            <a:r>
              <a:rPr lang="en-US" dirty="0"/>
              <a:t>Attention and executive function are crucial for cognitive control of mobility in persons with MS</a:t>
            </a:r>
            <a:r>
              <a:rPr lang="en-US" baseline="30000" dirty="0"/>
              <a:t>2</a:t>
            </a:r>
          </a:p>
          <a:p>
            <a:r>
              <a:rPr lang="en-US" dirty="0"/>
              <a:t>Declines in balance, mobility, strength, sensory, cognitive, and mental health function expected from MS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97D40-9C6C-4D40-AA39-1A30DFBB82EF}"/>
              </a:ext>
            </a:extLst>
          </p:cNvPr>
          <p:cNvSpPr txBox="1"/>
          <p:nvPr/>
        </p:nvSpPr>
        <p:spPr>
          <a:xfrm>
            <a:off x="1954922" y="6075379"/>
            <a:ext cx="580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2. </a:t>
            </a:r>
            <a:r>
              <a:rPr lang="en-US" sz="1200" dirty="0" err="1">
                <a:solidFill>
                  <a:schemeClr val="bg2"/>
                </a:solidFill>
              </a:rPr>
              <a:t>Motl</a:t>
            </a:r>
            <a:r>
              <a:rPr lang="en-US" sz="1200" dirty="0">
                <a:solidFill>
                  <a:schemeClr val="bg2"/>
                </a:solidFill>
              </a:rPr>
              <a:t>, et al., 2014. 3. </a:t>
            </a:r>
            <a:r>
              <a:rPr lang="en-US" sz="1200" dirty="0" err="1">
                <a:solidFill>
                  <a:schemeClr val="bg2"/>
                </a:solidFill>
              </a:rPr>
              <a:t>Compston</a:t>
            </a:r>
            <a:r>
              <a:rPr lang="en-US" sz="1200" dirty="0">
                <a:solidFill>
                  <a:schemeClr val="bg2"/>
                </a:solidFill>
              </a:rPr>
              <a:t> and Coles, 2008.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2AADF00-84FF-614B-A7C4-E7D1C746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69" r="24203"/>
          <a:stretch>
            <a:fillRect/>
          </a:stretch>
        </p:blipFill>
        <p:spPr>
          <a:xfrm>
            <a:off x="5720754" y="206386"/>
            <a:ext cx="3226476" cy="56065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56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Barriers to engagement with 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01E-73E3-7042-A59A-A694342BC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770" y="1690689"/>
            <a:ext cx="4457625" cy="3625895"/>
          </a:xfrm>
        </p:spPr>
        <p:txBody>
          <a:bodyPr>
            <a:normAutofit/>
          </a:bodyPr>
          <a:lstStyle/>
          <a:p>
            <a:r>
              <a:rPr lang="en-US" dirty="0"/>
              <a:t>Despite benefits, exercise participation remains in low in persons with MS</a:t>
            </a:r>
            <a:r>
              <a:rPr lang="en-US" baseline="30000" dirty="0"/>
              <a:t>4</a:t>
            </a:r>
          </a:p>
          <a:p>
            <a:r>
              <a:rPr lang="en-US" dirty="0"/>
              <a:t>Lack of physical activity could be due to </a:t>
            </a:r>
            <a:r>
              <a:rPr lang="en-US" b="1" dirty="0"/>
              <a:t>personal, environmental, </a:t>
            </a:r>
            <a:r>
              <a:rPr lang="en-US" dirty="0"/>
              <a:t>and</a:t>
            </a:r>
            <a:r>
              <a:rPr lang="en-US" b="1" dirty="0"/>
              <a:t> societal barriers</a:t>
            </a:r>
            <a:r>
              <a:rPr lang="en-US" b="1" baseline="30000" dirty="0"/>
              <a:t>5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5619D-F5B8-734A-A359-1488F4DA083B}"/>
              </a:ext>
            </a:extLst>
          </p:cNvPr>
          <p:cNvSpPr txBox="1"/>
          <p:nvPr/>
        </p:nvSpPr>
        <p:spPr>
          <a:xfrm>
            <a:off x="1954922" y="6075379"/>
            <a:ext cx="580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4. </a:t>
            </a:r>
            <a:r>
              <a:rPr lang="en-US" sz="1200" dirty="0" err="1">
                <a:solidFill>
                  <a:schemeClr val="bg2"/>
                </a:solidFill>
              </a:rPr>
              <a:t>Kinnet</a:t>
            </a:r>
            <a:r>
              <a:rPr lang="en-US" sz="1200" dirty="0">
                <a:solidFill>
                  <a:schemeClr val="bg2"/>
                </a:solidFill>
              </a:rPr>
              <a:t>-Hopkins et al., 2017. 5. Learmonth and </a:t>
            </a:r>
            <a:r>
              <a:rPr lang="en-US" sz="1200" dirty="0" err="1">
                <a:solidFill>
                  <a:schemeClr val="bg2"/>
                </a:solidFill>
              </a:rPr>
              <a:t>Motl</a:t>
            </a:r>
            <a:r>
              <a:rPr lang="en-US" sz="1200" dirty="0">
                <a:solidFill>
                  <a:schemeClr val="bg2"/>
                </a:solidFill>
              </a:rPr>
              <a:t>, 2016</a:t>
            </a:r>
          </a:p>
        </p:txBody>
      </p:sp>
      <p:pic>
        <p:nvPicPr>
          <p:cNvPr id="7" name="Picture 6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1D34BC22-51CD-9047-99B6-E588065C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41" y="1463821"/>
            <a:ext cx="3751418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/>
          <a:lstStyle/>
          <a:p>
            <a:r>
              <a:rPr lang="en-US" dirty="0"/>
              <a:t>The good news…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2247A-F93B-3341-B678-E10CE11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" y="3758150"/>
            <a:ext cx="3613230" cy="2027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A9189-CBCE-5844-A072-03C0A5B4D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869342"/>
            <a:ext cx="3009900" cy="199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559AD-7503-EB44-83EE-40DA45B0C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06" y="4096727"/>
            <a:ext cx="3009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Intelligent Home Exercise System for Motor-Cognitive Rehabilitation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6CC96-0115-DB68-9B5C-2E403659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88" y="2032434"/>
            <a:ext cx="3037205" cy="360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9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770" y="365126"/>
            <a:ext cx="8715736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01E-73E3-7042-A59A-A694342BC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771" y="1690689"/>
            <a:ext cx="6582728" cy="295404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 1</a:t>
            </a:r>
            <a:r>
              <a:rPr lang="en-US" dirty="0"/>
              <a:t>: Refine design and build the smart exercise mat.</a:t>
            </a:r>
          </a:p>
          <a:p>
            <a:r>
              <a:rPr lang="en-US" b="1" dirty="0"/>
              <a:t>Goal 2</a:t>
            </a:r>
            <a:r>
              <a:rPr lang="en-US" dirty="0"/>
              <a:t>: Refine software to sync with smart exercise mat.</a:t>
            </a:r>
          </a:p>
          <a:p>
            <a:r>
              <a:rPr lang="en-US" b="1" dirty="0"/>
              <a:t>Goal 3</a:t>
            </a:r>
            <a:r>
              <a:rPr lang="en-US" dirty="0"/>
              <a:t>: Increase robustness of system for at-home deployment and collaborate with industry partner.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6E4FD-50DE-C69C-46C6-D42B6204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8" y="245198"/>
            <a:ext cx="2167732" cy="2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urple and white logo&#10;&#10;Description automatically generated">
            <a:extLst>
              <a:ext uri="{FF2B5EF4-FFF2-40B4-BE49-F238E27FC236}">
                <a16:creationId xmlns:a16="http://schemas.microsoft.com/office/drawing/2014/main" id="{F6E33804-0B3D-0030-3C57-CB00C74F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63" y="4644736"/>
            <a:ext cx="3556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117" y="598867"/>
            <a:ext cx="5785769" cy="442042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Establishing an Intelligent Square Stepping Exercise System for Cognitive-Motor Rehabilitation in Older Adults with Multiple Sclerosis</a:t>
            </a:r>
          </a:p>
        </p:txBody>
      </p:sp>
    </p:spTree>
    <p:extLst>
      <p:ext uri="{BB962C8B-B14F-4D97-AF65-F5344CB8AC3E}">
        <p14:creationId xmlns:p14="http://schemas.microsoft.com/office/powerpoint/2010/main" val="3036660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5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275ABE5C-1CCE-5D45-A665-9714A7D5390C}" vid="{54C2D45B-048D-6240-93B4-1F8E18AD00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7007</TotalTime>
  <Words>239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Custom Design</vt:lpstr>
      <vt:lpstr>Establishing an Intelligent Square Stepping Exercise System for Cognitive-Motor Rehabilitation in Older Adults with Multiple Sclerosis</vt:lpstr>
      <vt:lpstr>Multiple Sclerosis (MS)</vt:lpstr>
      <vt:lpstr>MS-related declines</vt:lpstr>
      <vt:lpstr>Barriers to engagement with physical activity</vt:lpstr>
      <vt:lpstr>The good news…</vt:lpstr>
      <vt:lpstr>Intelligent Home Exercise System for Motor-Cognitive Rehabilitation</vt:lpstr>
      <vt:lpstr>Next steps</vt:lpstr>
      <vt:lpstr>Establishing an Intelligent Square Stepping Exercise System for Cognitive-Motor Rehabilitation in Older Adults with Multiple Sclerosis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in Place with Wearable Technology</dc:title>
  <dc:creator>Hernandez, Manuel Enrique</dc:creator>
  <cp:lastModifiedBy>Hernandez, Manuel Enrique</cp:lastModifiedBy>
  <cp:revision>14</cp:revision>
  <dcterms:created xsi:type="dcterms:W3CDTF">2021-09-17T19:18:09Z</dcterms:created>
  <dcterms:modified xsi:type="dcterms:W3CDTF">2024-08-27T16:06:24Z</dcterms:modified>
</cp:coreProperties>
</file>