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64" r:id="rId2"/>
  </p:sldMasterIdLst>
  <p:notesMasterIdLst>
    <p:notesMasterId r:id="rId7"/>
  </p:notesMasterIdLst>
  <p:handoutMasterIdLst>
    <p:handoutMasterId r:id="rId8"/>
  </p:handoutMasterIdLst>
  <p:sldIdLst>
    <p:sldId id="800" r:id="rId3"/>
    <p:sldId id="801" r:id="rId4"/>
    <p:sldId id="802" r:id="rId5"/>
    <p:sldId id="803" r:id="rId6"/>
  </p:sldIdLst>
  <p:sldSz cx="13817600" cy="7772400"/>
  <p:notesSz cx="6858000" cy="9144000"/>
  <p:defaultTextStyle>
    <a:defPPr>
      <a:defRPr lang="en-US"/>
    </a:defPPr>
    <a:lvl1pPr marL="0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A26"/>
    <a:srgbClr val="DE4D3A"/>
    <a:srgbClr val="142958"/>
    <a:srgbClr val="15274B"/>
    <a:srgbClr val="F16322"/>
    <a:srgbClr val="DDD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316" autoAdjust="0"/>
  </p:normalViewPr>
  <p:slideViewPr>
    <p:cSldViewPr snapToGrid="0" snapToObjects="1">
      <p:cViewPr varScale="1">
        <p:scale>
          <a:sx n="87" d="100"/>
          <a:sy n="87" d="100"/>
        </p:scale>
        <p:origin x="930" y="72"/>
      </p:cViewPr>
      <p:guideLst>
        <p:guide orient="horz" pos="2448"/>
        <p:guide pos="43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19064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8/30/2022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nitrox mixes are either 32% or 36% O</a:t>
            </a:r>
            <a:r>
              <a:rPr lang="en-US" baseline="-25000" dirty="0"/>
              <a:t>2</a:t>
            </a:r>
            <a:endParaRPr lang="en-US" baseline="0" dirty="0"/>
          </a:p>
          <a:p>
            <a:r>
              <a:rPr lang="en-US" baseline="0" dirty="0"/>
              <a:t>1.6 PO2 air MOD is about 218 ft</a:t>
            </a:r>
          </a:p>
          <a:p>
            <a:r>
              <a:rPr lang="en-US" baseline="0" dirty="0"/>
              <a:t>36 </a:t>
            </a:r>
            <a:r>
              <a:rPr lang="en-US" baseline="0" dirty="0" err="1"/>
              <a:t>EANx</a:t>
            </a:r>
            <a:r>
              <a:rPr lang="en-US" baseline="0" dirty="0"/>
              <a:t> is 114 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3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76360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7" y="619125"/>
            <a:ext cx="12736405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7" y="1570071"/>
            <a:ext cx="12736405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7" y="1860825"/>
            <a:ext cx="12736405" cy="30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54619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FFF5B-C08C-4229-9DF8-6CF840DA2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2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17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5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381995" indent="-381995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0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7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1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3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8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6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940" y="2695073"/>
            <a:ext cx="13820539" cy="2352030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11273"/>
            <a:ext cx="13817597" cy="267387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099" y="5528603"/>
            <a:ext cx="13804501" cy="2256549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0" y="5698404"/>
            <a:ext cx="4446031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73" r:id="rId2"/>
  </p:sldLayoutIdLst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172772"/>
            <a:ext cx="13817600" cy="599627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2"/>
          <a:stretch/>
        </p:blipFill>
        <p:spPr>
          <a:xfrm>
            <a:off x="-2" y="7022370"/>
            <a:ext cx="13817601" cy="25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09" y="7353309"/>
            <a:ext cx="1940310" cy="19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3" b="63560"/>
          <a:stretch/>
        </p:blipFill>
        <p:spPr>
          <a:xfrm>
            <a:off x="499630" y="7239543"/>
            <a:ext cx="368073" cy="42451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p:hf hdr="0" ftr="0"/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ECE 445 TA Pitch: SCUBA Nitrox Labeler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Stasiu Chyczewski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9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9774C-343F-D298-09A5-2E7B36700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595" y="213245"/>
            <a:ext cx="12631240" cy="726801"/>
          </a:xfrm>
        </p:spPr>
        <p:txBody>
          <a:bodyPr/>
          <a:lstStyle/>
          <a:p>
            <a:r>
              <a:rPr lang="en-US" dirty="0"/>
              <a:t>Background: Nitrox Diving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B755E-9F2C-2AE5-2186-805202A3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6A125-24B4-9E5A-A5B8-EEDBEA8F062F}"/>
              </a:ext>
            </a:extLst>
          </p:cNvPr>
          <p:cNvSpPr txBox="1"/>
          <p:nvPr/>
        </p:nvSpPr>
        <p:spPr>
          <a:xfrm>
            <a:off x="302455" y="1090246"/>
            <a:ext cx="66063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Scuba divers accumulate N</a:t>
            </a:r>
            <a:r>
              <a:rPr lang="en-US" sz="2800" baseline="-25000" dirty="0"/>
              <a:t>2</a:t>
            </a:r>
            <a:r>
              <a:rPr lang="en-US" sz="2800" dirty="0"/>
              <a:t> in their tissues as they dive due to the increased partial pressure at depth.</a:t>
            </a:r>
          </a:p>
          <a:p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Divers using air often need to spend large amounts of time on the surface to off-gas and extend no-deco times on subsequent dives.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Nitrox (breathing gas with a higher percentage O</a:t>
            </a:r>
            <a:r>
              <a:rPr lang="en-US" sz="2800" baseline="-25000" dirty="0"/>
              <a:t>2</a:t>
            </a:r>
            <a:r>
              <a:rPr lang="en-US" sz="2800" dirty="0"/>
              <a:t> than air) can mitigate this problem.</a:t>
            </a:r>
          </a:p>
        </p:txBody>
      </p:sp>
      <p:pic>
        <p:nvPicPr>
          <p:cNvPr id="7" name="Picture 6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603E57A8-728D-3E41-8AE7-5035BBD68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71" y="213245"/>
            <a:ext cx="6546087" cy="663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9774C-343F-D298-09A5-2E7B36700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595" y="213245"/>
            <a:ext cx="12631240" cy="726801"/>
          </a:xfrm>
        </p:spPr>
        <p:txBody>
          <a:bodyPr/>
          <a:lstStyle/>
          <a:p>
            <a:r>
              <a:rPr lang="en-US" dirty="0"/>
              <a:t>Background: Nitrox Diving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B755E-9F2C-2AE5-2186-805202A3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6A125-24B4-9E5A-A5B8-EEDBEA8F062F}"/>
              </a:ext>
            </a:extLst>
          </p:cNvPr>
          <p:cNvSpPr txBox="1"/>
          <p:nvPr/>
        </p:nvSpPr>
        <p:spPr>
          <a:xfrm>
            <a:off x="302455" y="1090246"/>
            <a:ext cx="134205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Nitrox diving has additional hazards associated with it, most notably the onset of oxygen toxicity at shallower depths.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To mitigate this hazard, divers are taught to analyze and hand-label their tanks before their dive with information such as the percentage O</a:t>
            </a:r>
            <a:r>
              <a:rPr lang="en-US" sz="2800" baseline="-25000" dirty="0"/>
              <a:t>2 </a:t>
            </a:r>
            <a:r>
              <a:rPr lang="en-US" sz="2800" dirty="0"/>
              <a:t>and MOD (maximum operating depth).</a:t>
            </a:r>
          </a:p>
        </p:txBody>
      </p:sp>
      <p:pic>
        <p:nvPicPr>
          <p:cNvPr id="6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931E31C1-0875-0AFA-2B55-8B4C34425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5" y="4004499"/>
            <a:ext cx="5138347" cy="1967556"/>
          </a:xfrm>
          <a:prstGeom prst="rect">
            <a:avLst/>
          </a:prstGeom>
        </p:spPr>
      </p:pic>
      <p:pic>
        <p:nvPicPr>
          <p:cNvPr id="9" name="Picture 8" descr="A close-up of a label on a rock&#10;&#10;Description automatically generated with low confidence">
            <a:extLst>
              <a:ext uri="{FF2B5EF4-FFF2-40B4-BE49-F238E27FC236}">
                <a16:creationId xmlns:a16="http://schemas.microsoft.com/office/drawing/2014/main" id="{065D7CE2-29FF-E9A2-7A28-22A3748CE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71" y="3456013"/>
            <a:ext cx="5733664" cy="32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9774C-343F-D298-09A5-2E7B36700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455" y="213245"/>
            <a:ext cx="12631240" cy="726801"/>
          </a:xfrm>
        </p:spPr>
        <p:txBody>
          <a:bodyPr/>
          <a:lstStyle/>
          <a:p>
            <a:r>
              <a:rPr lang="en-US" dirty="0"/>
              <a:t>Proposal: Compact Nitrox Analyzer/Labeler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B755E-9F2C-2AE5-2186-805202A3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1E9B930-1388-9847-06C3-251E5F944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97880"/>
              </p:ext>
            </p:extLst>
          </p:nvPr>
        </p:nvGraphicFramePr>
        <p:xfrm>
          <a:off x="984737" y="1069145"/>
          <a:ext cx="11948958" cy="5690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479">
                  <a:extLst>
                    <a:ext uri="{9D8B030D-6E8A-4147-A177-3AD203B41FA5}">
                      <a16:colId xmlns:a16="http://schemas.microsoft.com/office/drawing/2014/main" val="2436048136"/>
                    </a:ext>
                  </a:extLst>
                </a:gridCol>
                <a:gridCol w="5974479">
                  <a:extLst>
                    <a:ext uri="{9D8B030D-6E8A-4147-A177-3AD203B41FA5}">
                      <a16:colId xmlns:a16="http://schemas.microsoft.com/office/drawing/2014/main" val="2283853723"/>
                    </a:ext>
                  </a:extLst>
                </a:gridCol>
              </a:tblGrid>
              <a:tr h="818962">
                <a:tc>
                  <a:txBody>
                    <a:bodyPr/>
                    <a:lstStyle/>
                    <a:p>
                      <a:r>
                        <a:rPr lang="en-US" sz="4400" dirty="0"/>
                        <a:t>Key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Would be 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702407"/>
                  </a:ext>
                </a:extLst>
              </a:tr>
              <a:tr h="487141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Accurately analyze O</a:t>
                      </a:r>
                      <a:r>
                        <a:rPr lang="en-US" sz="2800" baseline="-25000" dirty="0"/>
                        <a:t>2</a:t>
                      </a:r>
                      <a:r>
                        <a:rPr lang="en-US" sz="2800" baseline="0" dirty="0"/>
                        <a:t> content of dive cylinders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baseline="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Allow users to set max PO</a:t>
                      </a:r>
                      <a:r>
                        <a:rPr lang="en-US" sz="2800" baseline="-25000" dirty="0"/>
                        <a:t>2</a:t>
                      </a:r>
                      <a:r>
                        <a:rPr lang="en-US" sz="2800" baseline="0" dirty="0"/>
                        <a:t> and calculate resultant depth limits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baseline="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Print easy to read label with critical information (O</a:t>
                      </a:r>
                      <a:r>
                        <a:rPr lang="en-US" sz="2800" baseline="-25000" dirty="0"/>
                        <a:t>2</a:t>
                      </a:r>
                      <a:r>
                        <a:rPr lang="en-US" sz="2800" baseline="0" dirty="0"/>
                        <a:t> percentage, MOD, date, etc.)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baseline="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Handheld device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80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Water resistant, buoyant housing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Electronically log analyses and transmit for easy integration with digital dive logs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Long lasting, rechargeable batteries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42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289917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-Grainger-Template-16X9.potx" id="{288D3AED-7DEF-492C-8383-28BED872FB96}" vid="{8F2C015B-08DA-4D33-A097-92A25A4914F4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-Grainger-Template-16X9.potx" id="{288D3AED-7DEF-492C-8383-28BED872FB96}" vid="{BDEAF2F8-B4E1-4E05-9616-81582DAAA3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28471</TotalTime>
  <Words>229</Words>
  <Application>Microsoft Office PowerPoint</Application>
  <PresentationFormat>Custom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Calibri</vt:lpstr>
      <vt:lpstr>OfficinaSansITCStd Book</vt:lpstr>
      <vt:lpstr>Wingdings</vt:lpstr>
      <vt:lpstr>1_Cover Slide</vt:lpstr>
      <vt:lpstr>Content Slides - Blue Text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Chyczewski, Stasiu</dc:creator>
  <cp:lastModifiedBy>Chyczewski, Stasiu</cp:lastModifiedBy>
  <cp:revision>231</cp:revision>
  <dcterms:created xsi:type="dcterms:W3CDTF">2020-11-23T18:27:21Z</dcterms:created>
  <dcterms:modified xsi:type="dcterms:W3CDTF">2022-08-30T18:45:01Z</dcterms:modified>
</cp:coreProperties>
</file>