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64" r:id="rId2"/>
  </p:sldMasterIdLst>
  <p:notesMasterIdLst>
    <p:notesMasterId r:id="rId13"/>
  </p:notesMasterIdLst>
  <p:handoutMasterIdLst>
    <p:handoutMasterId r:id="rId14"/>
  </p:handoutMasterIdLst>
  <p:sldIdLst>
    <p:sldId id="800" r:id="rId3"/>
    <p:sldId id="801" r:id="rId4"/>
    <p:sldId id="805" r:id="rId5"/>
    <p:sldId id="807" r:id="rId6"/>
    <p:sldId id="802" r:id="rId7"/>
    <p:sldId id="803" r:id="rId8"/>
    <p:sldId id="808" r:id="rId9"/>
    <p:sldId id="821" r:id="rId10"/>
    <p:sldId id="804" r:id="rId11"/>
    <p:sldId id="806" r:id="rId12"/>
  </p:sldIdLst>
  <p:sldSz cx="13817600" cy="7772400"/>
  <p:notesSz cx="6858000" cy="9144000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D3A"/>
    <a:srgbClr val="142958"/>
    <a:srgbClr val="F16322"/>
    <a:srgbClr val="15274B"/>
    <a:srgbClr val="E84A26"/>
    <a:srgbClr val="DDD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B1C18-C7CD-48FA-8608-FB576D35C11D}" v="6" dt="2022-08-30T18:34:39.274"/>
    <p1510:client id="{6E4C4877-A777-46C6-B778-91B2514506D8}" v="7" dt="2022-08-30T16:42:48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316" autoAdjust="0"/>
  </p:normalViewPr>
  <p:slideViewPr>
    <p:cSldViewPr snapToGrid="0" snapToObjects="1">
      <p:cViewPr varScale="1">
        <p:scale>
          <a:sx n="70" d="100"/>
          <a:sy n="70" d="100"/>
        </p:scale>
        <p:origin x="58" y="147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064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8/30/2022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scientists are trying to approach the organ shortage is tissue engineering. Explain tissue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4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55311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7" y="619125"/>
            <a:ext cx="12736405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7" y="1570071"/>
            <a:ext cx="12736405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7" y="1860825"/>
            <a:ext cx="12736405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461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5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381995" indent="-381995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0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7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3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99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6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3"/>
            <a:ext cx="13817597" cy="267387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099" y="5528603"/>
            <a:ext cx="13804501" cy="2256549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" y="5698404"/>
            <a:ext cx="4446031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172772"/>
            <a:ext cx="13817600" cy="599627"/>
          </a:xfrm>
          <a:prstGeom prst="rect">
            <a:avLst/>
          </a:prstGeom>
          <a:solidFill>
            <a:srgbClr val="E84A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2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509" y="7353309"/>
            <a:ext cx="1940310" cy="19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3" b="6356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504" y="7237049"/>
            <a:ext cx="533709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AA0FC6-F71F-4650-BE21-9A15F164E7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/>
  <p:txStyles>
    <p:titleStyle>
      <a:lvl1pPr algn="ctr" defTabSz="509326" rtl="0" eaLnBrk="1" latinLnBrk="0" hangingPunct="1">
        <a:spcBef>
          <a:spcPct val="0"/>
        </a:spcBef>
        <a:buNone/>
        <a:defRPr sz="4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995" indent="-381995" algn="l" defTabSz="509326" rtl="0" eaLnBrk="1" latinLnBrk="0" hangingPunct="1">
        <a:spcBef>
          <a:spcPct val="20000"/>
        </a:spcBef>
        <a:buFont typeface="Arial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827657" indent="-318330" algn="l" defTabSz="509326" rtl="0" eaLnBrk="1" latinLnBrk="0" hangingPunct="1">
        <a:spcBef>
          <a:spcPct val="20000"/>
        </a:spcBef>
        <a:buFont typeface="Arial"/>
        <a:buChar char="–"/>
        <a:defRPr sz="3099" kern="1200">
          <a:solidFill>
            <a:schemeClr val="tx1"/>
          </a:solidFill>
          <a:latin typeface="+mn-lt"/>
          <a:ea typeface="+mn-ea"/>
          <a:cs typeface="+mn-cs"/>
        </a:defRPr>
      </a:lvl2pPr>
      <a:lvl3pPr marL="1273318" indent="-254664" algn="l" defTabSz="50932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45" indent="-254664" algn="l" defTabSz="5093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71" indent="-254664" algn="l" defTabSz="5093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9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625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952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78" indent="-254664" algn="l" defTabSz="5093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26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54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8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308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3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61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89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15" algn="l" defTabSz="5093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Bioprinting Conversion Platform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Nathan Chung, Pei-Hsuan Hsieh, Yamuna Phal, Dr. Rohit Bhargava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Chemical Imaging and Structures Lab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839FD-849F-AF9A-42AF-D21838B5F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76" y="6312893"/>
            <a:ext cx="6114656" cy="652230"/>
          </a:xfrm>
          <a:prstGeom prst="rect">
            <a:avLst/>
          </a:prstGeom>
        </p:spPr>
      </p:pic>
      <p:pic>
        <p:nvPicPr>
          <p:cNvPr id="7" name="Picture 6" descr="A picture containing grass, star, green, sitting&#10;&#10;Description automatically generated">
            <a:extLst>
              <a:ext uri="{FF2B5EF4-FFF2-40B4-BE49-F238E27FC236}">
                <a16:creationId xmlns:a16="http://schemas.microsoft.com/office/drawing/2014/main" id="{637AE04D-7A86-4734-D6D9-1AE08EB25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04154"/>
            <a:ext cx="13817601" cy="30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9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FE464-E3CC-59C6-A6F2-088C5F666C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  <a:p>
            <a:pPr lvl="1"/>
            <a:r>
              <a:rPr lang="en-US" dirty="0"/>
              <a:t>Testing Drugs on 3D </a:t>
            </a:r>
          </a:p>
          <a:p>
            <a:pPr lvl="2"/>
            <a:r>
              <a:rPr lang="en-US" dirty="0"/>
              <a:t>More realistic to </a:t>
            </a:r>
            <a:r>
              <a:rPr lang="en-US" dirty="0" err="1"/>
              <a:t>invivo</a:t>
            </a:r>
            <a:r>
              <a:rPr lang="en-US" dirty="0"/>
              <a:t> (real life)</a:t>
            </a:r>
          </a:p>
          <a:p>
            <a:r>
              <a:rPr lang="en-US" dirty="0"/>
              <a:t>Creating In-Vitro Models (Our Lab’s Intention)</a:t>
            </a:r>
          </a:p>
          <a:p>
            <a:pPr lvl="1"/>
            <a:r>
              <a:rPr lang="en-US" dirty="0"/>
              <a:t>Cancer Models</a:t>
            </a:r>
          </a:p>
          <a:p>
            <a:pPr lvl="1"/>
            <a:r>
              <a:rPr lang="en-US" dirty="0"/>
              <a:t>Cellular Models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4F25E-A42E-203D-053F-2BC94AF41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Other Applications of Bioprinting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39E7B-FFCA-02E9-1ACE-D4D8F751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3E8DC0-48AB-9F12-7DC6-E3BBBDC19603}"/>
              </a:ext>
            </a:extLst>
          </p:cNvPr>
          <p:cNvSpPr txBox="1"/>
          <p:nvPr/>
        </p:nvSpPr>
        <p:spPr>
          <a:xfrm>
            <a:off x="962025" y="4558700"/>
            <a:ext cx="619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E4D3A"/>
                </a:solidFill>
              </a:rPr>
              <a:t>105,000 individuals</a:t>
            </a:r>
            <a:endParaRPr lang="en-US" b="1" dirty="0">
              <a:solidFill>
                <a:srgbClr val="DE4D3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96DE1-E282-FC08-7D78-C09A9D9EC75C}"/>
              </a:ext>
            </a:extLst>
          </p:cNvPr>
          <p:cNvSpPr txBox="1"/>
          <p:nvPr/>
        </p:nvSpPr>
        <p:spPr>
          <a:xfrm>
            <a:off x="7416010" y="4512600"/>
            <a:ext cx="518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DE4D3A"/>
                </a:solidFill>
              </a:rPr>
              <a:t>40,000+ transplants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A315E-A74A-324F-AB76-5DD7F7B75ECD}"/>
              </a:ext>
            </a:extLst>
          </p:cNvPr>
          <p:cNvSpPr txBox="1"/>
          <p:nvPr/>
        </p:nvSpPr>
        <p:spPr>
          <a:xfrm>
            <a:off x="1096358" y="7274941"/>
            <a:ext cx="645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Health Resources &amp; Services Administration</a:t>
            </a:r>
          </a:p>
        </p:txBody>
      </p:sp>
      <p:pic>
        <p:nvPicPr>
          <p:cNvPr id="10" name="Graphic 9" descr="Heart organ outline">
            <a:extLst>
              <a:ext uri="{FF2B5EF4-FFF2-40B4-BE49-F238E27FC236}">
                <a16:creationId xmlns:a16="http://schemas.microsoft.com/office/drawing/2014/main" id="{1B529D57-1364-711B-FF52-17DAF2794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0749" y="1327210"/>
            <a:ext cx="3235325" cy="3235325"/>
          </a:xfrm>
          <a:prstGeom prst="rect">
            <a:avLst/>
          </a:prstGeom>
        </p:spPr>
      </p:pic>
      <p:pic>
        <p:nvPicPr>
          <p:cNvPr id="12" name="Graphic 11" descr="First aid kit outline">
            <a:extLst>
              <a:ext uri="{FF2B5EF4-FFF2-40B4-BE49-F238E27FC236}">
                <a16:creationId xmlns:a16="http://schemas.microsoft.com/office/drawing/2014/main" id="{9CDA1B65-02B6-14B4-3598-BDBF6B3DB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528" y="1327210"/>
            <a:ext cx="3235325" cy="3235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43E946-D9DF-E086-FF9E-A24D16AF50FD}"/>
              </a:ext>
            </a:extLst>
          </p:cNvPr>
          <p:cNvSpPr txBox="1"/>
          <p:nvPr/>
        </p:nvSpPr>
        <p:spPr>
          <a:xfrm>
            <a:off x="1857375" y="5220486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5274B"/>
                </a:solidFill>
              </a:rPr>
              <a:t>are waiting for a transplant.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0A7CA-34B2-7721-26DD-01627351F645}"/>
              </a:ext>
            </a:extLst>
          </p:cNvPr>
          <p:cNvSpPr txBox="1"/>
          <p:nvPr/>
        </p:nvSpPr>
        <p:spPr>
          <a:xfrm>
            <a:off x="7808915" y="5220486"/>
            <a:ext cx="44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15274B"/>
                </a:solidFill>
              </a:rPr>
              <a:t>are completed per year.</a:t>
            </a:r>
          </a:p>
        </p:txBody>
      </p:sp>
    </p:spTree>
    <p:extLst>
      <p:ext uri="{BB962C8B-B14F-4D97-AF65-F5344CB8AC3E}">
        <p14:creationId xmlns:p14="http://schemas.microsoft.com/office/powerpoint/2010/main" val="290161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01388-8947-03DE-2BC2-83CC2CB5C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CBCE5-18A5-620B-C7A7-C36EF29F73E7}"/>
              </a:ext>
            </a:extLst>
          </p:cNvPr>
          <p:cNvSpPr txBox="1"/>
          <p:nvPr/>
        </p:nvSpPr>
        <p:spPr>
          <a:xfrm>
            <a:off x="1096358" y="7274941"/>
            <a:ext cx="645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Health Resources &amp; Services Administration</a:t>
            </a:r>
          </a:p>
        </p:txBody>
      </p:sp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A43E200C-57EC-13FB-3276-B2C98CC06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0723" y="1107991"/>
            <a:ext cx="3635375" cy="3635375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D89258E0-B7B5-63DA-6E1F-D91A8431D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5649" y="2472454"/>
            <a:ext cx="931863" cy="931863"/>
          </a:xfrm>
          <a:prstGeom prst="rect">
            <a:avLst/>
          </a:prstGeom>
        </p:spPr>
      </p:pic>
      <p:pic>
        <p:nvPicPr>
          <p:cNvPr id="12" name="Graphic 11" descr="Man with solid fill">
            <a:extLst>
              <a:ext uri="{FF2B5EF4-FFF2-40B4-BE49-F238E27FC236}">
                <a16:creationId xmlns:a16="http://schemas.microsoft.com/office/drawing/2014/main" id="{F13497E3-900A-3033-9BFF-211A1560C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3786" y="2473753"/>
            <a:ext cx="931863" cy="931863"/>
          </a:xfrm>
          <a:prstGeom prst="rect">
            <a:avLst/>
          </a:prstGeom>
        </p:spPr>
      </p:pic>
      <p:pic>
        <p:nvPicPr>
          <p:cNvPr id="13" name="Graphic 12" descr="Man with solid fill">
            <a:extLst>
              <a:ext uri="{FF2B5EF4-FFF2-40B4-BE49-F238E27FC236}">
                <a16:creationId xmlns:a16="http://schemas.microsoft.com/office/drawing/2014/main" id="{8EC157FC-BC20-7D8D-CCAA-2BB00FA17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1923" y="2473753"/>
            <a:ext cx="931863" cy="931863"/>
          </a:xfrm>
          <a:prstGeom prst="rect">
            <a:avLst/>
          </a:prstGeom>
        </p:spPr>
      </p:pic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C2908162-254A-89E8-3C45-1156D004E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0060" y="2472455"/>
            <a:ext cx="931863" cy="931863"/>
          </a:xfrm>
          <a:prstGeom prst="rect">
            <a:avLst/>
          </a:prstGeom>
        </p:spPr>
      </p:pic>
      <p:pic>
        <p:nvPicPr>
          <p:cNvPr id="15" name="Graphic 14" descr="Man with solid fill">
            <a:extLst>
              <a:ext uri="{FF2B5EF4-FFF2-40B4-BE49-F238E27FC236}">
                <a16:creationId xmlns:a16="http://schemas.microsoft.com/office/drawing/2014/main" id="{C923E32C-2CAF-A2B6-4C80-54B376347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8197" y="2473753"/>
            <a:ext cx="931863" cy="931863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89AAF56F-EF80-4920-1747-80D1172F4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2027" y="1302272"/>
            <a:ext cx="931863" cy="931863"/>
          </a:xfrm>
          <a:prstGeom prst="rect">
            <a:avLst/>
          </a:prstGeom>
        </p:spPr>
      </p:pic>
      <p:pic>
        <p:nvPicPr>
          <p:cNvPr id="18" name="Graphic 17" descr="Man with solid fill">
            <a:extLst>
              <a:ext uri="{FF2B5EF4-FFF2-40B4-BE49-F238E27FC236}">
                <a16:creationId xmlns:a16="http://schemas.microsoft.com/office/drawing/2014/main" id="{E7B81294-C5A7-6077-897C-D785FE32A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0164" y="1303571"/>
            <a:ext cx="931863" cy="931863"/>
          </a:xfrm>
          <a:prstGeom prst="rect">
            <a:avLst/>
          </a:prstGeom>
        </p:spPr>
      </p:pic>
      <p:pic>
        <p:nvPicPr>
          <p:cNvPr id="19" name="Graphic 18" descr="Man with solid fill">
            <a:extLst>
              <a:ext uri="{FF2B5EF4-FFF2-40B4-BE49-F238E27FC236}">
                <a16:creationId xmlns:a16="http://schemas.microsoft.com/office/drawing/2014/main" id="{AEF954A4-F8E0-A07F-D0C2-344BA332B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28301" y="1303571"/>
            <a:ext cx="931863" cy="931863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4B14B0D7-6C47-84E3-A738-07DE476C0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6438" y="1302273"/>
            <a:ext cx="931863" cy="931863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FEA49FEC-E6A9-1A73-CCBB-087EA42C7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4575" y="1303571"/>
            <a:ext cx="931863" cy="931863"/>
          </a:xfrm>
          <a:prstGeom prst="rect">
            <a:avLst/>
          </a:prstGeom>
        </p:spPr>
      </p:pic>
      <p:pic>
        <p:nvPicPr>
          <p:cNvPr id="22" name="Graphic 21" descr="Man with solid fill">
            <a:extLst>
              <a:ext uri="{FF2B5EF4-FFF2-40B4-BE49-F238E27FC236}">
                <a16:creationId xmlns:a16="http://schemas.microsoft.com/office/drawing/2014/main" id="{910DD171-C214-37BC-573C-F08F50D54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15649" y="3655570"/>
            <a:ext cx="931863" cy="931863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988FE7BF-B61D-3C40-89BB-C2DE40873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3786" y="3656869"/>
            <a:ext cx="931863" cy="931863"/>
          </a:xfrm>
          <a:prstGeom prst="rect">
            <a:avLst/>
          </a:prstGeom>
        </p:spPr>
      </p:pic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85CFB044-567F-3F9B-1D8D-387A6027B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1923" y="3656869"/>
            <a:ext cx="931863" cy="931863"/>
          </a:xfrm>
          <a:prstGeom prst="rect">
            <a:avLst/>
          </a:prstGeom>
        </p:spPr>
      </p:pic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A9D23245-21AC-CD57-07A4-2929892EB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0060" y="3655571"/>
            <a:ext cx="931863" cy="931863"/>
          </a:xfrm>
          <a:prstGeom prst="rect">
            <a:avLst/>
          </a:prstGeom>
        </p:spPr>
      </p:pic>
      <p:pic>
        <p:nvPicPr>
          <p:cNvPr id="26" name="Graphic 25" descr="Man with solid fill">
            <a:extLst>
              <a:ext uri="{FF2B5EF4-FFF2-40B4-BE49-F238E27FC236}">
                <a16:creationId xmlns:a16="http://schemas.microsoft.com/office/drawing/2014/main" id="{363D3BA6-17E8-89EF-5CEC-B8048E0DA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8197" y="3656869"/>
            <a:ext cx="931863" cy="931863"/>
          </a:xfrm>
          <a:prstGeom prst="rect">
            <a:avLst/>
          </a:prstGeom>
        </p:spPr>
      </p:pic>
      <p:pic>
        <p:nvPicPr>
          <p:cNvPr id="27" name="Graphic 26" descr="Man with solid fill">
            <a:extLst>
              <a:ext uri="{FF2B5EF4-FFF2-40B4-BE49-F238E27FC236}">
                <a16:creationId xmlns:a16="http://schemas.microsoft.com/office/drawing/2014/main" id="{0FC0C3B9-EAEC-4EE6-F046-9232238A3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07234" y="1303571"/>
            <a:ext cx="931863" cy="931863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3C06376F-D396-2647-D63B-2C18B7AD4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07234" y="2486687"/>
            <a:ext cx="931863" cy="9318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9E96AF0-ED8F-1862-FC1D-4211F16A9AF8}"/>
              </a:ext>
            </a:extLst>
          </p:cNvPr>
          <p:cNvSpPr txBox="1"/>
          <p:nvPr/>
        </p:nvSpPr>
        <p:spPr>
          <a:xfrm>
            <a:off x="717550" y="5103973"/>
            <a:ext cx="6191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E4D3A"/>
                </a:solidFill>
              </a:rPr>
              <a:t>1 person </a:t>
            </a:r>
            <a:r>
              <a:rPr lang="en-US" sz="2800" dirty="0">
                <a:solidFill>
                  <a:srgbClr val="142958"/>
                </a:solidFill>
              </a:rPr>
              <a:t>gets added to the transplant waiting list</a:t>
            </a:r>
            <a:r>
              <a:rPr lang="en-US" sz="2800" b="1" dirty="0">
                <a:solidFill>
                  <a:srgbClr val="DE4D3A"/>
                </a:solidFill>
              </a:rPr>
              <a:t> every 9 minutes</a:t>
            </a:r>
            <a:endParaRPr lang="en-US" sz="1400" b="1" dirty="0">
              <a:solidFill>
                <a:srgbClr val="DE4D3A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35BC8B-9FBF-95EF-33C0-86C6AA3C17B5}"/>
              </a:ext>
            </a:extLst>
          </p:cNvPr>
          <p:cNvSpPr txBox="1"/>
          <p:nvPr/>
        </p:nvSpPr>
        <p:spPr>
          <a:xfrm>
            <a:off x="6864539" y="5103973"/>
            <a:ext cx="6191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DE4D3A"/>
                </a:solidFill>
              </a:rPr>
              <a:t>17 die </a:t>
            </a:r>
            <a:r>
              <a:rPr lang="en-US" sz="2800" dirty="0">
                <a:solidFill>
                  <a:srgbClr val="142958"/>
                </a:solidFill>
              </a:rPr>
              <a:t>each day</a:t>
            </a:r>
            <a:r>
              <a:rPr lang="en-US" sz="2800" dirty="0">
                <a:solidFill>
                  <a:srgbClr val="DE4D3A"/>
                </a:solidFill>
              </a:rPr>
              <a:t> </a:t>
            </a:r>
            <a:r>
              <a:rPr lang="en-US" sz="2800" b="1" dirty="0">
                <a:solidFill>
                  <a:srgbClr val="DE4D3A"/>
                </a:solidFill>
              </a:rPr>
              <a:t>waiting</a:t>
            </a:r>
            <a:r>
              <a:rPr lang="en-US" sz="2800" dirty="0">
                <a:solidFill>
                  <a:srgbClr val="DE4D3A"/>
                </a:solidFill>
              </a:rPr>
              <a:t> </a:t>
            </a:r>
            <a:r>
              <a:rPr lang="en-US" sz="2800" dirty="0">
                <a:solidFill>
                  <a:srgbClr val="142958"/>
                </a:solidFill>
              </a:rPr>
              <a:t>for an organ transplant</a:t>
            </a:r>
            <a:endParaRPr lang="en-US" sz="1400" dirty="0">
              <a:solidFill>
                <a:srgbClr val="1429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6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2D28D-37E2-DD71-FE8C-FA8008633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Tissue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24627-D557-2112-7EA9-96E16ABD0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39D3E-7120-72B7-1B13-28417FEE3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699" y="1628616"/>
            <a:ext cx="4515167" cy="4515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4830-BDD8-2AB3-0255-B1E2611ADB75}"/>
              </a:ext>
            </a:extLst>
          </p:cNvPr>
          <p:cNvSpPr txBox="1"/>
          <p:nvPr/>
        </p:nvSpPr>
        <p:spPr>
          <a:xfrm>
            <a:off x="1248758" y="7162918"/>
            <a:ext cx="645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https://www.biochempeg.com/article/189.html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721B1C-F646-CBA8-7946-1053D9470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34" y="2200593"/>
            <a:ext cx="7620000" cy="3676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44E9A5-28D6-B2C6-4661-8B4DD08E9DF2}"/>
              </a:ext>
            </a:extLst>
          </p:cNvPr>
          <p:cNvSpPr txBox="1"/>
          <p:nvPr/>
        </p:nvSpPr>
        <p:spPr>
          <a:xfrm>
            <a:off x="1248758" y="7433846"/>
            <a:ext cx="6453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Katari</a:t>
            </a:r>
            <a:r>
              <a:rPr lang="en-US" sz="1600" dirty="0">
                <a:solidFill>
                  <a:schemeClr val="bg1"/>
                </a:solidFill>
              </a:rPr>
              <a:t>, Ravi et al. (2014). Journal of diabetes science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164131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4C64CA-4B59-B691-52BE-03E8C925A9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626" y="4484546"/>
            <a:ext cx="6144645" cy="223121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Open Source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Pressure Control – 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Starting Price - </a:t>
            </a:r>
            <a:r>
              <a:rPr lang="en-US" b="1" dirty="0">
                <a:solidFill>
                  <a:srgbClr val="DE4D3A"/>
                </a:solidFill>
              </a:rPr>
              <a:t>&lt;$1k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D8E0783-ACD7-3927-7DA3-17BAA29F22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4630" y="4484546"/>
            <a:ext cx="6144645" cy="223121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Closed Source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Pressure Control - Yes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Starting Price - </a:t>
            </a:r>
            <a:r>
              <a:rPr lang="en-US" b="1" dirty="0">
                <a:solidFill>
                  <a:srgbClr val="DE4D3A"/>
                </a:solidFill>
              </a:rPr>
              <a:t>$30k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87694F-CF58-F581-155B-A3F6CF36E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626" y="635276"/>
            <a:ext cx="6144645" cy="726801"/>
          </a:xfrm>
        </p:spPr>
        <p:txBody>
          <a:bodyPr anchor="ctr"/>
          <a:lstStyle/>
          <a:p>
            <a:pPr algn="ctr"/>
            <a:r>
              <a:rPr lang="en-US" sz="4000" dirty="0"/>
              <a:t>‘DIY’ Bioprinters (3D Printer)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EE759-94AB-18F9-A8DB-A5330B2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picture containing appliance, white&#10;&#10;Description automatically generated">
            <a:extLst>
              <a:ext uri="{FF2B5EF4-FFF2-40B4-BE49-F238E27FC236}">
                <a16:creationId xmlns:a16="http://schemas.microsoft.com/office/drawing/2014/main" id="{0542E3DE-437B-D969-4144-226C1CDD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844" y="1509353"/>
            <a:ext cx="2827917" cy="282791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01F2BD3-8851-9AE1-276B-00DB5EA8F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174" y="1628416"/>
            <a:ext cx="4585547" cy="2589792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7B5C1AC-58FE-60E7-270A-0D8FCB5CC499}"/>
              </a:ext>
            </a:extLst>
          </p:cNvPr>
          <p:cNvSpPr txBox="1">
            <a:spLocks/>
          </p:cNvSpPr>
          <p:nvPr/>
        </p:nvSpPr>
        <p:spPr>
          <a:xfrm>
            <a:off x="7062331" y="635276"/>
            <a:ext cx="6046944" cy="726801"/>
          </a:xfrm>
          <a:prstGeom prst="rect">
            <a:avLst/>
          </a:prstGeom>
        </p:spPr>
        <p:txBody>
          <a:bodyPr vert="horz" anchor="ctr"/>
          <a:lstStyle>
            <a:lvl1pPr marL="0" indent="0" algn="l" defTabSz="509326" rtl="0" eaLnBrk="1" latinLnBrk="0" hangingPunct="1">
              <a:spcBef>
                <a:spcPct val="20000"/>
              </a:spcBef>
              <a:buFont typeface="Arial"/>
              <a:buNone/>
              <a:defRPr sz="4800" b="1" i="0" kern="1200" baseline="0">
                <a:solidFill>
                  <a:srgbClr val="13294B"/>
                </a:solidFill>
                <a:latin typeface="Arial Narrow" panose="020B0606020202030204" pitchFamily="34" charset="0"/>
                <a:ea typeface="+mn-ea"/>
                <a:cs typeface="Arial Narrow" panose="020B0606020202030204" pitchFamily="34" charset="0"/>
              </a:defRPr>
            </a:lvl1pPr>
            <a:lvl2pPr marL="827657" indent="-318330" algn="l" defTabSz="509326" rtl="0" eaLnBrk="1" latinLnBrk="0" hangingPunct="1">
              <a:spcBef>
                <a:spcPct val="20000"/>
              </a:spcBef>
              <a:buFont typeface="Arial"/>
              <a:buChar char="–"/>
              <a:defRPr sz="30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31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45" indent="-254664" algn="l" defTabSz="509326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71" indent="-254664" algn="l" defTabSz="509326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9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625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952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78" indent="-254664" algn="l" defTabSz="509326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Commercial</a:t>
            </a:r>
            <a:r>
              <a:rPr lang="en-US" dirty="0"/>
              <a:t> </a:t>
            </a:r>
            <a:r>
              <a:rPr lang="en-US" sz="4000" dirty="0"/>
              <a:t>Bioprinter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5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283C2-F2D5-7576-98F5-8947287E83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Increase accessibility of bioprinting to more researchers</a:t>
            </a:r>
          </a:p>
          <a:p>
            <a:r>
              <a:rPr lang="en-US" dirty="0"/>
              <a:t>Improve the DIY space</a:t>
            </a:r>
          </a:p>
          <a:p>
            <a:pPr lvl="1"/>
            <a:r>
              <a:rPr lang="en-US" dirty="0"/>
              <a:t>Pressure control is critical to printing live cells</a:t>
            </a:r>
          </a:p>
          <a:p>
            <a:pPr lvl="1"/>
            <a:r>
              <a:rPr lang="en-US" dirty="0">
                <a:solidFill>
                  <a:srgbClr val="DE4D3A"/>
                </a:solidFill>
              </a:rPr>
              <a:t>New Bioprinting Control Board to allow for easy 3D printer conversion</a:t>
            </a:r>
          </a:p>
          <a:p>
            <a:pPr lvl="2"/>
            <a:r>
              <a:rPr lang="en-US" dirty="0">
                <a:solidFill>
                  <a:srgbClr val="DE4D3A"/>
                </a:solidFill>
              </a:rPr>
              <a:t>Enable Multi-material printing to allow for better cell models / </a:t>
            </a:r>
            <a:r>
              <a:rPr lang="en-US" dirty="0" err="1">
                <a:solidFill>
                  <a:srgbClr val="DE4D3A"/>
                </a:solidFill>
              </a:rPr>
              <a:t>microenviroment</a:t>
            </a:r>
            <a:r>
              <a:rPr lang="en-US" dirty="0">
                <a:solidFill>
                  <a:srgbClr val="DE4D3A"/>
                </a:solidFill>
              </a:rPr>
              <a:t> reproduction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22069-953F-27CB-8638-7F0E4BAB0E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Solution /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333C3-982B-554A-A90F-2F1CC19D5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1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D0F27-154E-4C44-8D17-E47F6869F6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4828573" cy="50825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Features</a:t>
            </a:r>
          </a:p>
          <a:p>
            <a:r>
              <a:rPr lang="en-US" sz="3200" dirty="0"/>
              <a:t>External Control Board</a:t>
            </a:r>
          </a:p>
          <a:p>
            <a:r>
              <a:rPr lang="en-US" sz="3200"/>
              <a:t>Closed Loop Pressure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4927E-BDA8-4C59-B147-6CA002A53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Block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97ABB-37DA-4FA3-A655-C675BD9AD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433054C-E63F-458A-9D16-AC48E0581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99" y="1662405"/>
            <a:ext cx="7872453" cy="50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1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7C5B4-B284-4CFF-A755-00848F3B0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CAD Drawings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209A-1B75-44CA-9B07-8C012A74D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712C6A5C-B199-4065-B824-286A8DF6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t="24155" r="26595" b="18703"/>
          <a:stretch/>
        </p:blipFill>
        <p:spPr>
          <a:xfrm>
            <a:off x="7304519" y="2502779"/>
            <a:ext cx="5023469" cy="3343421"/>
          </a:xfrm>
          <a:prstGeom prst="rect">
            <a:avLst/>
          </a:prstGeom>
        </p:spPr>
      </p:pic>
      <p:pic>
        <p:nvPicPr>
          <p:cNvPr id="10" name="Picture 9" descr="A picture containing electronics, projector&#10;&#10;Description automatically generated">
            <a:extLst>
              <a:ext uri="{FF2B5EF4-FFF2-40B4-BE49-F238E27FC236}">
                <a16:creationId xmlns:a16="http://schemas.microsoft.com/office/drawing/2014/main" id="{1C009A65-1827-458A-9CA4-BF2964E9A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4" t="16687" r="26289" b="17603"/>
          <a:stretch/>
        </p:blipFill>
        <p:spPr>
          <a:xfrm>
            <a:off x="1877124" y="2502779"/>
            <a:ext cx="4307567" cy="33434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A8ECC9-FDB9-4CB8-8980-6FD93E14A92E}"/>
              </a:ext>
            </a:extLst>
          </p:cNvPr>
          <p:cNvSpPr txBox="1"/>
          <p:nvPr/>
        </p:nvSpPr>
        <p:spPr>
          <a:xfrm>
            <a:off x="1838178" y="5997526"/>
            <a:ext cx="434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Extruder 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15A43-6DEC-41A4-8591-96B159CB33B2}"/>
              </a:ext>
            </a:extLst>
          </p:cNvPr>
          <p:cNvSpPr txBox="1"/>
          <p:nvPr/>
        </p:nvSpPr>
        <p:spPr>
          <a:xfrm>
            <a:off x="7377853" y="603035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Syringe Cap Design</a:t>
            </a:r>
          </a:p>
        </p:txBody>
      </p:sp>
    </p:spTree>
    <p:extLst>
      <p:ext uri="{BB962C8B-B14F-4D97-AF65-F5344CB8AC3E}">
        <p14:creationId xmlns:p14="http://schemas.microsoft.com/office/powerpoint/2010/main" val="62111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EFF18-E315-45EB-0291-66E3F4F14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Required Features</a:t>
            </a:r>
          </a:p>
          <a:p>
            <a:pPr lvl="1"/>
            <a:r>
              <a:rPr lang="en-US" dirty="0"/>
              <a:t>Extruder Pressure Sensing &amp; Control</a:t>
            </a:r>
          </a:p>
          <a:p>
            <a:pPr lvl="1"/>
            <a:r>
              <a:rPr lang="en-US" dirty="0"/>
              <a:t>Stepper Motor Drivers for X, Y, Z axis control (3D Printing)</a:t>
            </a:r>
          </a:p>
          <a:p>
            <a:pPr lvl="1"/>
            <a:r>
              <a:rPr lang="en-US" dirty="0"/>
              <a:t>Temperature and Fan Sensing / Control</a:t>
            </a:r>
          </a:p>
          <a:p>
            <a:pPr lvl="1"/>
            <a:r>
              <a:rPr lang="en-US" dirty="0"/>
              <a:t>Availability to control microcontroller through Raspberry Pi</a:t>
            </a:r>
          </a:p>
          <a:p>
            <a:pPr lvl="1"/>
            <a:r>
              <a:rPr lang="en-US" dirty="0"/>
              <a:t>Firmware for Control Board</a:t>
            </a:r>
          </a:p>
          <a:p>
            <a:r>
              <a:rPr lang="en-US" dirty="0"/>
              <a:t>Potential Features</a:t>
            </a:r>
          </a:p>
          <a:p>
            <a:pPr lvl="1"/>
            <a:r>
              <a:rPr lang="en-US" dirty="0"/>
              <a:t>Air Quality Sensing – For Live Cell Printing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09689-7F5A-5402-A77A-4B5F261504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Closed-Loop Pressure Control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2697A-2776-834A-601D-572B0726E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AA0FC6-F71F-4650-BE21-9A15F164E71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75563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8F2C015B-08DA-4D33-A097-92A25A4914F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E-Grainger-Template-16X9.potx" id="{288D3AED-7DEF-492C-8383-28BED872FB96}" vid="{BDEAF2F8-B4E1-4E05-9616-81582DAAA3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ECE-Grainger-Template-16X9 (1)</Template>
  <TotalTime>111</TotalTime>
  <Words>303</Words>
  <Application>Microsoft Office PowerPoint</Application>
  <PresentationFormat>Custom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OfficinaSansITCStd Book</vt:lpstr>
      <vt:lpstr>Wingdings</vt:lpstr>
      <vt:lpstr>1_Cover Slide</vt:lpstr>
      <vt:lpstr>Content Slides - Blue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Chung</dc:creator>
  <cp:lastModifiedBy>Fliflet, Arne Woolsey</cp:lastModifiedBy>
  <cp:revision>2</cp:revision>
  <cp:lastPrinted>2016-12-15T22:22:15Z</cp:lastPrinted>
  <dcterms:created xsi:type="dcterms:W3CDTF">2022-08-30T16:02:09Z</dcterms:created>
  <dcterms:modified xsi:type="dcterms:W3CDTF">2022-08-30T20:04:40Z</dcterms:modified>
</cp:coreProperties>
</file>