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4" r:id="rId2"/>
    <p:sldId id="265" r:id="rId3"/>
    <p:sldId id="258" r:id="rId4"/>
    <p:sldId id="259" r:id="rId5"/>
    <p:sldId id="260" r:id="rId6"/>
    <p:sldId id="289" r:id="rId7"/>
    <p:sldId id="266" r:id="rId8"/>
    <p:sldId id="276" r:id="rId9"/>
    <p:sldId id="277" r:id="rId10"/>
    <p:sldId id="278" r:id="rId11"/>
    <p:sldId id="280" r:id="rId12"/>
    <p:sldId id="284" r:id="rId13"/>
    <p:sldId id="294" r:id="rId14"/>
    <p:sldId id="291" r:id="rId15"/>
    <p:sldId id="292" r:id="rId16"/>
    <p:sldId id="290" r:id="rId17"/>
    <p:sldId id="282" r:id="rId18"/>
    <p:sldId id="283" r:id="rId19"/>
    <p:sldId id="261" r:id="rId20"/>
    <p:sldId id="262" r:id="rId21"/>
    <p:sldId id="270" r:id="rId22"/>
    <p:sldId id="28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2"/>
    <p:restoredTop sz="67988" autoAdjust="0"/>
  </p:normalViewPr>
  <p:slideViewPr>
    <p:cSldViewPr snapToObjects="1">
      <p:cViewPr>
        <p:scale>
          <a:sx n="71" d="100"/>
          <a:sy n="71" d="100"/>
        </p:scale>
        <p:origin x="1768"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D3FFA-2C59-4714-8C42-24D9B27362BE}" type="datetimeFigureOut">
              <a:rPr lang="en-US" smtClean="0"/>
              <a:t>8/30/22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A11C8-2E08-44A0-AB4C-C1179EF62F40}" type="slidenum">
              <a:rPr lang="en-US" smtClean="0"/>
              <a:t>‹#›</a:t>
            </a:fld>
            <a:endParaRPr lang="en-US"/>
          </a:p>
        </p:txBody>
      </p:sp>
    </p:spTree>
    <p:extLst>
      <p:ext uri="{BB962C8B-B14F-4D97-AF65-F5344CB8AC3E}">
        <p14:creationId xmlns:p14="http://schemas.microsoft.com/office/powerpoint/2010/main" val="30399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for Presenting Engineering and Applied Knowledge</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a:t>
            </a:fld>
            <a:endParaRPr lang="en-US"/>
          </a:p>
        </p:txBody>
      </p:sp>
    </p:spTree>
    <p:extLst>
      <p:ext uri="{BB962C8B-B14F-4D97-AF65-F5344CB8AC3E}">
        <p14:creationId xmlns:p14="http://schemas.microsoft.com/office/powerpoint/2010/main" val="288813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today we’ve talked about public speaking as a skill, some tools for success you can start using right away, and had a little bit of practice. Are there any questions for me?</a:t>
            </a:r>
          </a:p>
          <a:p>
            <a:r>
              <a:rPr lang="en-US" dirty="0"/>
              <a:t> </a:t>
            </a:r>
          </a:p>
        </p:txBody>
      </p:sp>
      <p:sp>
        <p:nvSpPr>
          <p:cNvPr id="4" name="Slide Number Placeholder 3"/>
          <p:cNvSpPr>
            <a:spLocks noGrp="1"/>
          </p:cNvSpPr>
          <p:nvPr>
            <p:ph type="sldNum" sz="quarter" idx="10"/>
          </p:nvPr>
        </p:nvSpPr>
        <p:spPr/>
        <p:txBody>
          <a:bodyPr/>
          <a:lstStyle/>
          <a:p>
            <a:fld id="{1CAA11C8-2E08-44A0-AB4C-C1179EF62F40}" type="slidenum">
              <a:rPr lang="en-US" smtClean="0"/>
              <a:t>22</a:t>
            </a:fld>
            <a:endParaRPr lang="en-US"/>
          </a:p>
        </p:txBody>
      </p:sp>
    </p:spTree>
    <p:extLst>
      <p:ext uri="{BB962C8B-B14F-4D97-AF65-F5344CB8AC3E}">
        <p14:creationId xmlns:p14="http://schemas.microsoft.com/office/powerpoint/2010/main" val="209341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here would say you are comfortable speaking in public? </a:t>
            </a:r>
          </a:p>
          <a:p>
            <a:endParaRPr lang="en-US" dirty="0"/>
          </a:p>
          <a:p>
            <a:r>
              <a:rPr lang="en-US" dirty="0"/>
              <a:t>More people are afraid of public speaking than they are of spiders. </a:t>
            </a:r>
          </a:p>
          <a:p>
            <a:r>
              <a:rPr lang="en-US" dirty="0"/>
              <a:t>75% of people have some sort of speech anxiety – not gender biased</a:t>
            </a:r>
          </a:p>
          <a:p>
            <a:endParaRPr lang="en-US" dirty="0"/>
          </a:p>
          <a:p>
            <a:r>
              <a:rPr lang="en-US" dirty="0"/>
              <a:t>Physical response: shaking voice, blushing, rapid heart beat, weak knees, nauseous, sweaty or cold hands, drawing a blank or rambling</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6</a:t>
            </a:fld>
            <a:endParaRPr lang="en-US"/>
          </a:p>
        </p:txBody>
      </p:sp>
    </p:spTree>
    <p:extLst>
      <p:ext uri="{BB962C8B-B14F-4D97-AF65-F5344CB8AC3E}">
        <p14:creationId xmlns:p14="http://schemas.microsoft.com/office/powerpoint/2010/main" val="324514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some tools for success, starting with Organization</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7</a:t>
            </a:fld>
            <a:endParaRPr lang="en-US"/>
          </a:p>
        </p:txBody>
      </p:sp>
    </p:spTree>
    <p:extLst>
      <p:ext uri="{BB962C8B-B14F-4D97-AF65-F5344CB8AC3E}">
        <p14:creationId xmlns:p14="http://schemas.microsoft.com/office/powerpoint/2010/main" val="285608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thought about organizing and are now working on how to visually present it. </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11</a:t>
            </a:fld>
            <a:endParaRPr lang="en-US"/>
          </a:p>
        </p:txBody>
      </p:sp>
    </p:spTree>
    <p:extLst>
      <p:ext uri="{BB962C8B-B14F-4D97-AF65-F5344CB8AC3E}">
        <p14:creationId xmlns:p14="http://schemas.microsoft.com/office/powerpoint/2010/main" val="245558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thought about organizing and are now working on how to visually present it. </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13</a:t>
            </a:fld>
            <a:endParaRPr lang="en-US"/>
          </a:p>
        </p:txBody>
      </p:sp>
    </p:spTree>
    <p:extLst>
      <p:ext uri="{BB962C8B-B14F-4D97-AF65-F5344CB8AC3E}">
        <p14:creationId xmlns:p14="http://schemas.microsoft.com/office/powerpoint/2010/main" val="245558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Outlines to practice from can be very helpful in writing notes to yourself – you’ll likely know the content of each slide (since it’s based on your own work) but outlines can help you remember transitions, when to pause or breathe, make eye contact, etc. </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16</a:t>
            </a:fld>
            <a:endParaRPr lang="en-US"/>
          </a:p>
        </p:txBody>
      </p:sp>
    </p:spTree>
    <p:extLst>
      <p:ext uri="{BB962C8B-B14F-4D97-AF65-F5344CB8AC3E}">
        <p14:creationId xmlns:p14="http://schemas.microsoft.com/office/powerpoint/2010/main" val="38840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you’ve figured out your organization and have created your presentation…now you need to actually “present”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Nerves – remember, a lot of people are nervous, even if they don’t show it. Don’t mistake a confident presenter with someone who is completely comfortable! Fake it ‘till you make it.</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17</a:t>
            </a:fld>
            <a:endParaRPr lang="en-US"/>
          </a:p>
        </p:txBody>
      </p:sp>
    </p:spTree>
    <p:extLst>
      <p:ext uri="{BB962C8B-B14F-4D97-AF65-F5344CB8AC3E}">
        <p14:creationId xmlns:p14="http://schemas.microsoft.com/office/powerpoint/2010/main" val="220962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public speaking takes time and this is one day. But, two key physical things you can do to help calm nerves and make you seem confident are posture and breathing. </a:t>
            </a:r>
          </a:p>
          <a:p>
            <a:endParaRPr lang="en-US" dirty="0"/>
          </a:p>
        </p:txBody>
      </p:sp>
      <p:sp>
        <p:nvSpPr>
          <p:cNvPr id="4" name="Slide Number Placeholder 3"/>
          <p:cNvSpPr>
            <a:spLocks noGrp="1"/>
          </p:cNvSpPr>
          <p:nvPr>
            <p:ph type="sldNum" sz="quarter" idx="10"/>
          </p:nvPr>
        </p:nvSpPr>
        <p:spPr/>
        <p:txBody>
          <a:bodyPr/>
          <a:lstStyle/>
          <a:p>
            <a:fld id="{1CAA11C8-2E08-44A0-AB4C-C1179EF62F40}" type="slidenum">
              <a:rPr lang="en-US" smtClean="0"/>
              <a:t>18</a:t>
            </a:fld>
            <a:endParaRPr lang="en-US"/>
          </a:p>
        </p:txBody>
      </p:sp>
    </p:spTree>
    <p:extLst>
      <p:ext uri="{BB962C8B-B14F-4D97-AF65-F5344CB8AC3E}">
        <p14:creationId xmlns:p14="http://schemas.microsoft.com/office/powerpoint/2010/main" val="318949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your group can be a source of support or stress this semester. Putting in a little extra effort up front can help make your group a source of support; people to pick up slack when you have 4 midterms in 3 days, people who are excited when you make cool progress, people who can help your ideas become better. I’m not saying you need to be best friends with your group members, but having a basic level of courtesy and empathy can go a long way in developing a professional, equitable team.</a:t>
            </a:r>
          </a:p>
          <a:p>
            <a:endParaRPr lang="en-US" dirty="0"/>
          </a:p>
        </p:txBody>
      </p:sp>
      <p:sp>
        <p:nvSpPr>
          <p:cNvPr id="4" name="Slide Number Placeholder 3"/>
          <p:cNvSpPr>
            <a:spLocks noGrp="1"/>
          </p:cNvSpPr>
          <p:nvPr>
            <p:ph type="sldNum" sz="quarter" idx="10"/>
          </p:nvPr>
        </p:nvSpPr>
        <p:spPr/>
        <p:txBody>
          <a:bodyPr/>
          <a:lstStyle/>
          <a:p>
            <a:fld id="{F09CEB34-7A7E-4E49-89C1-AD2029F7342A}" type="slidenum">
              <a:rPr lang="en-US" smtClean="0"/>
              <a:t>21</a:t>
            </a:fld>
            <a:endParaRPr lang="en-US"/>
          </a:p>
        </p:txBody>
      </p:sp>
    </p:spTree>
    <p:extLst>
      <p:ext uri="{BB962C8B-B14F-4D97-AF65-F5344CB8AC3E}">
        <p14:creationId xmlns:p14="http://schemas.microsoft.com/office/powerpoint/2010/main" val="3966323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7DF1E2-FF99-6143-AF15-B2C1305FC96F}"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F1E2-FF99-6143-AF15-B2C1305FC96F}"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F1E2-FF99-6143-AF15-B2C1305FC96F}"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0" y="6356350"/>
            <a:ext cx="2133600" cy="365125"/>
          </a:xfrm>
        </p:spPr>
        <p:txBody>
          <a:bodyPr/>
          <a:lstStyle/>
          <a:p>
            <a:fld id="{887DF1E2-FF99-6143-AF15-B2C1305FC96F}" type="datetimeFigureOut">
              <a:rPr lang="en-US" smtClean="0"/>
              <a:pPr/>
              <a:t>8/30/22</a:t>
            </a:fld>
            <a:endParaRPr lang="en-US"/>
          </a:p>
        </p:txBody>
      </p:sp>
      <p:sp>
        <p:nvSpPr>
          <p:cNvPr id="5" name="Footer Placeholder 4"/>
          <p:cNvSpPr>
            <a:spLocks noGrp="1"/>
          </p:cNvSpPr>
          <p:nvPr>
            <p:ph type="ftr" sz="quarter" idx="11"/>
          </p:nvPr>
        </p:nvSpPr>
        <p:spPr>
          <a:xfrm>
            <a:off x="4572000" y="6356350"/>
            <a:ext cx="2895600" cy="365125"/>
          </a:xfrm>
        </p:spPr>
        <p:txBody>
          <a:bodyPr/>
          <a:lstStyle/>
          <a:p>
            <a:endParaRPr lang="en-US"/>
          </a:p>
        </p:txBody>
      </p:sp>
      <p:sp>
        <p:nvSpPr>
          <p:cNvPr id="6" name="Slide Number Placeholder 5"/>
          <p:cNvSpPr>
            <a:spLocks noGrp="1"/>
          </p:cNvSpPr>
          <p:nvPr>
            <p:ph type="sldNum" sz="quarter" idx="12"/>
          </p:nvPr>
        </p:nvSpPr>
        <p:spPr>
          <a:xfrm>
            <a:off x="7620000" y="6356350"/>
            <a:ext cx="1066800" cy="365125"/>
          </a:xfrm>
        </p:spPr>
        <p:txBody>
          <a:bodyPr/>
          <a:lstStyle/>
          <a:p>
            <a:fld id="{761E1D96-60AF-334E-A2EE-0A4E21EB8E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DF1E2-FF99-6143-AF15-B2C1305FC96F}"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DF1E2-FF99-6143-AF15-B2C1305FC96F}"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DF1E2-FF99-6143-AF15-B2C1305FC96F}" type="datetimeFigureOut">
              <a:rPr lang="en-US" smtClean="0"/>
              <a:pPr/>
              <a:t>8/30/22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DF1E2-FF99-6143-AF15-B2C1305FC96F}" type="datetimeFigureOut">
              <a:rPr lang="en-US" smtClean="0"/>
              <a:pPr/>
              <a:t>8/30/22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F1E2-FF99-6143-AF15-B2C1305FC96F}" type="datetimeFigureOut">
              <a:rPr lang="en-US" smtClean="0"/>
              <a:pPr/>
              <a:t>8/30/22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DF1E2-FF99-6143-AF15-B2C1305FC96F}" type="datetimeFigureOut">
              <a:rPr lang="en-US" smtClean="0"/>
              <a:pPr/>
              <a:t>8/30/22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E1D96-60AF-334E-A2EE-0A4E21EB8E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9330"/>
            <a:ext cx="7772400" cy="1054745"/>
          </a:xfrm>
        </p:spPr>
        <p:txBody>
          <a:bodyPr>
            <a:normAutofit/>
          </a:bodyPr>
          <a:lstStyle/>
          <a:p>
            <a:pPr algn="r"/>
            <a:r>
              <a:rPr lang="en-US" sz="2000" b="0" i="1" dirty="0"/>
              <a:t>Katherine Bunsold</a:t>
            </a:r>
            <a:br>
              <a:rPr lang="en-US" sz="2000" b="0" i="1" dirty="0"/>
            </a:br>
            <a:r>
              <a:rPr lang="en-US" sz="2000" b="0" i="1" dirty="0"/>
              <a:t>Department of Communication</a:t>
            </a:r>
          </a:p>
        </p:txBody>
      </p:sp>
      <p:sp>
        <p:nvSpPr>
          <p:cNvPr id="3" name="Text Placeholder 2"/>
          <p:cNvSpPr>
            <a:spLocks noGrp="1"/>
          </p:cNvSpPr>
          <p:nvPr>
            <p:ph type="body" idx="1"/>
          </p:nvPr>
        </p:nvSpPr>
        <p:spPr>
          <a:xfrm>
            <a:off x="722313" y="1439143"/>
            <a:ext cx="7772400" cy="1500187"/>
          </a:xfrm>
        </p:spPr>
        <p:txBody>
          <a:bodyPr>
            <a:noAutofit/>
          </a:bodyPr>
          <a:lstStyle/>
          <a:p>
            <a:pPr algn="r"/>
            <a:r>
              <a:rPr lang="en-US" sz="4000" dirty="0">
                <a:solidFill>
                  <a:schemeClr val="tx1"/>
                </a:solidFill>
              </a:rPr>
              <a:t>ECE 445: </a:t>
            </a:r>
          </a:p>
          <a:p>
            <a:pPr algn="r"/>
            <a:r>
              <a:rPr lang="en-US" sz="4000" dirty="0">
                <a:solidFill>
                  <a:schemeClr val="tx1"/>
                </a:solidFill>
              </a:rPr>
              <a:t>Communication</a:t>
            </a:r>
          </a:p>
        </p:txBody>
      </p:sp>
    </p:spTree>
    <p:extLst>
      <p:ext uri="{BB962C8B-B14F-4D97-AF65-F5344CB8AC3E}">
        <p14:creationId xmlns:p14="http://schemas.microsoft.com/office/powerpoint/2010/main" val="237798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your Organization</a:t>
            </a:r>
          </a:p>
        </p:txBody>
      </p:sp>
      <p:sp>
        <p:nvSpPr>
          <p:cNvPr id="3" name="Content Placeholder 2"/>
          <p:cNvSpPr>
            <a:spLocks noGrp="1"/>
          </p:cNvSpPr>
          <p:nvPr>
            <p:ph idx="1"/>
          </p:nvPr>
        </p:nvSpPr>
        <p:spPr/>
        <p:txBody>
          <a:bodyPr>
            <a:normAutofit fontScale="92500" lnSpcReduction="20000"/>
          </a:bodyPr>
          <a:lstStyle/>
          <a:p>
            <a:r>
              <a:rPr lang="en-US" dirty="0"/>
              <a:t>Narrow down your presentation into clear sections</a:t>
            </a:r>
          </a:p>
          <a:p>
            <a:r>
              <a:rPr lang="en-US" dirty="0"/>
              <a:t>Create an outline rather than writing all of your information and memorizing it</a:t>
            </a:r>
          </a:p>
          <a:p>
            <a:pPr lvl="1"/>
            <a:r>
              <a:rPr lang="en-US" dirty="0"/>
              <a:t>What are the key points/ideas you’ll cover in your section?</a:t>
            </a:r>
          </a:p>
          <a:p>
            <a:r>
              <a:rPr lang="en-US" dirty="0"/>
              <a:t>Elements to include:</a:t>
            </a:r>
          </a:p>
          <a:p>
            <a:pPr lvl="1"/>
            <a:r>
              <a:rPr lang="en-US" dirty="0"/>
              <a:t>Statement of project objectives</a:t>
            </a:r>
          </a:p>
          <a:p>
            <a:pPr lvl="1"/>
            <a:r>
              <a:rPr lang="en-US" dirty="0"/>
              <a:t>Explanation of design process</a:t>
            </a:r>
          </a:p>
          <a:p>
            <a:pPr lvl="1"/>
            <a:r>
              <a:rPr lang="en-US" dirty="0"/>
              <a:t>Explanation of findings</a:t>
            </a:r>
          </a:p>
        </p:txBody>
      </p:sp>
    </p:spTree>
    <p:extLst>
      <p:ext uri="{BB962C8B-B14F-4D97-AF65-F5344CB8AC3E}">
        <p14:creationId xmlns:p14="http://schemas.microsoft.com/office/powerpoint/2010/main" val="152388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Aids</a:t>
            </a:r>
          </a:p>
        </p:txBody>
      </p:sp>
      <p:sp>
        <p:nvSpPr>
          <p:cNvPr id="3" name="Content Placeholder 2"/>
          <p:cNvSpPr>
            <a:spLocks noGrp="1"/>
          </p:cNvSpPr>
          <p:nvPr>
            <p:ph idx="1"/>
          </p:nvPr>
        </p:nvSpPr>
        <p:spPr/>
        <p:txBody>
          <a:bodyPr>
            <a:normAutofit/>
          </a:bodyPr>
          <a:lstStyle/>
          <a:p>
            <a:r>
              <a:rPr lang="en-US" dirty="0"/>
              <a:t>Visual aids can help you stay organized and help your audience</a:t>
            </a:r>
          </a:p>
          <a:p>
            <a:r>
              <a:rPr lang="en-US" dirty="0"/>
              <a:t>Design elements:</a:t>
            </a:r>
          </a:p>
          <a:p>
            <a:pPr lvl="1"/>
            <a:r>
              <a:rPr lang="en-US" dirty="0"/>
              <a:t>Simple and clear; very little text</a:t>
            </a:r>
          </a:p>
          <a:p>
            <a:pPr lvl="1"/>
            <a:r>
              <a:rPr lang="en-US" dirty="0"/>
              <a:t>Use standard fonts and colors; make sure it is readable</a:t>
            </a:r>
          </a:p>
          <a:p>
            <a:pPr lvl="1"/>
            <a:r>
              <a:rPr lang="en-US" dirty="0"/>
              <a:t>Use images when possible; just make sure they are clean and professional</a:t>
            </a:r>
          </a:p>
          <a:p>
            <a:pPr marL="457200" lvl="1" indent="0">
              <a:buNone/>
            </a:pPr>
            <a:endParaRPr lang="en-US" dirty="0"/>
          </a:p>
        </p:txBody>
      </p:sp>
    </p:spTree>
    <p:extLst>
      <p:ext uri="{BB962C8B-B14F-4D97-AF65-F5344CB8AC3E}">
        <p14:creationId xmlns:p14="http://schemas.microsoft.com/office/powerpoint/2010/main" val="196391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Organization</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Introduction</a:t>
            </a:r>
          </a:p>
          <a:p>
            <a:pPr marL="514350" indent="-514350">
              <a:buFont typeface="+mj-lt"/>
              <a:buAutoNum type="arabicPeriod"/>
            </a:pPr>
            <a:r>
              <a:rPr lang="en-US" dirty="0"/>
              <a:t>Objective</a:t>
            </a:r>
          </a:p>
          <a:p>
            <a:pPr marL="914400" lvl="1" indent="-514350">
              <a:buFont typeface="+mj-lt"/>
              <a:buAutoNum type="arabicPeriod"/>
            </a:pPr>
            <a:r>
              <a:rPr lang="en-US" dirty="0"/>
              <a:t>This is where you will state your main point! What is a simple explanation of your design? </a:t>
            </a:r>
          </a:p>
          <a:p>
            <a:pPr marL="514350" indent="-514350">
              <a:buFont typeface="+mj-lt"/>
              <a:buAutoNum type="arabicPeriod"/>
            </a:pPr>
            <a:r>
              <a:rPr lang="en-US" dirty="0"/>
              <a:t>Explanation of Design</a:t>
            </a:r>
          </a:p>
          <a:p>
            <a:pPr marL="514350" indent="-514350">
              <a:buFont typeface="+mj-lt"/>
              <a:buAutoNum type="arabicPeriod"/>
            </a:pPr>
            <a:r>
              <a:rPr lang="en-US" dirty="0"/>
              <a:t>Presentation and Interpretation of Results </a:t>
            </a:r>
          </a:p>
          <a:p>
            <a:pPr marL="514350" indent="-514350">
              <a:buFont typeface="+mj-lt"/>
              <a:buAutoNum type="arabicPeriod"/>
            </a:pPr>
            <a:r>
              <a:rPr lang="en-US" dirty="0"/>
              <a:t>Conclusion / Opportunities for future direction</a:t>
            </a:r>
          </a:p>
          <a:p>
            <a:pPr marL="0" indent="0">
              <a:buNone/>
            </a:pPr>
            <a:endParaRPr lang="en-US" dirty="0"/>
          </a:p>
        </p:txBody>
      </p:sp>
    </p:spTree>
    <p:extLst>
      <p:ext uri="{BB962C8B-B14F-4D97-AF65-F5344CB8AC3E}">
        <p14:creationId xmlns:p14="http://schemas.microsoft.com/office/powerpoint/2010/main" val="264914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Aids</a:t>
            </a:r>
          </a:p>
        </p:txBody>
      </p:sp>
      <p:sp>
        <p:nvSpPr>
          <p:cNvPr id="3" name="Content Placeholder 2"/>
          <p:cNvSpPr>
            <a:spLocks noGrp="1"/>
          </p:cNvSpPr>
          <p:nvPr>
            <p:ph idx="1"/>
          </p:nvPr>
        </p:nvSpPr>
        <p:spPr/>
        <p:txBody>
          <a:bodyPr>
            <a:normAutofit/>
          </a:bodyPr>
          <a:lstStyle/>
          <a:p>
            <a:r>
              <a:rPr lang="en-US" dirty="0"/>
              <a:t>Visual aids can help you stay organized and help your audience</a:t>
            </a:r>
          </a:p>
          <a:p>
            <a:r>
              <a:rPr lang="en-US" dirty="0"/>
              <a:t>Design elements:</a:t>
            </a:r>
          </a:p>
          <a:p>
            <a:pPr lvl="1"/>
            <a:r>
              <a:rPr lang="en-US" dirty="0"/>
              <a:t>Simple and clear; very little text</a:t>
            </a:r>
          </a:p>
          <a:p>
            <a:pPr lvl="1"/>
            <a:r>
              <a:rPr lang="en-US" dirty="0"/>
              <a:t>Use standard fonts and colors; make sure it is readable</a:t>
            </a:r>
          </a:p>
          <a:p>
            <a:pPr lvl="1"/>
            <a:r>
              <a:rPr lang="en-US" dirty="0"/>
              <a:t>Use images when possible; just make sure they are clean and professional</a:t>
            </a:r>
          </a:p>
          <a:p>
            <a:pPr marL="457200" lvl="1" indent="0">
              <a:buNone/>
            </a:pPr>
            <a:endParaRPr lang="en-US" dirty="0"/>
          </a:p>
        </p:txBody>
      </p:sp>
    </p:spTree>
    <p:extLst>
      <p:ext uri="{BB962C8B-B14F-4D97-AF65-F5344CB8AC3E}">
        <p14:creationId xmlns:p14="http://schemas.microsoft.com/office/powerpoint/2010/main" val="151278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visuals to identify the most important information</a:t>
            </a:r>
          </a:p>
        </p:txBody>
      </p:sp>
      <p:pic>
        <p:nvPicPr>
          <p:cNvPr id="5" name="Picture 4"/>
          <p:cNvPicPr>
            <a:picLocks noChangeAspect="1"/>
          </p:cNvPicPr>
          <p:nvPr/>
        </p:nvPicPr>
        <p:blipFill>
          <a:blip r:embed="rId2"/>
          <a:stretch>
            <a:fillRect/>
          </a:stretch>
        </p:blipFill>
        <p:spPr>
          <a:xfrm>
            <a:off x="2286000" y="1676400"/>
            <a:ext cx="4708611" cy="4584700"/>
          </a:xfrm>
          <a:prstGeom prst="rect">
            <a:avLst/>
          </a:prstGeom>
        </p:spPr>
      </p:pic>
    </p:spTree>
    <p:extLst>
      <p:ext uri="{BB962C8B-B14F-4D97-AF65-F5344CB8AC3E}">
        <p14:creationId xmlns:p14="http://schemas.microsoft.com/office/powerpoint/2010/main" val="101490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visuals to identify the most important information</a:t>
            </a:r>
          </a:p>
        </p:txBody>
      </p:sp>
      <p:pic>
        <p:nvPicPr>
          <p:cNvPr id="5" name="Picture 4"/>
          <p:cNvPicPr>
            <a:picLocks noChangeAspect="1"/>
          </p:cNvPicPr>
          <p:nvPr/>
        </p:nvPicPr>
        <p:blipFill>
          <a:blip r:embed="rId2"/>
          <a:stretch>
            <a:fillRect/>
          </a:stretch>
        </p:blipFill>
        <p:spPr>
          <a:xfrm>
            <a:off x="2286000" y="1676400"/>
            <a:ext cx="4708611" cy="4584700"/>
          </a:xfrm>
          <a:prstGeom prst="rect">
            <a:avLst/>
          </a:prstGeom>
        </p:spPr>
      </p:pic>
      <p:sp>
        <p:nvSpPr>
          <p:cNvPr id="2" name="Rectangle 1"/>
          <p:cNvSpPr/>
          <p:nvPr/>
        </p:nvSpPr>
        <p:spPr>
          <a:xfrm>
            <a:off x="2743200" y="3200400"/>
            <a:ext cx="3810000" cy="304800"/>
          </a:xfrm>
          <a:prstGeom prst="rect">
            <a:avLst/>
          </a:prstGeom>
          <a:noFill/>
          <a:ln w="57150" cmpd="sng">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9577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Aids cont’d</a:t>
            </a:r>
          </a:p>
        </p:txBody>
      </p:sp>
      <p:sp>
        <p:nvSpPr>
          <p:cNvPr id="3" name="Content Placeholder 2"/>
          <p:cNvSpPr>
            <a:spLocks noGrp="1"/>
          </p:cNvSpPr>
          <p:nvPr>
            <p:ph idx="1"/>
          </p:nvPr>
        </p:nvSpPr>
        <p:spPr/>
        <p:txBody>
          <a:bodyPr>
            <a:normAutofit/>
          </a:bodyPr>
          <a:lstStyle/>
          <a:p>
            <a:r>
              <a:rPr lang="en-US" dirty="0"/>
              <a:t>Be aware of how you will present slides </a:t>
            </a:r>
          </a:p>
          <a:p>
            <a:pPr lvl="1"/>
            <a:r>
              <a:rPr lang="en-US" dirty="0"/>
              <a:t>Do you have a wireless clicker? </a:t>
            </a:r>
          </a:p>
          <a:p>
            <a:pPr lvl="1"/>
            <a:r>
              <a:rPr lang="en-US" dirty="0"/>
              <a:t>Do you need to stand near a computer? </a:t>
            </a:r>
          </a:p>
          <a:p>
            <a:pPr lvl="1"/>
            <a:r>
              <a:rPr lang="en-US" dirty="0"/>
              <a:t>Practice using the slides!</a:t>
            </a:r>
          </a:p>
          <a:p>
            <a:r>
              <a:rPr lang="en-US" dirty="0"/>
              <a:t>Use </a:t>
            </a:r>
            <a:r>
              <a:rPr lang="en-US" u="sng" dirty="0"/>
              <a:t>verbal transitions </a:t>
            </a:r>
            <a:r>
              <a:rPr lang="en-US" dirty="0"/>
              <a:t>between slides</a:t>
            </a:r>
          </a:p>
          <a:p>
            <a:endParaRPr lang="en-US" dirty="0"/>
          </a:p>
          <a:p>
            <a:pPr marL="457200" lvl="1" indent="0">
              <a:buNone/>
            </a:pPr>
            <a:endParaRPr lang="en-US" dirty="0"/>
          </a:p>
        </p:txBody>
      </p:sp>
    </p:spTree>
    <p:extLst>
      <p:ext uri="{BB962C8B-B14F-4D97-AF65-F5344CB8AC3E}">
        <p14:creationId xmlns:p14="http://schemas.microsoft.com/office/powerpoint/2010/main" val="87127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skills </a:t>
            </a:r>
          </a:p>
        </p:txBody>
      </p:sp>
      <p:sp>
        <p:nvSpPr>
          <p:cNvPr id="3" name="Content Placeholder 2"/>
          <p:cNvSpPr>
            <a:spLocks noGrp="1"/>
          </p:cNvSpPr>
          <p:nvPr>
            <p:ph idx="1"/>
          </p:nvPr>
        </p:nvSpPr>
        <p:spPr/>
        <p:txBody>
          <a:bodyPr/>
          <a:lstStyle/>
          <a:p>
            <a:r>
              <a:rPr lang="en-US" dirty="0"/>
              <a:t>Developing public speaking skills takes time</a:t>
            </a:r>
          </a:p>
          <a:p>
            <a:r>
              <a:rPr lang="en-US" dirty="0"/>
              <a:t>Organization and preparation can help with nerves</a:t>
            </a:r>
          </a:p>
          <a:p>
            <a:r>
              <a:rPr lang="en-US" dirty="0"/>
              <a:t>Practice is key!</a:t>
            </a:r>
          </a:p>
        </p:txBody>
      </p:sp>
    </p:spTree>
    <p:extLst>
      <p:ext uri="{BB962C8B-B14F-4D97-AF65-F5344CB8AC3E}">
        <p14:creationId xmlns:p14="http://schemas.microsoft.com/office/powerpoint/2010/main" val="19842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Vital Delivery Skills</a:t>
            </a:r>
          </a:p>
        </p:txBody>
      </p:sp>
      <p:sp>
        <p:nvSpPr>
          <p:cNvPr id="3" name="Content Placeholder 2"/>
          <p:cNvSpPr>
            <a:spLocks noGrp="1"/>
          </p:cNvSpPr>
          <p:nvPr>
            <p:ph idx="1"/>
          </p:nvPr>
        </p:nvSpPr>
        <p:spPr/>
        <p:txBody>
          <a:bodyPr>
            <a:normAutofit fontScale="85000" lnSpcReduction="20000"/>
          </a:bodyPr>
          <a:lstStyle/>
          <a:p>
            <a:r>
              <a:rPr lang="en-US" dirty="0"/>
              <a:t>Posture:</a:t>
            </a:r>
          </a:p>
          <a:p>
            <a:pPr lvl="1"/>
            <a:r>
              <a:rPr lang="en-US" dirty="0"/>
              <a:t>Stand up straight, with shoulders rolled back and chest high</a:t>
            </a:r>
          </a:p>
          <a:p>
            <a:pPr lvl="1"/>
            <a:r>
              <a:rPr lang="en-US" dirty="0"/>
              <a:t>Make sure to face the audience (not the screen!), and look at them!</a:t>
            </a:r>
          </a:p>
          <a:p>
            <a:r>
              <a:rPr lang="en-US" dirty="0"/>
              <a:t>Breathing</a:t>
            </a:r>
          </a:p>
          <a:p>
            <a:pPr lvl="1"/>
            <a:r>
              <a:rPr lang="en-US" dirty="0"/>
              <a:t>Take a deep breath before you begin, and at transitions</a:t>
            </a:r>
          </a:p>
          <a:p>
            <a:pPr lvl="1"/>
            <a:r>
              <a:rPr lang="en-US" dirty="0"/>
              <a:t>This will help with nerves, verbal fillers (“um”) and let your audience catch up </a:t>
            </a:r>
          </a:p>
          <a:p>
            <a:pPr lvl="1"/>
            <a:r>
              <a:rPr lang="en-US" dirty="0"/>
              <a:t>This also helps control pacing if you tend to speak too quickly (like me! </a:t>
            </a:r>
            <a:r>
              <a:rPr lang="en-US" dirty="0">
                <a:sym typeface="Wingdings"/>
              </a:rPr>
              <a:t>)</a:t>
            </a:r>
            <a:endParaRPr lang="en-US" dirty="0"/>
          </a:p>
        </p:txBody>
      </p:sp>
    </p:spTree>
    <p:extLst>
      <p:ext uri="{BB962C8B-B14F-4D97-AF65-F5344CB8AC3E}">
        <p14:creationId xmlns:p14="http://schemas.microsoft.com/office/powerpoint/2010/main" val="409990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0161" y="549009"/>
            <a:ext cx="8115300" cy="1295226"/>
          </a:xfrm>
          <a:prstGeom prst="rect">
            <a:avLst/>
          </a:prstGeom>
        </p:spPr>
        <p:txBody>
          <a:bodyPr lIns="0" tIns="0" rIns="0" bIns="0" rtlCol="0" anchor="t">
            <a:spAutoFit/>
          </a:bodyPr>
          <a:lstStyle/>
          <a:p>
            <a:pPr>
              <a:lnSpc>
                <a:spcPts val="4950"/>
              </a:lnSpc>
            </a:pPr>
            <a:r>
              <a:rPr lang="en-US" sz="4500" spc="-113" dirty="0">
                <a:latin typeface="Georgia" panose="02040502050405020303" pitchFamily="18" charset="0"/>
              </a:rPr>
              <a:t>Communicating Technical Information . . .</a:t>
            </a:r>
          </a:p>
        </p:txBody>
      </p:sp>
      <p:grpSp>
        <p:nvGrpSpPr>
          <p:cNvPr id="3" name="Group 3"/>
          <p:cNvGrpSpPr/>
          <p:nvPr/>
        </p:nvGrpSpPr>
        <p:grpSpPr>
          <a:xfrm>
            <a:off x="512532" y="2232466"/>
            <a:ext cx="2558481" cy="2781300"/>
            <a:chOff x="0" y="0"/>
            <a:chExt cx="3676984" cy="3997214"/>
          </a:xfrm>
        </p:grpSpPr>
        <p:sp>
          <p:nvSpPr>
            <p:cNvPr id="4" name="Freeform 4"/>
            <p:cNvSpPr/>
            <p:nvPr/>
          </p:nvSpPr>
          <p:spPr>
            <a:xfrm>
              <a:off x="92710" y="106680"/>
              <a:ext cx="3572843" cy="3877834"/>
            </a:xfrm>
            <a:custGeom>
              <a:avLst/>
              <a:gdLst/>
              <a:ahLst/>
              <a:cxnLst/>
              <a:rect l="l" t="t" r="r" b="b"/>
              <a:pathLst>
                <a:path w="3572843" h="3877834">
                  <a:moveTo>
                    <a:pt x="3546173" y="3688604"/>
                  </a:moveTo>
                  <a:cubicBezTo>
                    <a:pt x="3546173" y="3776234"/>
                    <a:pt x="3469973" y="3847354"/>
                    <a:pt x="3388693" y="3847354"/>
                  </a:cubicBezTo>
                  <a:lnTo>
                    <a:pt x="66040" y="3847354"/>
                  </a:lnTo>
                  <a:cubicBezTo>
                    <a:pt x="43180" y="3847354"/>
                    <a:pt x="20320" y="3842274"/>
                    <a:pt x="0" y="3833384"/>
                  </a:cubicBezTo>
                  <a:cubicBezTo>
                    <a:pt x="26670" y="3861324"/>
                    <a:pt x="63500" y="3877834"/>
                    <a:pt x="116899" y="3877834"/>
                  </a:cubicBezTo>
                  <a:lnTo>
                    <a:pt x="3426793" y="3877834"/>
                  </a:lnTo>
                  <a:cubicBezTo>
                    <a:pt x="3506804" y="3877834"/>
                    <a:pt x="3572843" y="3811794"/>
                    <a:pt x="3572843" y="3731784"/>
                  </a:cubicBezTo>
                  <a:lnTo>
                    <a:pt x="3572843" y="95250"/>
                  </a:lnTo>
                  <a:cubicBezTo>
                    <a:pt x="3572843" y="58420"/>
                    <a:pt x="3558873" y="25400"/>
                    <a:pt x="3537284" y="0"/>
                  </a:cubicBezTo>
                  <a:cubicBezTo>
                    <a:pt x="3543634" y="16510"/>
                    <a:pt x="3546173" y="34290"/>
                    <a:pt x="3546173" y="52070"/>
                  </a:cubicBezTo>
                  <a:lnTo>
                    <a:pt x="3546173" y="3688604"/>
                  </a:lnTo>
                  <a:lnTo>
                    <a:pt x="3546173" y="3688604"/>
                  </a:lnTo>
                  <a:close/>
                </a:path>
              </a:pathLst>
            </a:custGeom>
            <a:solidFill>
              <a:srgbClr val="173554"/>
            </a:solidFill>
          </p:spPr>
        </p:sp>
        <p:sp>
          <p:nvSpPr>
            <p:cNvPr id="5" name="Freeform 5"/>
            <p:cNvSpPr/>
            <p:nvPr/>
          </p:nvSpPr>
          <p:spPr>
            <a:xfrm>
              <a:off x="12700" y="12700"/>
              <a:ext cx="3612214" cy="3928634"/>
            </a:xfrm>
            <a:custGeom>
              <a:avLst/>
              <a:gdLst/>
              <a:ahLst/>
              <a:cxnLst/>
              <a:rect l="l" t="t" r="r" b="b"/>
              <a:pathLst>
                <a:path w="3612214" h="3928634">
                  <a:moveTo>
                    <a:pt x="146050" y="3928634"/>
                  </a:moveTo>
                  <a:lnTo>
                    <a:pt x="3466164" y="3928634"/>
                  </a:lnTo>
                  <a:cubicBezTo>
                    <a:pt x="3546173" y="3928634"/>
                    <a:pt x="3612214" y="3862594"/>
                    <a:pt x="3612214" y="3782584"/>
                  </a:cubicBezTo>
                  <a:lnTo>
                    <a:pt x="3612214" y="146050"/>
                  </a:lnTo>
                  <a:cubicBezTo>
                    <a:pt x="3612214" y="66040"/>
                    <a:pt x="3546173" y="0"/>
                    <a:pt x="3466164" y="0"/>
                  </a:cubicBezTo>
                  <a:lnTo>
                    <a:pt x="146050" y="0"/>
                  </a:lnTo>
                  <a:cubicBezTo>
                    <a:pt x="66040" y="0"/>
                    <a:pt x="0" y="66040"/>
                    <a:pt x="0" y="146050"/>
                  </a:cubicBezTo>
                  <a:lnTo>
                    <a:pt x="0" y="3782584"/>
                  </a:lnTo>
                  <a:cubicBezTo>
                    <a:pt x="0" y="3863864"/>
                    <a:pt x="66040" y="3928634"/>
                    <a:pt x="146050" y="3928634"/>
                  </a:cubicBezTo>
                  <a:close/>
                </a:path>
              </a:pathLst>
            </a:custGeom>
            <a:solidFill>
              <a:srgbClr val="FFFFFF"/>
            </a:solidFill>
          </p:spPr>
        </p:sp>
        <p:sp>
          <p:nvSpPr>
            <p:cNvPr id="6" name="Freeform 6"/>
            <p:cNvSpPr/>
            <p:nvPr/>
          </p:nvSpPr>
          <p:spPr>
            <a:xfrm>
              <a:off x="0" y="0"/>
              <a:ext cx="3676984" cy="3997214"/>
            </a:xfrm>
            <a:custGeom>
              <a:avLst/>
              <a:gdLst/>
              <a:ahLst/>
              <a:cxnLst/>
              <a:rect l="l" t="t" r="r" b="b"/>
              <a:pathLst>
                <a:path w="3676984" h="3997214">
                  <a:moveTo>
                    <a:pt x="3613484" y="74930"/>
                  </a:moveTo>
                  <a:cubicBezTo>
                    <a:pt x="3585544" y="30480"/>
                    <a:pt x="3536014" y="0"/>
                    <a:pt x="3478864" y="0"/>
                  </a:cubicBezTo>
                  <a:lnTo>
                    <a:pt x="158750" y="0"/>
                  </a:lnTo>
                  <a:cubicBezTo>
                    <a:pt x="71120" y="0"/>
                    <a:pt x="0" y="71120"/>
                    <a:pt x="0" y="158750"/>
                  </a:cubicBezTo>
                  <a:lnTo>
                    <a:pt x="0" y="3795284"/>
                  </a:lnTo>
                  <a:cubicBezTo>
                    <a:pt x="0" y="3847354"/>
                    <a:pt x="25400" y="3893074"/>
                    <a:pt x="63500" y="3922284"/>
                  </a:cubicBezTo>
                  <a:cubicBezTo>
                    <a:pt x="91440" y="3966734"/>
                    <a:pt x="140970" y="3997214"/>
                    <a:pt x="212870" y="3997214"/>
                  </a:cubicBezTo>
                  <a:lnTo>
                    <a:pt x="3518234" y="3997214"/>
                  </a:lnTo>
                  <a:cubicBezTo>
                    <a:pt x="3605864" y="3997214"/>
                    <a:pt x="3676984" y="3926094"/>
                    <a:pt x="3676984" y="3838464"/>
                  </a:cubicBezTo>
                  <a:lnTo>
                    <a:pt x="3676984" y="201930"/>
                  </a:lnTo>
                  <a:cubicBezTo>
                    <a:pt x="3676983" y="149860"/>
                    <a:pt x="3651583" y="104140"/>
                    <a:pt x="3613484" y="74930"/>
                  </a:cubicBezTo>
                  <a:close/>
                  <a:moveTo>
                    <a:pt x="12700" y="3795284"/>
                  </a:moveTo>
                  <a:lnTo>
                    <a:pt x="12700" y="158750"/>
                  </a:lnTo>
                  <a:cubicBezTo>
                    <a:pt x="12700" y="78740"/>
                    <a:pt x="78740" y="12700"/>
                    <a:pt x="158750" y="12700"/>
                  </a:cubicBezTo>
                  <a:lnTo>
                    <a:pt x="3478864" y="12700"/>
                  </a:lnTo>
                  <a:cubicBezTo>
                    <a:pt x="3558873" y="12700"/>
                    <a:pt x="3624914" y="78740"/>
                    <a:pt x="3624914" y="158750"/>
                  </a:cubicBezTo>
                  <a:lnTo>
                    <a:pt x="3624914" y="3795284"/>
                  </a:lnTo>
                  <a:cubicBezTo>
                    <a:pt x="3624914" y="3875294"/>
                    <a:pt x="3558873" y="3941334"/>
                    <a:pt x="3478864" y="3941334"/>
                  </a:cubicBezTo>
                  <a:lnTo>
                    <a:pt x="158750" y="3941334"/>
                  </a:lnTo>
                  <a:cubicBezTo>
                    <a:pt x="78740" y="3941334"/>
                    <a:pt x="12700" y="3876564"/>
                    <a:pt x="12700" y="3795284"/>
                  </a:cubicBezTo>
                  <a:close/>
                  <a:moveTo>
                    <a:pt x="3665553" y="3838464"/>
                  </a:moveTo>
                  <a:cubicBezTo>
                    <a:pt x="3665553" y="3918474"/>
                    <a:pt x="3598244" y="3984514"/>
                    <a:pt x="3518234" y="3984514"/>
                  </a:cubicBezTo>
                  <a:lnTo>
                    <a:pt x="212870" y="3984514"/>
                  </a:lnTo>
                  <a:cubicBezTo>
                    <a:pt x="157480" y="3984514"/>
                    <a:pt x="120650" y="3968004"/>
                    <a:pt x="93980" y="3940064"/>
                  </a:cubicBezTo>
                  <a:cubicBezTo>
                    <a:pt x="114300" y="3948954"/>
                    <a:pt x="135890" y="3954034"/>
                    <a:pt x="160020" y="3954034"/>
                  </a:cubicBezTo>
                  <a:lnTo>
                    <a:pt x="3480134" y="3954034"/>
                  </a:lnTo>
                  <a:cubicBezTo>
                    <a:pt x="3567764" y="3954034"/>
                    <a:pt x="3638884" y="3882914"/>
                    <a:pt x="3638884" y="3795284"/>
                  </a:cubicBezTo>
                  <a:lnTo>
                    <a:pt x="3638884" y="158750"/>
                  </a:lnTo>
                  <a:cubicBezTo>
                    <a:pt x="3638884" y="140970"/>
                    <a:pt x="3635073" y="123190"/>
                    <a:pt x="3629994" y="106680"/>
                  </a:cubicBezTo>
                  <a:cubicBezTo>
                    <a:pt x="3651584" y="132080"/>
                    <a:pt x="3665554" y="165100"/>
                    <a:pt x="3665554" y="201930"/>
                  </a:cubicBezTo>
                  <a:lnTo>
                    <a:pt x="3665554" y="3838464"/>
                  </a:lnTo>
                  <a:cubicBezTo>
                    <a:pt x="3665553" y="3838464"/>
                    <a:pt x="3665553" y="3838464"/>
                    <a:pt x="3665553" y="3838464"/>
                  </a:cubicBezTo>
                  <a:close/>
                </a:path>
              </a:pathLst>
            </a:custGeom>
            <a:solidFill>
              <a:srgbClr val="173554"/>
            </a:solidFill>
          </p:spPr>
        </p:sp>
      </p:grpSp>
      <p:sp>
        <p:nvSpPr>
          <p:cNvPr id="7" name="TextBox 7"/>
          <p:cNvSpPr txBox="1"/>
          <p:nvPr/>
        </p:nvSpPr>
        <p:spPr>
          <a:xfrm>
            <a:off x="745971" y="3691696"/>
            <a:ext cx="2091602" cy="857286"/>
          </a:xfrm>
          <a:prstGeom prst="rect">
            <a:avLst/>
          </a:prstGeom>
        </p:spPr>
        <p:txBody>
          <a:bodyPr lIns="0" tIns="0" rIns="0" bIns="0" rtlCol="0" anchor="t">
            <a:spAutoFit/>
          </a:bodyPr>
          <a:lstStyle/>
          <a:p>
            <a:pPr>
              <a:lnSpc>
                <a:spcPts val="1680"/>
              </a:lnSpc>
            </a:pPr>
            <a:r>
              <a:rPr lang="en-US" sz="1200">
                <a:latin typeface="Georgia" panose="02040502050405020303" pitchFamily="18" charset="0"/>
              </a:rPr>
              <a:t>Not just informing audience of your decisions, but persuading them that you made the right decisions</a:t>
            </a:r>
          </a:p>
        </p:txBody>
      </p:sp>
      <p:sp>
        <p:nvSpPr>
          <p:cNvPr id="8" name="TextBox 8"/>
          <p:cNvSpPr txBox="1"/>
          <p:nvPr/>
        </p:nvSpPr>
        <p:spPr>
          <a:xfrm>
            <a:off x="745971" y="2561079"/>
            <a:ext cx="2091602" cy="666849"/>
          </a:xfrm>
          <a:prstGeom prst="rect">
            <a:avLst/>
          </a:prstGeom>
        </p:spPr>
        <p:txBody>
          <a:bodyPr lIns="0" tIns="0" rIns="0" bIns="0" rtlCol="0" anchor="t">
            <a:spAutoFit/>
          </a:bodyPr>
          <a:lstStyle/>
          <a:p>
            <a:pPr>
              <a:lnSpc>
                <a:spcPts val="2600"/>
              </a:lnSpc>
            </a:pPr>
            <a:r>
              <a:rPr lang="en-US" sz="2000">
                <a:latin typeface="Georgia" panose="02040502050405020303" pitchFamily="18" charset="0"/>
              </a:rPr>
              <a:t>Think of Persuasion</a:t>
            </a:r>
          </a:p>
        </p:txBody>
      </p:sp>
      <p:sp>
        <p:nvSpPr>
          <p:cNvPr id="9" name="AutoShape 9"/>
          <p:cNvSpPr/>
          <p:nvPr/>
        </p:nvSpPr>
        <p:spPr>
          <a:xfrm>
            <a:off x="745971" y="3475622"/>
            <a:ext cx="2091602" cy="0"/>
          </a:xfrm>
          <a:prstGeom prst="line">
            <a:avLst/>
          </a:prstGeom>
          <a:ln w="28575" cap="rnd">
            <a:solidFill>
              <a:srgbClr val="173554"/>
            </a:solidFill>
            <a:prstDash val="sysDot"/>
            <a:headEnd type="none" w="sm" len="sm"/>
            <a:tailEnd type="none" w="sm" len="sm"/>
          </a:ln>
        </p:spPr>
      </p:sp>
      <p:grpSp>
        <p:nvGrpSpPr>
          <p:cNvPr id="10" name="Group 10"/>
          <p:cNvGrpSpPr/>
          <p:nvPr/>
        </p:nvGrpSpPr>
        <p:grpSpPr>
          <a:xfrm>
            <a:off x="3408570" y="2232466"/>
            <a:ext cx="2558481" cy="2781300"/>
            <a:chOff x="0" y="0"/>
            <a:chExt cx="3676984" cy="3997214"/>
          </a:xfrm>
        </p:grpSpPr>
        <p:sp>
          <p:nvSpPr>
            <p:cNvPr id="11" name="Freeform 11"/>
            <p:cNvSpPr/>
            <p:nvPr/>
          </p:nvSpPr>
          <p:spPr>
            <a:xfrm>
              <a:off x="92710" y="106680"/>
              <a:ext cx="3572843" cy="3877834"/>
            </a:xfrm>
            <a:custGeom>
              <a:avLst/>
              <a:gdLst/>
              <a:ahLst/>
              <a:cxnLst/>
              <a:rect l="l" t="t" r="r" b="b"/>
              <a:pathLst>
                <a:path w="3572843" h="3877834">
                  <a:moveTo>
                    <a:pt x="3546173" y="3688604"/>
                  </a:moveTo>
                  <a:cubicBezTo>
                    <a:pt x="3546173" y="3776234"/>
                    <a:pt x="3469973" y="3847354"/>
                    <a:pt x="3388693" y="3847354"/>
                  </a:cubicBezTo>
                  <a:lnTo>
                    <a:pt x="66040" y="3847354"/>
                  </a:lnTo>
                  <a:cubicBezTo>
                    <a:pt x="43180" y="3847354"/>
                    <a:pt x="20320" y="3842274"/>
                    <a:pt x="0" y="3833384"/>
                  </a:cubicBezTo>
                  <a:cubicBezTo>
                    <a:pt x="26670" y="3861324"/>
                    <a:pt x="63500" y="3877834"/>
                    <a:pt x="116899" y="3877834"/>
                  </a:cubicBezTo>
                  <a:lnTo>
                    <a:pt x="3426793" y="3877834"/>
                  </a:lnTo>
                  <a:cubicBezTo>
                    <a:pt x="3506804" y="3877834"/>
                    <a:pt x="3572843" y="3811794"/>
                    <a:pt x="3572843" y="3731784"/>
                  </a:cubicBezTo>
                  <a:lnTo>
                    <a:pt x="3572843" y="95250"/>
                  </a:lnTo>
                  <a:cubicBezTo>
                    <a:pt x="3572843" y="58420"/>
                    <a:pt x="3558873" y="25400"/>
                    <a:pt x="3537284" y="0"/>
                  </a:cubicBezTo>
                  <a:cubicBezTo>
                    <a:pt x="3543634" y="16510"/>
                    <a:pt x="3546173" y="34290"/>
                    <a:pt x="3546173" y="52070"/>
                  </a:cubicBezTo>
                  <a:lnTo>
                    <a:pt x="3546173" y="3688604"/>
                  </a:lnTo>
                  <a:lnTo>
                    <a:pt x="3546173" y="3688604"/>
                  </a:lnTo>
                  <a:close/>
                </a:path>
              </a:pathLst>
            </a:custGeom>
            <a:solidFill>
              <a:srgbClr val="173554"/>
            </a:solidFill>
          </p:spPr>
        </p:sp>
        <p:sp>
          <p:nvSpPr>
            <p:cNvPr id="12" name="Freeform 12"/>
            <p:cNvSpPr/>
            <p:nvPr/>
          </p:nvSpPr>
          <p:spPr>
            <a:xfrm>
              <a:off x="12700" y="12700"/>
              <a:ext cx="3612214" cy="3928634"/>
            </a:xfrm>
            <a:custGeom>
              <a:avLst/>
              <a:gdLst/>
              <a:ahLst/>
              <a:cxnLst/>
              <a:rect l="l" t="t" r="r" b="b"/>
              <a:pathLst>
                <a:path w="3612214" h="3928634">
                  <a:moveTo>
                    <a:pt x="146050" y="3928634"/>
                  </a:moveTo>
                  <a:lnTo>
                    <a:pt x="3466164" y="3928634"/>
                  </a:lnTo>
                  <a:cubicBezTo>
                    <a:pt x="3546173" y="3928634"/>
                    <a:pt x="3612214" y="3862594"/>
                    <a:pt x="3612214" y="3782584"/>
                  </a:cubicBezTo>
                  <a:lnTo>
                    <a:pt x="3612214" y="146050"/>
                  </a:lnTo>
                  <a:cubicBezTo>
                    <a:pt x="3612214" y="66040"/>
                    <a:pt x="3546173" y="0"/>
                    <a:pt x="3466164" y="0"/>
                  </a:cubicBezTo>
                  <a:lnTo>
                    <a:pt x="146050" y="0"/>
                  </a:lnTo>
                  <a:cubicBezTo>
                    <a:pt x="66040" y="0"/>
                    <a:pt x="0" y="66040"/>
                    <a:pt x="0" y="146050"/>
                  </a:cubicBezTo>
                  <a:lnTo>
                    <a:pt x="0" y="3782584"/>
                  </a:lnTo>
                  <a:cubicBezTo>
                    <a:pt x="0" y="3863864"/>
                    <a:pt x="66040" y="3928634"/>
                    <a:pt x="146050" y="3928634"/>
                  </a:cubicBezTo>
                  <a:close/>
                </a:path>
              </a:pathLst>
            </a:custGeom>
            <a:solidFill>
              <a:srgbClr val="FFFFFF"/>
            </a:solidFill>
          </p:spPr>
        </p:sp>
        <p:sp>
          <p:nvSpPr>
            <p:cNvPr id="13" name="Freeform 13"/>
            <p:cNvSpPr/>
            <p:nvPr/>
          </p:nvSpPr>
          <p:spPr>
            <a:xfrm>
              <a:off x="0" y="0"/>
              <a:ext cx="3676984" cy="3997214"/>
            </a:xfrm>
            <a:custGeom>
              <a:avLst/>
              <a:gdLst/>
              <a:ahLst/>
              <a:cxnLst/>
              <a:rect l="l" t="t" r="r" b="b"/>
              <a:pathLst>
                <a:path w="3676984" h="3997214">
                  <a:moveTo>
                    <a:pt x="3613484" y="74930"/>
                  </a:moveTo>
                  <a:cubicBezTo>
                    <a:pt x="3585544" y="30480"/>
                    <a:pt x="3536014" y="0"/>
                    <a:pt x="3478864" y="0"/>
                  </a:cubicBezTo>
                  <a:lnTo>
                    <a:pt x="158750" y="0"/>
                  </a:lnTo>
                  <a:cubicBezTo>
                    <a:pt x="71120" y="0"/>
                    <a:pt x="0" y="71120"/>
                    <a:pt x="0" y="158750"/>
                  </a:cubicBezTo>
                  <a:lnTo>
                    <a:pt x="0" y="3795284"/>
                  </a:lnTo>
                  <a:cubicBezTo>
                    <a:pt x="0" y="3847354"/>
                    <a:pt x="25400" y="3893074"/>
                    <a:pt x="63500" y="3922284"/>
                  </a:cubicBezTo>
                  <a:cubicBezTo>
                    <a:pt x="91440" y="3966734"/>
                    <a:pt x="140970" y="3997214"/>
                    <a:pt x="212870" y="3997214"/>
                  </a:cubicBezTo>
                  <a:lnTo>
                    <a:pt x="3518234" y="3997214"/>
                  </a:lnTo>
                  <a:cubicBezTo>
                    <a:pt x="3605864" y="3997214"/>
                    <a:pt x="3676984" y="3926094"/>
                    <a:pt x="3676984" y="3838464"/>
                  </a:cubicBezTo>
                  <a:lnTo>
                    <a:pt x="3676984" y="201930"/>
                  </a:lnTo>
                  <a:cubicBezTo>
                    <a:pt x="3676983" y="149860"/>
                    <a:pt x="3651583" y="104140"/>
                    <a:pt x="3613484" y="74930"/>
                  </a:cubicBezTo>
                  <a:close/>
                  <a:moveTo>
                    <a:pt x="12700" y="3795284"/>
                  </a:moveTo>
                  <a:lnTo>
                    <a:pt x="12700" y="158750"/>
                  </a:lnTo>
                  <a:cubicBezTo>
                    <a:pt x="12700" y="78740"/>
                    <a:pt x="78740" y="12700"/>
                    <a:pt x="158750" y="12700"/>
                  </a:cubicBezTo>
                  <a:lnTo>
                    <a:pt x="3478864" y="12700"/>
                  </a:lnTo>
                  <a:cubicBezTo>
                    <a:pt x="3558873" y="12700"/>
                    <a:pt x="3624914" y="78740"/>
                    <a:pt x="3624914" y="158750"/>
                  </a:cubicBezTo>
                  <a:lnTo>
                    <a:pt x="3624914" y="3795284"/>
                  </a:lnTo>
                  <a:cubicBezTo>
                    <a:pt x="3624914" y="3875294"/>
                    <a:pt x="3558873" y="3941334"/>
                    <a:pt x="3478864" y="3941334"/>
                  </a:cubicBezTo>
                  <a:lnTo>
                    <a:pt x="158750" y="3941334"/>
                  </a:lnTo>
                  <a:cubicBezTo>
                    <a:pt x="78740" y="3941334"/>
                    <a:pt x="12700" y="3876564"/>
                    <a:pt x="12700" y="3795284"/>
                  </a:cubicBezTo>
                  <a:close/>
                  <a:moveTo>
                    <a:pt x="3665553" y="3838464"/>
                  </a:moveTo>
                  <a:cubicBezTo>
                    <a:pt x="3665553" y="3918474"/>
                    <a:pt x="3598244" y="3984514"/>
                    <a:pt x="3518234" y="3984514"/>
                  </a:cubicBezTo>
                  <a:lnTo>
                    <a:pt x="212870" y="3984514"/>
                  </a:lnTo>
                  <a:cubicBezTo>
                    <a:pt x="157480" y="3984514"/>
                    <a:pt x="120650" y="3968004"/>
                    <a:pt x="93980" y="3940064"/>
                  </a:cubicBezTo>
                  <a:cubicBezTo>
                    <a:pt x="114300" y="3948954"/>
                    <a:pt x="135890" y="3954034"/>
                    <a:pt x="160020" y="3954034"/>
                  </a:cubicBezTo>
                  <a:lnTo>
                    <a:pt x="3480134" y="3954034"/>
                  </a:lnTo>
                  <a:cubicBezTo>
                    <a:pt x="3567764" y="3954034"/>
                    <a:pt x="3638884" y="3882914"/>
                    <a:pt x="3638884" y="3795284"/>
                  </a:cubicBezTo>
                  <a:lnTo>
                    <a:pt x="3638884" y="158750"/>
                  </a:lnTo>
                  <a:cubicBezTo>
                    <a:pt x="3638884" y="140970"/>
                    <a:pt x="3635073" y="123190"/>
                    <a:pt x="3629994" y="106680"/>
                  </a:cubicBezTo>
                  <a:cubicBezTo>
                    <a:pt x="3651584" y="132080"/>
                    <a:pt x="3665554" y="165100"/>
                    <a:pt x="3665554" y="201930"/>
                  </a:cubicBezTo>
                  <a:lnTo>
                    <a:pt x="3665554" y="3838464"/>
                  </a:lnTo>
                  <a:cubicBezTo>
                    <a:pt x="3665553" y="3838464"/>
                    <a:pt x="3665553" y="3838464"/>
                    <a:pt x="3665553" y="3838464"/>
                  </a:cubicBezTo>
                  <a:close/>
                </a:path>
              </a:pathLst>
            </a:custGeom>
            <a:solidFill>
              <a:srgbClr val="173554"/>
            </a:solidFill>
          </p:spPr>
        </p:sp>
      </p:grpSp>
      <p:sp>
        <p:nvSpPr>
          <p:cNvPr id="14" name="TextBox 14"/>
          <p:cNvSpPr txBox="1"/>
          <p:nvPr/>
        </p:nvSpPr>
        <p:spPr>
          <a:xfrm>
            <a:off x="3642009" y="3691696"/>
            <a:ext cx="2091602" cy="639278"/>
          </a:xfrm>
          <a:prstGeom prst="rect">
            <a:avLst/>
          </a:prstGeom>
        </p:spPr>
        <p:txBody>
          <a:bodyPr lIns="0" tIns="0" rIns="0" bIns="0" rtlCol="0" anchor="t">
            <a:spAutoFit/>
          </a:bodyPr>
          <a:lstStyle/>
          <a:p>
            <a:pPr>
              <a:lnSpc>
                <a:spcPts val="1680"/>
              </a:lnSpc>
            </a:pPr>
            <a:r>
              <a:rPr lang="en-US" sz="1200">
                <a:latin typeface="Georgia" panose="02040502050405020303" pitchFamily="18" charset="0"/>
              </a:rPr>
              <a:t>Use visual aids [Block diagrams, photos of product, etc]</a:t>
            </a:r>
          </a:p>
        </p:txBody>
      </p:sp>
      <p:sp>
        <p:nvSpPr>
          <p:cNvPr id="15" name="TextBox 15"/>
          <p:cNvSpPr txBox="1"/>
          <p:nvPr/>
        </p:nvSpPr>
        <p:spPr>
          <a:xfrm>
            <a:off x="3642009" y="2561079"/>
            <a:ext cx="2091602" cy="666849"/>
          </a:xfrm>
          <a:prstGeom prst="rect">
            <a:avLst/>
          </a:prstGeom>
        </p:spPr>
        <p:txBody>
          <a:bodyPr lIns="0" tIns="0" rIns="0" bIns="0" rtlCol="0" anchor="t">
            <a:spAutoFit/>
          </a:bodyPr>
          <a:lstStyle/>
          <a:p>
            <a:pPr>
              <a:lnSpc>
                <a:spcPts val="2600"/>
              </a:lnSpc>
            </a:pPr>
            <a:r>
              <a:rPr lang="en-US" sz="2000">
                <a:latin typeface="Georgia" panose="02040502050405020303" pitchFamily="18" charset="0"/>
              </a:rPr>
              <a:t>Start with Organization</a:t>
            </a:r>
          </a:p>
        </p:txBody>
      </p:sp>
      <p:sp>
        <p:nvSpPr>
          <p:cNvPr id="16" name="AutoShape 16"/>
          <p:cNvSpPr/>
          <p:nvPr/>
        </p:nvSpPr>
        <p:spPr>
          <a:xfrm>
            <a:off x="3642009" y="3461334"/>
            <a:ext cx="2091602" cy="0"/>
          </a:xfrm>
          <a:prstGeom prst="line">
            <a:avLst/>
          </a:prstGeom>
          <a:ln w="28575" cap="rnd">
            <a:solidFill>
              <a:srgbClr val="173554"/>
            </a:solidFill>
            <a:prstDash val="sysDot"/>
            <a:headEnd type="none" w="sm" len="sm"/>
            <a:tailEnd type="none" w="sm" len="sm"/>
          </a:ln>
        </p:spPr>
      </p:sp>
      <p:grpSp>
        <p:nvGrpSpPr>
          <p:cNvPr id="17" name="Group 17"/>
          <p:cNvGrpSpPr/>
          <p:nvPr/>
        </p:nvGrpSpPr>
        <p:grpSpPr>
          <a:xfrm>
            <a:off x="6186980" y="2232466"/>
            <a:ext cx="2558481" cy="2781300"/>
            <a:chOff x="0" y="0"/>
            <a:chExt cx="3676984" cy="3997214"/>
          </a:xfrm>
        </p:grpSpPr>
        <p:sp>
          <p:nvSpPr>
            <p:cNvPr id="18" name="Freeform 18"/>
            <p:cNvSpPr/>
            <p:nvPr/>
          </p:nvSpPr>
          <p:spPr>
            <a:xfrm>
              <a:off x="92710" y="106680"/>
              <a:ext cx="3572843" cy="3877834"/>
            </a:xfrm>
            <a:custGeom>
              <a:avLst/>
              <a:gdLst/>
              <a:ahLst/>
              <a:cxnLst/>
              <a:rect l="l" t="t" r="r" b="b"/>
              <a:pathLst>
                <a:path w="3572843" h="3877834">
                  <a:moveTo>
                    <a:pt x="3546173" y="3688604"/>
                  </a:moveTo>
                  <a:cubicBezTo>
                    <a:pt x="3546173" y="3776234"/>
                    <a:pt x="3469973" y="3847354"/>
                    <a:pt x="3388693" y="3847354"/>
                  </a:cubicBezTo>
                  <a:lnTo>
                    <a:pt x="66040" y="3847354"/>
                  </a:lnTo>
                  <a:cubicBezTo>
                    <a:pt x="43180" y="3847354"/>
                    <a:pt x="20320" y="3842274"/>
                    <a:pt x="0" y="3833384"/>
                  </a:cubicBezTo>
                  <a:cubicBezTo>
                    <a:pt x="26670" y="3861324"/>
                    <a:pt x="63500" y="3877834"/>
                    <a:pt x="116899" y="3877834"/>
                  </a:cubicBezTo>
                  <a:lnTo>
                    <a:pt x="3426793" y="3877834"/>
                  </a:lnTo>
                  <a:cubicBezTo>
                    <a:pt x="3506804" y="3877834"/>
                    <a:pt x="3572843" y="3811794"/>
                    <a:pt x="3572843" y="3731784"/>
                  </a:cubicBezTo>
                  <a:lnTo>
                    <a:pt x="3572843" y="95250"/>
                  </a:lnTo>
                  <a:cubicBezTo>
                    <a:pt x="3572843" y="58420"/>
                    <a:pt x="3558873" y="25400"/>
                    <a:pt x="3537284" y="0"/>
                  </a:cubicBezTo>
                  <a:cubicBezTo>
                    <a:pt x="3543634" y="16510"/>
                    <a:pt x="3546173" y="34290"/>
                    <a:pt x="3546173" y="52070"/>
                  </a:cubicBezTo>
                  <a:lnTo>
                    <a:pt x="3546173" y="3688604"/>
                  </a:lnTo>
                  <a:lnTo>
                    <a:pt x="3546173" y="3688604"/>
                  </a:lnTo>
                  <a:close/>
                </a:path>
              </a:pathLst>
            </a:custGeom>
            <a:solidFill>
              <a:srgbClr val="173554"/>
            </a:solidFill>
          </p:spPr>
        </p:sp>
        <p:sp>
          <p:nvSpPr>
            <p:cNvPr id="19" name="Freeform 19"/>
            <p:cNvSpPr/>
            <p:nvPr/>
          </p:nvSpPr>
          <p:spPr>
            <a:xfrm>
              <a:off x="12700" y="12700"/>
              <a:ext cx="3612214" cy="3928634"/>
            </a:xfrm>
            <a:custGeom>
              <a:avLst/>
              <a:gdLst/>
              <a:ahLst/>
              <a:cxnLst/>
              <a:rect l="l" t="t" r="r" b="b"/>
              <a:pathLst>
                <a:path w="3612214" h="3928634">
                  <a:moveTo>
                    <a:pt x="146050" y="3928634"/>
                  </a:moveTo>
                  <a:lnTo>
                    <a:pt x="3466164" y="3928634"/>
                  </a:lnTo>
                  <a:cubicBezTo>
                    <a:pt x="3546173" y="3928634"/>
                    <a:pt x="3612214" y="3862594"/>
                    <a:pt x="3612214" y="3782584"/>
                  </a:cubicBezTo>
                  <a:lnTo>
                    <a:pt x="3612214" y="146050"/>
                  </a:lnTo>
                  <a:cubicBezTo>
                    <a:pt x="3612214" y="66040"/>
                    <a:pt x="3546173" y="0"/>
                    <a:pt x="3466164" y="0"/>
                  </a:cubicBezTo>
                  <a:lnTo>
                    <a:pt x="146050" y="0"/>
                  </a:lnTo>
                  <a:cubicBezTo>
                    <a:pt x="66040" y="0"/>
                    <a:pt x="0" y="66040"/>
                    <a:pt x="0" y="146050"/>
                  </a:cubicBezTo>
                  <a:lnTo>
                    <a:pt x="0" y="3782584"/>
                  </a:lnTo>
                  <a:cubicBezTo>
                    <a:pt x="0" y="3863864"/>
                    <a:pt x="66040" y="3928634"/>
                    <a:pt x="146050" y="3928634"/>
                  </a:cubicBezTo>
                  <a:close/>
                </a:path>
              </a:pathLst>
            </a:custGeom>
            <a:solidFill>
              <a:srgbClr val="FFFFFF"/>
            </a:solidFill>
          </p:spPr>
        </p:sp>
        <p:sp>
          <p:nvSpPr>
            <p:cNvPr id="20" name="Freeform 20"/>
            <p:cNvSpPr/>
            <p:nvPr/>
          </p:nvSpPr>
          <p:spPr>
            <a:xfrm>
              <a:off x="0" y="0"/>
              <a:ext cx="3676984" cy="3997214"/>
            </a:xfrm>
            <a:custGeom>
              <a:avLst/>
              <a:gdLst/>
              <a:ahLst/>
              <a:cxnLst/>
              <a:rect l="l" t="t" r="r" b="b"/>
              <a:pathLst>
                <a:path w="3676984" h="3997214">
                  <a:moveTo>
                    <a:pt x="3613484" y="74930"/>
                  </a:moveTo>
                  <a:cubicBezTo>
                    <a:pt x="3585544" y="30480"/>
                    <a:pt x="3536014" y="0"/>
                    <a:pt x="3478864" y="0"/>
                  </a:cubicBezTo>
                  <a:lnTo>
                    <a:pt x="158750" y="0"/>
                  </a:lnTo>
                  <a:cubicBezTo>
                    <a:pt x="71120" y="0"/>
                    <a:pt x="0" y="71120"/>
                    <a:pt x="0" y="158750"/>
                  </a:cubicBezTo>
                  <a:lnTo>
                    <a:pt x="0" y="3795284"/>
                  </a:lnTo>
                  <a:cubicBezTo>
                    <a:pt x="0" y="3847354"/>
                    <a:pt x="25400" y="3893074"/>
                    <a:pt x="63500" y="3922284"/>
                  </a:cubicBezTo>
                  <a:cubicBezTo>
                    <a:pt x="91440" y="3966734"/>
                    <a:pt x="140970" y="3997214"/>
                    <a:pt x="212870" y="3997214"/>
                  </a:cubicBezTo>
                  <a:lnTo>
                    <a:pt x="3518234" y="3997214"/>
                  </a:lnTo>
                  <a:cubicBezTo>
                    <a:pt x="3605864" y="3997214"/>
                    <a:pt x="3676984" y="3926094"/>
                    <a:pt x="3676984" y="3838464"/>
                  </a:cubicBezTo>
                  <a:lnTo>
                    <a:pt x="3676984" y="201930"/>
                  </a:lnTo>
                  <a:cubicBezTo>
                    <a:pt x="3676983" y="149860"/>
                    <a:pt x="3651583" y="104140"/>
                    <a:pt x="3613484" y="74930"/>
                  </a:cubicBezTo>
                  <a:close/>
                  <a:moveTo>
                    <a:pt x="12700" y="3795284"/>
                  </a:moveTo>
                  <a:lnTo>
                    <a:pt x="12700" y="158750"/>
                  </a:lnTo>
                  <a:cubicBezTo>
                    <a:pt x="12700" y="78740"/>
                    <a:pt x="78740" y="12700"/>
                    <a:pt x="158750" y="12700"/>
                  </a:cubicBezTo>
                  <a:lnTo>
                    <a:pt x="3478864" y="12700"/>
                  </a:lnTo>
                  <a:cubicBezTo>
                    <a:pt x="3558873" y="12700"/>
                    <a:pt x="3624914" y="78740"/>
                    <a:pt x="3624914" y="158750"/>
                  </a:cubicBezTo>
                  <a:lnTo>
                    <a:pt x="3624914" y="3795284"/>
                  </a:lnTo>
                  <a:cubicBezTo>
                    <a:pt x="3624914" y="3875294"/>
                    <a:pt x="3558873" y="3941334"/>
                    <a:pt x="3478864" y="3941334"/>
                  </a:cubicBezTo>
                  <a:lnTo>
                    <a:pt x="158750" y="3941334"/>
                  </a:lnTo>
                  <a:cubicBezTo>
                    <a:pt x="78740" y="3941334"/>
                    <a:pt x="12700" y="3876564"/>
                    <a:pt x="12700" y="3795284"/>
                  </a:cubicBezTo>
                  <a:close/>
                  <a:moveTo>
                    <a:pt x="3665553" y="3838464"/>
                  </a:moveTo>
                  <a:cubicBezTo>
                    <a:pt x="3665553" y="3918474"/>
                    <a:pt x="3598244" y="3984514"/>
                    <a:pt x="3518234" y="3984514"/>
                  </a:cubicBezTo>
                  <a:lnTo>
                    <a:pt x="212870" y="3984514"/>
                  </a:lnTo>
                  <a:cubicBezTo>
                    <a:pt x="157480" y="3984514"/>
                    <a:pt x="120650" y="3968004"/>
                    <a:pt x="93980" y="3940064"/>
                  </a:cubicBezTo>
                  <a:cubicBezTo>
                    <a:pt x="114300" y="3948954"/>
                    <a:pt x="135890" y="3954034"/>
                    <a:pt x="160020" y="3954034"/>
                  </a:cubicBezTo>
                  <a:lnTo>
                    <a:pt x="3480134" y="3954034"/>
                  </a:lnTo>
                  <a:cubicBezTo>
                    <a:pt x="3567764" y="3954034"/>
                    <a:pt x="3638884" y="3882914"/>
                    <a:pt x="3638884" y="3795284"/>
                  </a:cubicBezTo>
                  <a:lnTo>
                    <a:pt x="3638884" y="158750"/>
                  </a:lnTo>
                  <a:cubicBezTo>
                    <a:pt x="3638884" y="140970"/>
                    <a:pt x="3635073" y="123190"/>
                    <a:pt x="3629994" y="106680"/>
                  </a:cubicBezTo>
                  <a:cubicBezTo>
                    <a:pt x="3651584" y="132080"/>
                    <a:pt x="3665554" y="165100"/>
                    <a:pt x="3665554" y="201930"/>
                  </a:cubicBezTo>
                  <a:lnTo>
                    <a:pt x="3665554" y="3838464"/>
                  </a:lnTo>
                  <a:cubicBezTo>
                    <a:pt x="3665553" y="3838464"/>
                    <a:pt x="3665553" y="3838464"/>
                    <a:pt x="3665553" y="3838464"/>
                  </a:cubicBezTo>
                  <a:close/>
                </a:path>
              </a:pathLst>
            </a:custGeom>
            <a:solidFill>
              <a:srgbClr val="173554"/>
            </a:solidFill>
          </p:spPr>
        </p:sp>
      </p:grpSp>
      <p:sp>
        <p:nvSpPr>
          <p:cNvPr id="21" name="TextBox 21"/>
          <p:cNvSpPr txBox="1"/>
          <p:nvPr/>
        </p:nvSpPr>
        <p:spPr>
          <a:xfrm>
            <a:off x="6420419" y="3691696"/>
            <a:ext cx="2091602" cy="857286"/>
          </a:xfrm>
          <a:prstGeom prst="rect">
            <a:avLst/>
          </a:prstGeom>
        </p:spPr>
        <p:txBody>
          <a:bodyPr lIns="0" tIns="0" rIns="0" bIns="0" rtlCol="0" anchor="t">
            <a:spAutoFit/>
          </a:bodyPr>
          <a:lstStyle/>
          <a:p>
            <a:pPr>
              <a:lnSpc>
                <a:spcPts val="1680"/>
              </a:lnSpc>
            </a:pPr>
            <a:r>
              <a:rPr lang="en-US" sz="1200">
                <a:latin typeface="Georgia" panose="02040502050405020303" pitchFamily="18" charset="0"/>
              </a:rPr>
              <a:t>"So what?"</a:t>
            </a:r>
          </a:p>
          <a:p>
            <a:pPr>
              <a:lnSpc>
                <a:spcPts val="1680"/>
              </a:lnSpc>
            </a:pPr>
            <a:endParaRPr lang="en-US" sz="1200">
              <a:latin typeface="Georgia" panose="02040502050405020303" pitchFamily="18" charset="0"/>
            </a:endParaRPr>
          </a:p>
          <a:p>
            <a:pPr>
              <a:lnSpc>
                <a:spcPts val="1680"/>
              </a:lnSpc>
            </a:pPr>
            <a:r>
              <a:rPr lang="en-US" sz="1200">
                <a:latin typeface="Georgia" panose="02040502050405020303" pitchFamily="18" charset="0"/>
              </a:rPr>
              <a:t>Your audience can always ask questions</a:t>
            </a:r>
          </a:p>
        </p:txBody>
      </p:sp>
      <p:sp>
        <p:nvSpPr>
          <p:cNvPr id="22" name="TextBox 22"/>
          <p:cNvSpPr txBox="1"/>
          <p:nvPr/>
        </p:nvSpPr>
        <p:spPr>
          <a:xfrm>
            <a:off x="6420419" y="2725385"/>
            <a:ext cx="2091602" cy="309444"/>
          </a:xfrm>
          <a:prstGeom prst="rect">
            <a:avLst/>
          </a:prstGeom>
        </p:spPr>
        <p:txBody>
          <a:bodyPr lIns="0" tIns="0" rIns="0" bIns="0" rtlCol="0" anchor="t">
            <a:spAutoFit/>
          </a:bodyPr>
          <a:lstStyle/>
          <a:p>
            <a:pPr>
              <a:lnSpc>
                <a:spcPts val="2600"/>
              </a:lnSpc>
            </a:pPr>
            <a:r>
              <a:rPr lang="en-US" sz="2000">
                <a:latin typeface="Georgia" panose="02040502050405020303" pitchFamily="18" charset="0"/>
              </a:rPr>
              <a:t>Be Concise</a:t>
            </a:r>
          </a:p>
        </p:txBody>
      </p:sp>
      <p:sp>
        <p:nvSpPr>
          <p:cNvPr id="23" name="AutoShape 23"/>
          <p:cNvSpPr/>
          <p:nvPr/>
        </p:nvSpPr>
        <p:spPr>
          <a:xfrm>
            <a:off x="6420419" y="3461334"/>
            <a:ext cx="2091602" cy="0"/>
          </a:xfrm>
          <a:prstGeom prst="line">
            <a:avLst/>
          </a:prstGeom>
          <a:ln w="28575" cap="rnd">
            <a:solidFill>
              <a:srgbClr val="173554"/>
            </a:solidFill>
            <a:prstDash val="sysDot"/>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lstStyle/>
          <a:p>
            <a:r>
              <a:rPr lang="en-US" dirty="0"/>
              <a:t>Working with your group</a:t>
            </a:r>
          </a:p>
          <a:p>
            <a:r>
              <a:rPr lang="en-US" dirty="0"/>
              <a:t>Public Speaking</a:t>
            </a:r>
          </a:p>
          <a:p>
            <a:r>
              <a:rPr lang="en-US" dirty="0"/>
              <a:t>Tools for success:</a:t>
            </a:r>
          </a:p>
          <a:p>
            <a:pPr lvl="1"/>
            <a:r>
              <a:rPr lang="en-US" dirty="0"/>
              <a:t>Organization</a:t>
            </a:r>
          </a:p>
          <a:p>
            <a:pPr lvl="1"/>
            <a:r>
              <a:rPr lang="en-US" dirty="0"/>
              <a:t>Delivery</a:t>
            </a:r>
          </a:p>
          <a:p>
            <a:pPr lvl="1"/>
            <a:r>
              <a:rPr lang="en-US" dirty="0"/>
              <a:t>Practice</a:t>
            </a:r>
          </a:p>
          <a:p>
            <a:r>
              <a:rPr lang="en-US" dirty="0"/>
              <a:t>Takeaways and Questions </a:t>
            </a:r>
          </a:p>
        </p:txBody>
      </p:sp>
    </p:spTree>
    <p:extLst>
      <p:ext uri="{BB962C8B-B14F-4D97-AF65-F5344CB8AC3E}">
        <p14:creationId xmlns:p14="http://schemas.microsoft.com/office/powerpoint/2010/main" val="167866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1810" y="3403965"/>
            <a:ext cx="6305550" cy="591079"/>
            <a:chOff x="0" y="0"/>
            <a:chExt cx="7335164" cy="687594"/>
          </a:xfrm>
        </p:grpSpPr>
        <p:sp>
          <p:nvSpPr>
            <p:cNvPr id="3" name="Freeform 3"/>
            <p:cNvSpPr/>
            <p:nvPr/>
          </p:nvSpPr>
          <p:spPr>
            <a:xfrm>
              <a:off x="0" y="0"/>
              <a:ext cx="7335164" cy="687594"/>
            </a:xfrm>
            <a:custGeom>
              <a:avLst/>
              <a:gdLst/>
              <a:ahLst/>
              <a:cxnLst/>
              <a:rect l="l" t="t" r="r" b="b"/>
              <a:pathLst>
                <a:path w="7335164" h="687594">
                  <a:moveTo>
                    <a:pt x="7210704" y="687594"/>
                  </a:moveTo>
                  <a:lnTo>
                    <a:pt x="124460" y="687594"/>
                  </a:lnTo>
                  <a:cubicBezTo>
                    <a:pt x="55880" y="687594"/>
                    <a:pt x="0" y="631714"/>
                    <a:pt x="0" y="563134"/>
                  </a:cubicBezTo>
                  <a:lnTo>
                    <a:pt x="0" y="124460"/>
                  </a:lnTo>
                  <a:cubicBezTo>
                    <a:pt x="0" y="55880"/>
                    <a:pt x="55880" y="0"/>
                    <a:pt x="124460" y="0"/>
                  </a:cubicBezTo>
                  <a:lnTo>
                    <a:pt x="7210704" y="0"/>
                  </a:lnTo>
                  <a:cubicBezTo>
                    <a:pt x="7279284" y="0"/>
                    <a:pt x="7335164" y="55880"/>
                    <a:pt x="7335164" y="124460"/>
                  </a:cubicBezTo>
                  <a:lnTo>
                    <a:pt x="7335164" y="563134"/>
                  </a:lnTo>
                  <a:cubicBezTo>
                    <a:pt x="7335164" y="631714"/>
                    <a:pt x="7279284" y="687594"/>
                    <a:pt x="7210704" y="687594"/>
                  </a:cubicBezTo>
                  <a:close/>
                </a:path>
              </a:pathLst>
            </a:custGeom>
            <a:solidFill>
              <a:srgbClr val="F6F6F6"/>
            </a:solidFill>
            <a:ln>
              <a:solidFill>
                <a:schemeClr val="accent1">
                  <a:lumMod val="60000"/>
                  <a:lumOff val="40000"/>
                </a:schemeClr>
              </a:solidFill>
            </a:ln>
          </p:spPr>
        </p:sp>
      </p:grpSp>
      <p:sp>
        <p:nvSpPr>
          <p:cNvPr id="4" name="TextBox 4"/>
          <p:cNvSpPr txBox="1"/>
          <p:nvPr/>
        </p:nvSpPr>
        <p:spPr>
          <a:xfrm>
            <a:off x="2958825" y="3515684"/>
            <a:ext cx="5535750" cy="287130"/>
          </a:xfrm>
          <a:prstGeom prst="rect">
            <a:avLst/>
          </a:prstGeom>
        </p:spPr>
        <p:txBody>
          <a:bodyPr lIns="0" tIns="0" rIns="0" bIns="0" rtlCol="0" anchor="t">
            <a:spAutoFit/>
          </a:bodyPr>
          <a:lstStyle/>
          <a:p>
            <a:pPr>
              <a:lnSpc>
                <a:spcPts val="2380"/>
              </a:lnSpc>
            </a:pPr>
            <a:r>
              <a:rPr lang="en-US" sz="1700">
                <a:solidFill>
                  <a:srgbClr val="27407E"/>
                </a:solidFill>
                <a:latin typeface="Open Sans"/>
              </a:rPr>
              <a:t>Where does everyone stand?</a:t>
            </a:r>
          </a:p>
        </p:txBody>
      </p:sp>
      <p:grpSp>
        <p:nvGrpSpPr>
          <p:cNvPr id="5" name="Group 5"/>
          <p:cNvGrpSpPr/>
          <p:nvPr/>
        </p:nvGrpSpPr>
        <p:grpSpPr>
          <a:xfrm>
            <a:off x="1431810" y="2661015"/>
            <a:ext cx="6305550" cy="591079"/>
            <a:chOff x="0" y="0"/>
            <a:chExt cx="7335164" cy="687594"/>
          </a:xfrm>
        </p:grpSpPr>
        <p:sp>
          <p:nvSpPr>
            <p:cNvPr id="6" name="Freeform 6"/>
            <p:cNvSpPr/>
            <p:nvPr/>
          </p:nvSpPr>
          <p:spPr>
            <a:xfrm>
              <a:off x="0" y="0"/>
              <a:ext cx="7335164" cy="687594"/>
            </a:xfrm>
            <a:custGeom>
              <a:avLst/>
              <a:gdLst/>
              <a:ahLst/>
              <a:cxnLst/>
              <a:rect l="l" t="t" r="r" b="b"/>
              <a:pathLst>
                <a:path w="7335164" h="687594">
                  <a:moveTo>
                    <a:pt x="7210704" y="687594"/>
                  </a:moveTo>
                  <a:lnTo>
                    <a:pt x="124460" y="687594"/>
                  </a:lnTo>
                  <a:cubicBezTo>
                    <a:pt x="55880" y="687594"/>
                    <a:pt x="0" y="631714"/>
                    <a:pt x="0" y="563134"/>
                  </a:cubicBezTo>
                  <a:lnTo>
                    <a:pt x="0" y="124460"/>
                  </a:lnTo>
                  <a:cubicBezTo>
                    <a:pt x="0" y="55880"/>
                    <a:pt x="55880" y="0"/>
                    <a:pt x="124460" y="0"/>
                  </a:cubicBezTo>
                  <a:lnTo>
                    <a:pt x="7210704" y="0"/>
                  </a:lnTo>
                  <a:cubicBezTo>
                    <a:pt x="7279284" y="0"/>
                    <a:pt x="7335164" y="55880"/>
                    <a:pt x="7335164" y="124460"/>
                  </a:cubicBezTo>
                  <a:lnTo>
                    <a:pt x="7335164" y="563134"/>
                  </a:lnTo>
                  <a:cubicBezTo>
                    <a:pt x="7335164" y="631714"/>
                    <a:pt x="7279284" y="687594"/>
                    <a:pt x="7210704" y="687594"/>
                  </a:cubicBezTo>
                  <a:close/>
                </a:path>
              </a:pathLst>
            </a:custGeom>
            <a:solidFill>
              <a:srgbClr val="F6F6F6"/>
            </a:solidFill>
            <a:ln>
              <a:solidFill>
                <a:schemeClr val="accent1">
                  <a:lumMod val="60000"/>
                  <a:lumOff val="40000"/>
                </a:schemeClr>
              </a:solidFill>
            </a:ln>
          </p:spPr>
        </p:sp>
      </p:grpSp>
      <p:sp>
        <p:nvSpPr>
          <p:cNvPr id="7" name="TextBox 7"/>
          <p:cNvSpPr txBox="1"/>
          <p:nvPr/>
        </p:nvSpPr>
        <p:spPr>
          <a:xfrm>
            <a:off x="3093900" y="2794788"/>
            <a:ext cx="5535750" cy="287130"/>
          </a:xfrm>
          <a:prstGeom prst="rect">
            <a:avLst/>
          </a:prstGeom>
        </p:spPr>
        <p:txBody>
          <a:bodyPr lIns="0" tIns="0" rIns="0" bIns="0" rtlCol="0" anchor="t">
            <a:spAutoFit/>
          </a:bodyPr>
          <a:lstStyle/>
          <a:p>
            <a:pPr>
              <a:lnSpc>
                <a:spcPts val="2380"/>
              </a:lnSpc>
            </a:pPr>
            <a:r>
              <a:rPr lang="en-US" sz="1700">
                <a:solidFill>
                  <a:srgbClr val="27407E"/>
                </a:solidFill>
                <a:latin typeface="Open Sans"/>
              </a:rPr>
              <a:t>Importance of transitions</a:t>
            </a:r>
          </a:p>
        </p:txBody>
      </p:sp>
      <p:grpSp>
        <p:nvGrpSpPr>
          <p:cNvPr id="8" name="Group 8"/>
          <p:cNvGrpSpPr/>
          <p:nvPr/>
        </p:nvGrpSpPr>
        <p:grpSpPr>
          <a:xfrm>
            <a:off x="1419225" y="4146915"/>
            <a:ext cx="6305550" cy="591079"/>
            <a:chOff x="0" y="0"/>
            <a:chExt cx="7335164" cy="687594"/>
          </a:xfrm>
        </p:grpSpPr>
        <p:sp>
          <p:nvSpPr>
            <p:cNvPr id="9" name="Freeform 9"/>
            <p:cNvSpPr/>
            <p:nvPr/>
          </p:nvSpPr>
          <p:spPr>
            <a:xfrm>
              <a:off x="0" y="0"/>
              <a:ext cx="7335164" cy="687594"/>
            </a:xfrm>
            <a:custGeom>
              <a:avLst/>
              <a:gdLst/>
              <a:ahLst/>
              <a:cxnLst/>
              <a:rect l="l" t="t" r="r" b="b"/>
              <a:pathLst>
                <a:path w="7335164" h="687594">
                  <a:moveTo>
                    <a:pt x="7210704" y="687594"/>
                  </a:moveTo>
                  <a:lnTo>
                    <a:pt x="124460" y="687594"/>
                  </a:lnTo>
                  <a:cubicBezTo>
                    <a:pt x="55880" y="687594"/>
                    <a:pt x="0" y="631714"/>
                    <a:pt x="0" y="563134"/>
                  </a:cubicBezTo>
                  <a:lnTo>
                    <a:pt x="0" y="124460"/>
                  </a:lnTo>
                  <a:cubicBezTo>
                    <a:pt x="0" y="55880"/>
                    <a:pt x="55880" y="0"/>
                    <a:pt x="124460" y="0"/>
                  </a:cubicBezTo>
                  <a:lnTo>
                    <a:pt x="7210704" y="0"/>
                  </a:lnTo>
                  <a:cubicBezTo>
                    <a:pt x="7279284" y="0"/>
                    <a:pt x="7335164" y="55880"/>
                    <a:pt x="7335164" y="124460"/>
                  </a:cubicBezTo>
                  <a:lnTo>
                    <a:pt x="7335164" y="563134"/>
                  </a:lnTo>
                  <a:cubicBezTo>
                    <a:pt x="7335164" y="631714"/>
                    <a:pt x="7279284" y="687594"/>
                    <a:pt x="7210704" y="687594"/>
                  </a:cubicBezTo>
                  <a:close/>
                </a:path>
              </a:pathLst>
            </a:custGeom>
            <a:solidFill>
              <a:srgbClr val="F6F6F6"/>
            </a:solidFill>
            <a:ln>
              <a:solidFill>
                <a:schemeClr val="accent1">
                  <a:lumMod val="60000"/>
                  <a:lumOff val="40000"/>
                </a:schemeClr>
              </a:solidFill>
            </a:ln>
          </p:spPr>
        </p:sp>
      </p:grpSp>
      <p:sp>
        <p:nvSpPr>
          <p:cNvPr id="10" name="TextBox 10"/>
          <p:cNvSpPr txBox="1"/>
          <p:nvPr/>
        </p:nvSpPr>
        <p:spPr>
          <a:xfrm>
            <a:off x="2255921" y="4280688"/>
            <a:ext cx="5535750" cy="287130"/>
          </a:xfrm>
          <a:prstGeom prst="rect">
            <a:avLst/>
          </a:prstGeom>
        </p:spPr>
        <p:txBody>
          <a:bodyPr lIns="0" tIns="0" rIns="0" bIns="0" rtlCol="0" anchor="t">
            <a:spAutoFit/>
          </a:bodyPr>
          <a:lstStyle/>
          <a:p>
            <a:pPr>
              <a:lnSpc>
                <a:spcPts val="2380"/>
              </a:lnSpc>
            </a:pPr>
            <a:r>
              <a:rPr lang="en-US" sz="1700">
                <a:solidFill>
                  <a:srgbClr val="27407E"/>
                </a:solidFill>
                <a:latin typeface="Open Sans"/>
              </a:rPr>
              <a:t>What do you do when you aren't speaking?</a:t>
            </a:r>
          </a:p>
        </p:txBody>
      </p:sp>
      <p:grpSp>
        <p:nvGrpSpPr>
          <p:cNvPr id="11" name="Group 11"/>
          <p:cNvGrpSpPr/>
          <p:nvPr/>
        </p:nvGrpSpPr>
        <p:grpSpPr>
          <a:xfrm>
            <a:off x="1431810" y="1888209"/>
            <a:ext cx="6305550" cy="591079"/>
            <a:chOff x="0" y="0"/>
            <a:chExt cx="7335164" cy="687594"/>
          </a:xfrm>
        </p:grpSpPr>
        <p:sp>
          <p:nvSpPr>
            <p:cNvPr id="12" name="Freeform 12"/>
            <p:cNvSpPr/>
            <p:nvPr/>
          </p:nvSpPr>
          <p:spPr>
            <a:xfrm>
              <a:off x="0" y="0"/>
              <a:ext cx="7335164" cy="687594"/>
            </a:xfrm>
            <a:custGeom>
              <a:avLst/>
              <a:gdLst/>
              <a:ahLst/>
              <a:cxnLst/>
              <a:rect l="l" t="t" r="r" b="b"/>
              <a:pathLst>
                <a:path w="7335164" h="687594">
                  <a:moveTo>
                    <a:pt x="7210704" y="687594"/>
                  </a:moveTo>
                  <a:lnTo>
                    <a:pt x="124460" y="687594"/>
                  </a:lnTo>
                  <a:cubicBezTo>
                    <a:pt x="55880" y="687594"/>
                    <a:pt x="0" y="631714"/>
                    <a:pt x="0" y="563134"/>
                  </a:cubicBezTo>
                  <a:lnTo>
                    <a:pt x="0" y="124460"/>
                  </a:lnTo>
                  <a:cubicBezTo>
                    <a:pt x="0" y="55880"/>
                    <a:pt x="55880" y="0"/>
                    <a:pt x="124460" y="0"/>
                  </a:cubicBezTo>
                  <a:lnTo>
                    <a:pt x="7210704" y="0"/>
                  </a:lnTo>
                  <a:cubicBezTo>
                    <a:pt x="7279284" y="0"/>
                    <a:pt x="7335164" y="55880"/>
                    <a:pt x="7335164" y="124460"/>
                  </a:cubicBezTo>
                  <a:lnTo>
                    <a:pt x="7335164" y="563134"/>
                  </a:lnTo>
                  <a:cubicBezTo>
                    <a:pt x="7335164" y="631714"/>
                    <a:pt x="7279284" y="687594"/>
                    <a:pt x="7210704" y="687594"/>
                  </a:cubicBezTo>
                  <a:close/>
                </a:path>
              </a:pathLst>
            </a:custGeom>
            <a:solidFill>
              <a:srgbClr val="F6F6F6"/>
            </a:solidFill>
            <a:ln>
              <a:solidFill>
                <a:schemeClr val="accent1">
                  <a:lumMod val="60000"/>
                  <a:lumOff val="40000"/>
                </a:schemeClr>
              </a:solidFill>
            </a:ln>
          </p:spPr>
        </p:sp>
      </p:grpSp>
      <p:sp>
        <p:nvSpPr>
          <p:cNvPr id="13" name="TextBox 13"/>
          <p:cNvSpPr txBox="1"/>
          <p:nvPr/>
        </p:nvSpPr>
        <p:spPr>
          <a:xfrm>
            <a:off x="2823749" y="2034470"/>
            <a:ext cx="5535750" cy="287130"/>
          </a:xfrm>
          <a:prstGeom prst="rect">
            <a:avLst/>
          </a:prstGeom>
        </p:spPr>
        <p:txBody>
          <a:bodyPr lIns="0" tIns="0" rIns="0" bIns="0" rtlCol="0" anchor="t">
            <a:spAutoFit/>
          </a:bodyPr>
          <a:lstStyle/>
          <a:p>
            <a:pPr>
              <a:lnSpc>
                <a:spcPts val="2380"/>
              </a:lnSpc>
            </a:pPr>
            <a:r>
              <a:rPr lang="en-US" sz="1700">
                <a:solidFill>
                  <a:srgbClr val="27407E"/>
                </a:solidFill>
                <a:latin typeface="Open Sans"/>
              </a:rPr>
              <a:t>Planned &amp; Cohesive Final Product</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9499" y="1371600"/>
            <a:ext cx="270151" cy="67538"/>
          </a:xfrm>
          <a:prstGeom prst="rect">
            <a:avLst/>
          </a:prstGeom>
        </p:spPr>
      </p:pic>
      <p:sp>
        <p:nvSpPr>
          <p:cNvPr id="15" name="TextBox 15"/>
          <p:cNvSpPr txBox="1"/>
          <p:nvPr/>
        </p:nvSpPr>
        <p:spPr>
          <a:xfrm>
            <a:off x="514350" y="741680"/>
            <a:ext cx="6305550" cy="615553"/>
          </a:xfrm>
          <a:prstGeom prst="rect">
            <a:avLst/>
          </a:prstGeom>
        </p:spPr>
        <p:txBody>
          <a:bodyPr lIns="0" tIns="0" rIns="0" bIns="0" rtlCol="0" anchor="t">
            <a:spAutoFit/>
          </a:bodyPr>
          <a:lstStyle/>
          <a:p>
            <a:pPr>
              <a:lnSpc>
                <a:spcPts val="4800"/>
              </a:lnSpc>
            </a:pPr>
            <a:r>
              <a:rPr lang="en-US" sz="4000" dirty="0">
                <a:latin typeface="Georgia" panose="02040502050405020303" pitchFamily="18" charset="0"/>
              </a:rPr>
              <a:t>. . . As a Team</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63106" y="2067807"/>
            <a:ext cx="733088" cy="2670187"/>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467" y="1945485"/>
            <a:ext cx="1041916" cy="258132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05" y="3056667"/>
            <a:ext cx="1233917" cy="2467833"/>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6819900" y="2976133"/>
            <a:ext cx="1514429" cy="25240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A377B-0D34-4467-AB64-754B9F1BBEF0}"/>
              </a:ext>
            </a:extLst>
          </p:cNvPr>
          <p:cNvSpPr>
            <a:spLocks noGrp="1"/>
          </p:cNvSpPr>
          <p:nvPr>
            <p:ph idx="4294967295"/>
          </p:nvPr>
        </p:nvSpPr>
        <p:spPr>
          <a:xfrm>
            <a:off x="800100" y="2343150"/>
            <a:ext cx="7543800" cy="2171700"/>
          </a:xfrm>
        </p:spPr>
        <p:txBody>
          <a:bodyPr/>
          <a:lstStyle/>
          <a:p>
            <a:pPr marL="356616" lvl="2" indent="0" algn="ctr">
              <a:buNone/>
            </a:pPr>
            <a:r>
              <a:rPr lang="en-US" sz="3300" i="1" dirty="0"/>
              <a:t>Work to make your group members a source of support, not stress! </a:t>
            </a:r>
          </a:p>
          <a:p>
            <a:endParaRPr lang="en-US" dirty="0"/>
          </a:p>
        </p:txBody>
      </p:sp>
    </p:spTree>
    <p:extLst>
      <p:ext uri="{BB962C8B-B14F-4D97-AF65-F5344CB8AC3E}">
        <p14:creationId xmlns:p14="http://schemas.microsoft.com/office/powerpoint/2010/main" val="78614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Recap</a:t>
            </a:r>
          </a:p>
        </p:txBody>
      </p:sp>
      <p:sp>
        <p:nvSpPr>
          <p:cNvPr id="6" name="Content Placeholder 4">
            <a:extLst>
              <a:ext uri="{FF2B5EF4-FFF2-40B4-BE49-F238E27FC236}">
                <a16:creationId xmlns:a16="http://schemas.microsoft.com/office/drawing/2014/main" id="{7E091A26-F692-EA09-30C3-AF27B48BAA1C}"/>
              </a:ext>
            </a:extLst>
          </p:cNvPr>
          <p:cNvSpPr txBox="1">
            <a:spLocks/>
          </p:cNvSpPr>
          <p:nvPr/>
        </p:nvSpPr>
        <p:spPr>
          <a:xfrm>
            <a:off x="762000" y="1417638"/>
            <a:ext cx="8229600" cy="4191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Working with your group</a:t>
            </a:r>
          </a:p>
          <a:p>
            <a:r>
              <a:rPr lang="en-US" dirty="0"/>
              <a:t>Public Speaking</a:t>
            </a:r>
          </a:p>
          <a:p>
            <a:r>
              <a:rPr lang="en-US" dirty="0"/>
              <a:t>Tools for success:</a:t>
            </a:r>
          </a:p>
          <a:p>
            <a:pPr lvl="1"/>
            <a:r>
              <a:rPr lang="en-US" dirty="0"/>
              <a:t>Organization</a:t>
            </a:r>
          </a:p>
          <a:p>
            <a:pPr lvl="1"/>
            <a:r>
              <a:rPr lang="en-US" dirty="0"/>
              <a:t>Delivery</a:t>
            </a:r>
          </a:p>
          <a:p>
            <a:pPr lvl="1"/>
            <a:r>
              <a:rPr lang="en-US" dirty="0"/>
              <a:t>Practice</a:t>
            </a:r>
          </a:p>
          <a:p>
            <a:r>
              <a:rPr lang="en-US" dirty="0"/>
              <a:t>Takeaways and Questions </a:t>
            </a:r>
          </a:p>
        </p:txBody>
      </p:sp>
    </p:spTree>
    <p:extLst>
      <p:ext uri="{BB962C8B-B14F-4D97-AF65-F5344CB8AC3E}">
        <p14:creationId xmlns:p14="http://schemas.microsoft.com/office/powerpoint/2010/main" val="266181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9177" y="781632"/>
            <a:ext cx="2839823" cy="2359620"/>
          </a:xfrm>
          <a:prstGeom prst="rect">
            <a:avLst/>
          </a:prstGeom>
        </p:spPr>
        <p:txBody>
          <a:bodyPr wrap="square" lIns="0" tIns="0" rIns="0" bIns="0" rtlCol="0" anchor="t">
            <a:spAutoFit/>
          </a:bodyPr>
          <a:lstStyle/>
          <a:p>
            <a:pPr>
              <a:lnSpc>
                <a:spcPts val="4620"/>
              </a:lnSpc>
            </a:pPr>
            <a:r>
              <a:rPr lang="en-US" sz="4200" spc="-84" dirty="0">
                <a:latin typeface="Georgia" panose="02040502050405020303" pitchFamily="18" charset="0"/>
              </a:rPr>
              <a:t>How to Work Better as </a:t>
            </a:r>
          </a:p>
          <a:p>
            <a:pPr>
              <a:lnSpc>
                <a:spcPts val="4620"/>
              </a:lnSpc>
            </a:pPr>
            <a:r>
              <a:rPr lang="en-US" sz="4200" spc="-84" dirty="0">
                <a:latin typeface="Georgia" panose="02040502050405020303" pitchFamily="18" charset="0"/>
              </a:rPr>
              <a:t>a Group</a:t>
            </a:r>
          </a:p>
        </p:txBody>
      </p:sp>
      <p:sp>
        <p:nvSpPr>
          <p:cNvPr id="3" name="TextBox 3"/>
          <p:cNvSpPr txBox="1"/>
          <p:nvPr/>
        </p:nvSpPr>
        <p:spPr>
          <a:xfrm>
            <a:off x="4194810" y="1673543"/>
            <a:ext cx="4741530" cy="3572132"/>
          </a:xfrm>
          <a:prstGeom prst="rect">
            <a:avLst/>
          </a:prstGeom>
        </p:spPr>
        <p:txBody>
          <a:bodyPr lIns="0" tIns="0" rIns="0" bIns="0" rtlCol="0" anchor="t">
            <a:spAutoFit/>
          </a:bodyPr>
          <a:lstStyle/>
          <a:p>
            <a:pPr marL="399413" lvl="1" indent="-199707">
              <a:lnSpc>
                <a:spcPts val="2775"/>
              </a:lnSpc>
              <a:buFont typeface="Arial"/>
              <a:buChar char="•"/>
            </a:pPr>
            <a:r>
              <a:rPr lang="en-US" sz="2400" dirty="0">
                <a:latin typeface="Georgia" panose="02040502050405020303" pitchFamily="18" charset="0"/>
              </a:rPr>
              <a:t>Start with a Face-to-Face Meeting (where possible)</a:t>
            </a:r>
          </a:p>
          <a:p>
            <a:pPr>
              <a:lnSpc>
                <a:spcPts val="2775"/>
              </a:lnSpc>
            </a:pPr>
            <a:endParaRPr lang="en-US" sz="2400" dirty="0">
              <a:latin typeface="Georgia" panose="02040502050405020303" pitchFamily="18" charset="0"/>
            </a:endParaRPr>
          </a:p>
          <a:p>
            <a:pPr marL="399413" lvl="1" indent="-199707">
              <a:lnSpc>
                <a:spcPts val="2775"/>
              </a:lnSpc>
              <a:buFont typeface="Arial"/>
              <a:buChar char="•"/>
            </a:pPr>
            <a:r>
              <a:rPr lang="en-US" sz="2400" dirty="0">
                <a:latin typeface="Georgia" panose="02040502050405020303" pitchFamily="18" charset="0"/>
              </a:rPr>
              <a:t>Get to know each other outside of the project</a:t>
            </a:r>
          </a:p>
          <a:p>
            <a:pPr>
              <a:lnSpc>
                <a:spcPts val="2775"/>
              </a:lnSpc>
            </a:pPr>
            <a:endParaRPr lang="en-US" sz="2400" dirty="0">
              <a:latin typeface="Georgia" panose="02040502050405020303" pitchFamily="18" charset="0"/>
            </a:endParaRPr>
          </a:p>
          <a:p>
            <a:pPr marL="399413" lvl="1" indent="-199707">
              <a:lnSpc>
                <a:spcPts val="2775"/>
              </a:lnSpc>
              <a:buFont typeface="Arial"/>
              <a:buChar char="•"/>
            </a:pPr>
            <a:r>
              <a:rPr lang="en-US" sz="2400" dirty="0">
                <a:latin typeface="Georgia" panose="02040502050405020303" pitchFamily="18" charset="0"/>
              </a:rPr>
              <a:t>Establish a culture of “trust” and “honesty”</a:t>
            </a:r>
          </a:p>
          <a:p>
            <a:pPr>
              <a:lnSpc>
                <a:spcPts val="2775"/>
              </a:lnSpc>
            </a:pPr>
            <a:endParaRPr lang="en-US" sz="2400" dirty="0">
              <a:latin typeface="Georgia" panose="02040502050405020303" pitchFamily="18" charset="0"/>
            </a:endParaRPr>
          </a:p>
          <a:p>
            <a:pPr marL="399413" lvl="1" indent="-199707">
              <a:lnSpc>
                <a:spcPts val="2775"/>
              </a:lnSpc>
              <a:buFont typeface="Arial"/>
              <a:buChar char="•"/>
            </a:pPr>
            <a:r>
              <a:rPr lang="en-US" sz="2400" dirty="0">
                <a:latin typeface="Georgia" panose="02040502050405020303" pitchFamily="18" charset="0"/>
              </a:rPr>
              <a:t>Set clear guidelines and goals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020" y="3429000"/>
            <a:ext cx="3639404" cy="23159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2514600"/>
            <a:ext cx="3891981" cy="1071513"/>
            <a:chOff x="0" y="0"/>
            <a:chExt cx="5593456" cy="1539951"/>
          </a:xfrm>
        </p:grpSpPr>
        <p:sp>
          <p:nvSpPr>
            <p:cNvPr id="3" name="Freeform 3"/>
            <p:cNvSpPr/>
            <p:nvPr/>
          </p:nvSpPr>
          <p:spPr>
            <a:xfrm>
              <a:off x="92710" y="106680"/>
              <a:ext cx="5489316" cy="1420571"/>
            </a:xfrm>
            <a:custGeom>
              <a:avLst/>
              <a:gdLst/>
              <a:ahLst/>
              <a:cxnLst/>
              <a:rect l="l" t="t" r="r" b="b"/>
              <a:pathLst>
                <a:path w="5489316" h="1420571">
                  <a:moveTo>
                    <a:pt x="5462646" y="1231341"/>
                  </a:moveTo>
                  <a:cubicBezTo>
                    <a:pt x="5462646" y="1318971"/>
                    <a:pt x="5386446" y="1390091"/>
                    <a:pt x="5305166" y="1390091"/>
                  </a:cubicBezTo>
                  <a:lnTo>
                    <a:pt x="66040" y="1390091"/>
                  </a:lnTo>
                  <a:cubicBezTo>
                    <a:pt x="43180" y="1390091"/>
                    <a:pt x="20320" y="1385011"/>
                    <a:pt x="0" y="1376121"/>
                  </a:cubicBezTo>
                  <a:cubicBezTo>
                    <a:pt x="26670" y="1404061"/>
                    <a:pt x="63500" y="1420571"/>
                    <a:pt x="129114" y="1420571"/>
                  </a:cubicBezTo>
                  <a:lnTo>
                    <a:pt x="5343266" y="1420571"/>
                  </a:lnTo>
                  <a:cubicBezTo>
                    <a:pt x="5423276" y="1420571"/>
                    <a:pt x="5489316" y="1354531"/>
                    <a:pt x="5489316" y="1274521"/>
                  </a:cubicBezTo>
                  <a:lnTo>
                    <a:pt x="5489316" y="95250"/>
                  </a:lnTo>
                  <a:cubicBezTo>
                    <a:pt x="5489316" y="58420"/>
                    <a:pt x="5475346" y="25400"/>
                    <a:pt x="5453756" y="0"/>
                  </a:cubicBezTo>
                  <a:cubicBezTo>
                    <a:pt x="5460106" y="16510"/>
                    <a:pt x="5462646" y="34290"/>
                    <a:pt x="5462646" y="52070"/>
                  </a:cubicBezTo>
                  <a:lnTo>
                    <a:pt x="5462646" y="1231341"/>
                  </a:lnTo>
                  <a:lnTo>
                    <a:pt x="5462646" y="1231341"/>
                  </a:lnTo>
                  <a:close/>
                </a:path>
              </a:pathLst>
            </a:custGeom>
            <a:solidFill>
              <a:srgbClr val="173554"/>
            </a:solidFill>
          </p:spPr>
        </p:sp>
        <p:sp>
          <p:nvSpPr>
            <p:cNvPr id="4" name="Freeform 4"/>
            <p:cNvSpPr/>
            <p:nvPr/>
          </p:nvSpPr>
          <p:spPr>
            <a:xfrm>
              <a:off x="12700" y="12700"/>
              <a:ext cx="5528686" cy="1471371"/>
            </a:xfrm>
            <a:custGeom>
              <a:avLst/>
              <a:gdLst/>
              <a:ahLst/>
              <a:cxnLst/>
              <a:rect l="l" t="t" r="r" b="b"/>
              <a:pathLst>
                <a:path w="5528686" h="1471371">
                  <a:moveTo>
                    <a:pt x="146050" y="1471371"/>
                  </a:moveTo>
                  <a:lnTo>
                    <a:pt x="5382636" y="1471371"/>
                  </a:lnTo>
                  <a:cubicBezTo>
                    <a:pt x="5462646" y="1471371"/>
                    <a:pt x="5528686" y="1405331"/>
                    <a:pt x="5528686" y="1325321"/>
                  </a:cubicBezTo>
                  <a:lnTo>
                    <a:pt x="5528686" y="146050"/>
                  </a:lnTo>
                  <a:cubicBezTo>
                    <a:pt x="5528686" y="66040"/>
                    <a:pt x="5462646" y="0"/>
                    <a:pt x="5382636" y="0"/>
                  </a:cubicBezTo>
                  <a:lnTo>
                    <a:pt x="146050" y="0"/>
                  </a:lnTo>
                  <a:cubicBezTo>
                    <a:pt x="66040" y="0"/>
                    <a:pt x="0" y="66040"/>
                    <a:pt x="0" y="146050"/>
                  </a:cubicBezTo>
                  <a:lnTo>
                    <a:pt x="0" y="1325321"/>
                  </a:lnTo>
                  <a:cubicBezTo>
                    <a:pt x="0" y="1406601"/>
                    <a:pt x="66040" y="1471371"/>
                    <a:pt x="146050" y="1471371"/>
                  </a:cubicBezTo>
                  <a:close/>
                </a:path>
              </a:pathLst>
            </a:custGeom>
            <a:solidFill>
              <a:srgbClr val="FFFFFF"/>
            </a:solidFill>
          </p:spPr>
        </p:sp>
        <p:sp>
          <p:nvSpPr>
            <p:cNvPr id="5" name="Freeform 5"/>
            <p:cNvSpPr/>
            <p:nvPr/>
          </p:nvSpPr>
          <p:spPr>
            <a:xfrm>
              <a:off x="0" y="0"/>
              <a:ext cx="5593456" cy="1539951"/>
            </a:xfrm>
            <a:custGeom>
              <a:avLst/>
              <a:gdLst/>
              <a:ahLst/>
              <a:cxnLst/>
              <a:rect l="l" t="t" r="r" b="b"/>
              <a:pathLst>
                <a:path w="5593456" h="1539951">
                  <a:moveTo>
                    <a:pt x="5529956" y="74930"/>
                  </a:moveTo>
                  <a:cubicBezTo>
                    <a:pt x="5502016" y="30480"/>
                    <a:pt x="5452486" y="0"/>
                    <a:pt x="5395336" y="0"/>
                  </a:cubicBezTo>
                  <a:lnTo>
                    <a:pt x="158750" y="0"/>
                  </a:lnTo>
                  <a:cubicBezTo>
                    <a:pt x="71120" y="0"/>
                    <a:pt x="0" y="71120"/>
                    <a:pt x="0" y="158750"/>
                  </a:cubicBezTo>
                  <a:lnTo>
                    <a:pt x="0" y="1338021"/>
                  </a:lnTo>
                  <a:cubicBezTo>
                    <a:pt x="0" y="1390091"/>
                    <a:pt x="25400" y="1435811"/>
                    <a:pt x="63500" y="1465021"/>
                  </a:cubicBezTo>
                  <a:cubicBezTo>
                    <a:pt x="91440" y="1509471"/>
                    <a:pt x="140970" y="1539951"/>
                    <a:pt x="226991" y="1539951"/>
                  </a:cubicBezTo>
                  <a:lnTo>
                    <a:pt x="5434706" y="1539951"/>
                  </a:lnTo>
                  <a:cubicBezTo>
                    <a:pt x="5522336" y="1539951"/>
                    <a:pt x="5593456" y="1468831"/>
                    <a:pt x="5593456" y="1381201"/>
                  </a:cubicBezTo>
                  <a:lnTo>
                    <a:pt x="5593456" y="201930"/>
                  </a:lnTo>
                  <a:cubicBezTo>
                    <a:pt x="5593456" y="149860"/>
                    <a:pt x="5568056" y="104140"/>
                    <a:pt x="5529956" y="74930"/>
                  </a:cubicBezTo>
                  <a:close/>
                  <a:moveTo>
                    <a:pt x="12700" y="1338021"/>
                  </a:moveTo>
                  <a:lnTo>
                    <a:pt x="12700" y="158750"/>
                  </a:lnTo>
                  <a:cubicBezTo>
                    <a:pt x="12700" y="78740"/>
                    <a:pt x="78740" y="12700"/>
                    <a:pt x="158750" y="12700"/>
                  </a:cubicBezTo>
                  <a:lnTo>
                    <a:pt x="5395336" y="12700"/>
                  </a:lnTo>
                  <a:cubicBezTo>
                    <a:pt x="5475346" y="12700"/>
                    <a:pt x="5541386" y="78740"/>
                    <a:pt x="5541386" y="158750"/>
                  </a:cubicBezTo>
                  <a:lnTo>
                    <a:pt x="5541386" y="1338021"/>
                  </a:lnTo>
                  <a:cubicBezTo>
                    <a:pt x="5541386" y="1418031"/>
                    <a:pt x="5475346" y="1484071"/>
                    <a:pt x="5395336" y="1484071"/>
                  </a:cubicBezTo>
                  <a:lnTo>
                    <a:pt x="158750" y="1484071"/>
                  </a:lnTo>
                  <a:cubicBezTo>
                    <a:pt x="78740" y="1484071"/>
                    <a:pt x="12700" y="1419301"/>
                    <a:pt x="12700" y="1338021"/>
                  </a:cubicBezTo>
                  <a:close/>
                  <a:moveTo>
                    <a:pt x="5582026" y="1381201"/>
                  </a:moveTo>
                  <a:cubicBezTo>
                    <a:pt x="5582026" y="1461211"/>
                    <a:pt x="5514716" y="1527251"/>
                    <a:pt x="5434706" y="1527251"/>
                  </a:cubicBezTo>
                  <a:lnTo>
                    <a:pt x="226991" y="1527251"/>
                  </a:lnTo>
                  <a:cubicBezTo>
                    <a:pt x="157480" y="1527251"/>
                    <a:pt x="120650" y="1510741"/>
                    <a:pt x="93980" y="1482801"/>
                  </a:cubicBezTo>
                  <a:cubicBezTo>
                    <a:pt x="114300" y="1491691"/>
                    <a:pt x="135890" y="1496771"/>
                    <a:pt x="160020" y="1496771"/>
                  </a:cubicBezTo>
                  <a:lnTo>
                    <a:pt x="5396606" y="1496771"/>
                  </a:lnTo>
                  <a:cubicBezTo>
                    <a:pt x="5484236" y="1496771"/>
                    <a:pt x="5555356" y="1425651"/>
                    <a:pt x="5555356" y="1338021"/>
                  </a:cubicBezTo>
                  <a:lnTo>
                    <a:pt x="5555356" y="158750"/>
                  </a:lnTo>
                  <a:cubicBezTo>
                    <a:pt x="5555356" y="140970"/>
                    <a:pt x="5551546" y="123190"/>
                    <a:pt x="5546466" y="106680"/>
                  </a:cubicBezTo>
                  <a:cubicBezTo>
                    <a:pt x="5568056" y="132080"/>
                    <a:pt x="5582026" y="165100"/>
                    <a:pt x="5582026" y="201930"/>
                  </a:cubicBezTo>
                  <a:lnTo>
                    <a:pt x="5582026" y="1381201"/>
                  </a:lnTo>
                  <a:cubicBezTo>
                    <a:pt x="5582026" y="1381201"/>
                    <a:pt x="5582026" y="1381201"/>
                    <a:pt x="5582026" y="1381201"/>
                  </a:cubicBezTo>
                  <a:close/>
                </a:path>
              </a:pathLst>
            </a:custGeom>
            <a:solidFill>
              <a:srgbClr val="173554"/>
            </a:solidFill>
          </p:spPr>
        </p:sp>
      </p:grpSp>
      <p:grpSp>
        <p:nvGrpSpPr>
          <p:cNvPr id="6" name="Group 6"/>
          <p:cNvGrpSpPr/>
          <p:nvPr/>
        </p:nvGrpSpPr>
        <p:grpSpPr>
          <a:xfrm>
            <a:off x="4737670" y="2514600"/>
            <a:ext cx="3891981" cy="1071513"/>
            <a:chOff x="0" y="0"/>
            <a:chExt cx="5593456" cy="1539951"/>
          </a:xfrm>
        </p:grpSpPr>
        <p:sp>
          <p:nvSpPr>
            <p:cNvPr id="7" name="Freeform 7"/>
            <p:cNvSpPr/>
            <p:nvPr/>
          </p:nvSpPr>
          <p:spPr>
            <a:xfrm>
              <a:off x="92710" y="106680"/>
              <a:ext cx="5489316" cy="1420571"/>
            </a:xfrm>
            <a:custGeom>
              <a:avLst/>
              <a:gdLst/>
              <a:ahLst/>
              <a:cxnLst/>
              <a:rect l="l" t="t" r="r" b="b"/>
              <a:pathLst>
                <a:path w="5489316" h="1420571">
                  <a:moveTo>
                    <a:pt x="5462646" y="1231341"/>
                  </a:moveTo>
                  <a:cubicBezTo>
                    <a:pt x="5462646" y="1318971"/>
                    <a:pt x="5386446" y="1390091"/>
                    <a:pt x="5305166" y="1390091"/>
                  </a:cubicBezTo>
                  <a:lnTo>
                    <a:pt x="66040" y="1390091"/>
                  </a:lnTo>
                  <a:cubicBezTo>
                    <a:pt x="43180" y="1390091"/>
                    <a:pt x="20320" y="1385011"/>
                    <a:pt x="0" y="1376121"/>
                  </a:cubicBezTo>
                  <a:cubicBezTo>
                    <a:pt x="26670" y="1404061"/>
                    <a:pt x="63500" y="1420571"/>
                    <a:pt x="129114" y="1420571"/>
                  </a:cubicBezTo>
                  <a:lnTo>
                    <a:pt x="5343266" y="1420571"/>
                  </a:lnTo>
                  <a:cubicBezTo>
                    <a:pt x="5423276" y="1420571"/>
                    <a:pt x="5489316" y="1354531"/>
                    <a:pt x="5489316" y="1274521"/>
                  </a:cubicBezTo>
                  <a:lnTo>
                    <a:pt x="5489316" y="95250"/>
                  </a:lnTo>
                  <a:cubicBezTo>
                    <a:pt x="5489316" y="58420"/>
                    <a:pt x="5475346" y="25400"/>
                    <a:pt x="5453756" y="0"/>
                  </a:cubicBezTo>
                  <a:cubicBezTo>
                    <a:pt x="5460106" y="16510"/>
                    <a:pt x="5462646" y="34290"/>
                    <a:pt x="5462646" y="52070"/>
                  </a:cubicBezTo>
                  <a:lnTo>
                    <a:pt x="5462646" y="1231341"/>
                  </a:lnTo>
                  <a:lnTo>
                    <a:pt x="5462646" y="1231341"/>
                  </a:lnTo>
                  <a:close/>
                </a:path>
              </a:pathLst>
            </a:custGeom>
            <a:solidFill>
              <a:srgbClr val="173554"/>
            </a:solidFill>
          </p:spPr>
        </p:sp>
        <p:sp>
          <p:nvSpPr>
            <p:cNvPr id="8" name="Freeform 8"/>
            <p:cNvSpPr/>
            <p:nvPr/>
          </p:nvSpPr>
          <p:spPr>
            <a:xfrm>
              <a:off x="12700" y="12700"/>
              <a:ext cx="5528686" cy="1471371"/>
            </a:xfrm>
            <a:custGeom>
              <a:avLst/>
              <a:gdLst/>
              <a:ahLst/>
              <a:cxnLst/>
              <a:rect l="l" t="t" r="r" b="b"/>
              <a:pathLst>
                <a:path w="5528686" h="1471371">
                  <a:moveTo>
                    <a:pt x="146050" y="1471371"/>
                  </a:moveTo>
                  <a:lnTo>
                    <a:pt x="5382636" y="1471371"/>
                  </a:lnTo>
                  <a:cubicBezTo>
                    <a:pt x="5462646" y="1471371"/>
                    <a:pt x="5528686" y="1405331"/>
                    <a:pt x="5528686" y="1325321"/>
                  </a:cubicBezTo>
                  <a:lnTo>
                    <a:pt x="5528686" y="146050"/>
                  </a:lnTo>
                  <a:cubicBezTo>
                    <a:pt x="5528686" y="66040"/>
                    <a:pt x="5462646" y="0"/>
                    <a:pt x="5382636" y="0"/>
                  </a:cubicBezTo>
                  <a:lnTo>
                    <a:pt x="146050" y="0"/>
                  </a:lnTo>
                  <a:cubicBezTo>
                    <a:pt x="66040" y="0"/>
                    <a:pt x="0" y="66040"/>
                    <a:pt x="0" y="146050"/>
                  </a:cubicBezTo>
                  <a:lnTo>
                    <a:pt x="0" y="1325321"/>
                  </a:lnTo>
                  <a:cubicBezTo>
                    <a:pt x="0" y="1406601"/>
                    <a:pt x="66040" y="1471371"/>
                    <a:pt x="146050" y="1471371"/>
                  </a:cubicBezTo>
                  <a:close/>
                </a:path>
              </a:pathLst>
            </a:custGeom>
            <a:solidFill>
              <a:srgbClr val="FFFFFF"/>
            </a:solidFill>
          </p:spPr>
        </p:sp>
        <p:sp>
          <p:nvSpPr>
            <p:cNvPr id="9" name="Freeform 9"/>
            <p:cNvSpPr/>
            <p:nvPr/>
          </p:nvSpPr>
          <p:spPr>
            <a:xfrm>
              <a:off x="0" y="0"/>
              <a:ext cx="5593456" cy="1539951"/>
            </a:xfrm>
            <a:custGeom>
              <a:avLst/>
              <a:gdLst/>
              <a:ahLst/>
              <a:cxnLst/>
              <a:rect l="l" t="t" r="r" b="b"/>
              <a:pathLst>
                <a:path w="5593456" h="1539951">
                  <a:moveTo>
                    <a:pt x="5529956" y="74930"/>
                  </a:moveTo>
                  <a:cubicBezTo>
                    <a:pt x="5502016" y="30480"/>
                    <a:pt x="5452486" y="0"/>
                    <a:pt x="5395336" y="0"/>
                  </a:cubicBezTo>
                  <a:lnTo>
                    <a:pt x="158750" y="0"/>
                  </a:lnTo>
                  <a:cubicBezTo>
                    <a:pt x="71120" y="0"/>
                    <a:pt x="0" y="71120"/>
                    <a:pt x="0" y="158750"/>
                  </a:cubicBezTo>
                  <a:lnTo>
                    <a:pt x="0" y="1338021"/>
                  </a:lnTo>
                  <a:cubicBezTo>
                    <a:pt x="0" y="1390091"/>
                    <a:pt x="25400" y="1435811"/>
                    <a:pt x="63500" y="1465021"/>
                  </a:cubicBezTo>
                  <a:cubicBezTo>
                    <a:pt x="91440" y="1509471"/>
                    <a:pt x="140970" y="1539951"/>
                    <a:pt x="226991" y="1539951"/>
                  </a:cubicBezTo>
                  <a:lnTo>
                    <a:pt x="5434706" y="1539951"/>
                  </a:lnTo>
                  <a:cubicBezTo>
                    <a:pt x="5522336" y="1539951"/>
                    <a:pt x="5593456" y="1468831"/>
                    <a:pt x="5593456" y="1381201"/>
                  </a:cubicBezTo>
                  <a:lnTo>
                    <a:pt x="5593456" y="201930"/>
                  </a:lnTo>
                  <a:cubicBezTo>
                    <a:pt x="5593456" y="149860"/>
                    <a:pt x="5568056" y="104140"/>
                    <a:pt x="5529956" y="74930"/>
                  </a:cubicBezTo>
                  <a:close/>
                  <a:moveTo>
                    <a:pt x="12700" y="1338021"/>
                  </a:moveTo>
                  <a:lnTo>
                    <a:pt x="12700" y="158750"/>
                  </a:lnTo>
                  <a:cubicBezTo>
                    <a:pt x="12700" y="78740"/>
                    <a:pt x="78740" y="12700"/>
                    <a:pt x="158750" y="12700"/>
                  </a:cubicBezTo>
                  <a:lnTo>
                    <a:pt x="5395336" y="12700"/>
                  </a:lnTo>
                  <a:cubicBezTo>
                    <a:pt x="5475346" y="12700"/>
                    <a:pt x="5541386" y="78740"/>
                    <a:pt x="5541386" y="158750"/>
                  </a:cubicBezTo>
                  <a:lnTo>
                    <a:pt x="5541386" y="1338021"/>
                  </a:lnTo>
                  <a:cubicBezTo>
                    <a:pt x="5541386" y="1418031"/>
                    <a:pt x="5475346" y="1484071"/>
                    <a:pt x="5395336" y="1484071"/>
                  </a:cubicBezTo>
                  <a:lnTo>
                    <a:pt x="158750" y="1484071"/>
                  </a:lnTo>
                  <a:cubicBezTo>
                    <a:pt x="78740" y="1484071"/>
                    <a:pt x="12700" y="1419301"/>
                    <a:pt x="12700" y="1338021"/>
                  </a:cubicBezTo>
                  <a:close/>
                  <a:moveTo>
                    <a:pt x="5582026" y="1381201"/>
                  </a:moveTo>
                  <a:cubicBezTo>
                    <a:pt x="5582026" y="1461211"/>
                    <a:pt x="5514716" y="1527251"/>
                    <a:pt x="5434706" y="1527251"/>
                  </a:cubicBezTo>
                  <a:lnTo>
                    <a:pt x="226991" y="1527251"/>
                  </a:lnTo>
                  <a:cubicBezTo>
                    <a:pt x="157480" y="1527251"/>
                    <a:pt x="120650" y="1510741"/>
                    <a:pt x="93980" y="1482801"/>
                  </a:cubicBezTo>
                  <a:cubicBezTo>
                    <a:pt x="114300" y="1491691"/>
                    <a:pt x="135890" y="1496771"/>
                    <a:pt x="160020" y="1496771"/>
                  </a:cubicBezTo>
                  <a:lnTo>
                    <a:pt x="5396606" y="1496771"/>
                  </a:lnTo>
                  <a:cubicBezTo>
                    <a:pt x="5484236" y="1496771"/>
                    <a:pt x="5555356" y="1425651"/>
                    <a:pt x="5555356" y="1338021"/>
                  </a:cubicBezTo>
                  <a:lnTo>
                    <a:pt x="5555356" y="158750"/>
                  </a:lnTo>
                  <a:cubicBezTo>
                    <a:pt x="5555356" y="140970"/>
                    <a:pt x="5551546" y="123190"/>
                    <a:pt x="5546466" y="106680"/>
                  </a:cubicBezTo>
                  <a:cubicBezTo>
                    <a:pt x="5568056" y="132080"/>
                    <a:pt x="5582026" y="165100"/>
                    <a:pt x="5582026" y="201930"/>
                  </a:cubicBezTo>
                  <a:lnTo>
                    <a:pt x="5582026" y="1381201"/>
                  </a:lnTo>
                  <a:cubicBezTo>
                    <a:pt x="5582026" y="1381201"/>
                    <a:pt x="5582026" y="1381201"/>
                    <a:pt x="5582026" y="1381201"/>
                  </a:cubicBezTo>
                  <a:close/>
                </a:path>
              </a:pathLst>
            </a:custGeom>
            <a:solidFill>
              <a:srgbClr val="173554"/>
            </a:solidFill>
          </p:spPr>
        </p:sp>
      </p:grpSp>
      <p:grpSp>
        <p:nvGrpSpPr>
          <p:cNvPr id="10" name="Group 10"/>
          <p:cNvGrpSpPr/>
          <p:nvPr/>
        </p:nvGrpSpPr>
        <p:grpSpPr>
          <a:xfrm>
            <a:off x="514350" y="3804273"/>
            <a:ext cx="3891981" cy="1071513"/>
            <a:chOff x="0" y="0"/>
            <a:chExt cx="5593456" cy="1539951"/>
          </a:xfrm>
        </p:grpSpPr>
        <p:sp>
          <p:nvSpPr>
            <p:cNvPr id="11" name="Freeform 11"/>
            <p:cNvSpPr/>
            <p:nvPr/>
          </p:nvSpPr>
          <p:spPr>
            <a:xfrm>
              <a:off x="92710" y="106680"/>
              <a:ext cx="5489316" cy="1420571"/>
            </a:xfrm>
            <a:custGeom>
              <a:avLst/>
              <a:gdLst/>
              <a:ahLst/>
              <a:cxnLst/>
              <a:rect l="l" t="t" r="r" b="b"/>
              <a:pathLst>
                <a:path w="5489316" h="1420571">
                  <a:moveTo>
                    <a:pt x="5462646" y="1231341"/>
                  </a:moveTo>
                  <a:cubicBezTo>
                    <a:pt x="5462646" y="1318971"/>
                    <a:pt x="5386446" y="1390091"/>
                    <a:pt x="5305166" y="1390091"/>
                  </a:cubicBezTo>
                  <a:lnTo>
                    <a:pt x="66040" y="1390091"/>
                  </a:lnTo>
                  <a:cubicBezTo>
                    <a:pt x="43180" y="1390091"/>
                    <a:pt x="20320" y="1385011"/>
                    <a:pt x="0" y="1376121"/>
                  </a:cubicBezTo>
                  <a:cubicBezTo>
                    <a:pt x="26670" y="1404061"/>
                    <a:pt x="63500" y="1420571"/>
                    <a:pt x="129114" y="1420571"/>
                  </a:cubicBezTo>
                  <a:lnTo>
                    <a:pt x="5343266" y="1420571"/>
                  </a:lnTo>
                  <a:cubicBezTo>
                    <a:pt x="5423276" y="1420571"/>
                    <a:pt x="5489316" y="1354531"/>
                    <a:pt x="5489316" y="1274521"/>
                  </a:cubicBezTo>
                  <a:lnTo>
                    <a:pt x="5489316" y="95250"/>
                  </a:lnTo>
                  <a:cubicBezTo>
                    <a:pt x="5489316" y="58420"/>
                    <a:pt x="5475346" y="25400"/>
                    <a:pt x="5453756" y="0"/>
                  </a:cubicBezTo>
                  <a:cubicBezTo>
                    <a:pt x="5460106" y="16510"/>
                    <a:pt x="5462646" y="34290"/>
                    <a:pt x="5462646" y="52070"/>
                  </a:cubicBezTo>
                  <a:lnTo>
                    <a:pt x="5462646" y="1231341"/>
                  </a:lnTo>
                  <a:lnTo>
                    <a:pt x="5462646" y="1231341"/>
                  </a:lnTo>
                  <a:close/>
                </a:path>
              </a:pathLst>
            </a:custGeom>
            <a:solidFill>
              <a:srgbClr val="173554"/>
            </a:solidFill>
          </p:spPr>
        </p:sp>
        <p:sp>
          <p:nvSpPr>
            <p:cNvPr id="12" name="Freeform 12"/>
            <p:cNvSpPr/>
            <p:nvPr/>
          </p:nvSpPr>
          <p:spPr>
            <a:xfrm>
              <a:off x="12700" y="12700"/>
              <a:ext cx="5528686" cy="1471371"/>
            </a:xfrm>
            <a:custGeom>
              <a:avLst/>
              <a:gdLst/>
              <a:ahLst/>
              <a:cxnLst/>
              <a:rect l="l" t="t" r="r" b="b"/>
              <a:pathLst>
                <a:path w="5528686" h="1471371">
                  <a:moveTo>
                    <a:pt x="146050" y="1471371"/>
                  </a:moveTo>
                  <a:lnTo>
                    <a:pt x="5382636" y="1471371"/>
                  </a:lnTo>
                  <a:cubicBezTo>
                    <a:pt x="5462646" y="1471371"/>
                    <a:pt x="5528686" y="1405331"/>
                    <a:pt x="5528686" y="1325321"/>
                  </a:cubicBezTo>
                  <a:lnTo>
                    <a:pt x="5528686" y="146050"/>
                  </a:lnTo>
                  <a:cubicBezTo>
                    <a:pt x="5528686" y="66040"/>
                    <a:pt x="5462646" y="0"/>
                    <a:pt x="5382636" y="0"/>
                  </a:cubicBezTo>
                  <a:lnTo>
                    <a:pt x="146050" y="0"/>
                  </a:lnTo>
                  <a:cubicBezTo>
                    <a:pt x="66040" y="0"/>
                    <a:pt x="0" y="66040"/>
                    <a:pt x="0" y="146050"/>
                  </a:cubicBezTo>
                  <a:lnTo>
                    <a:pt x="0" y="1325321"/>
                  </a:lnTo>
                  <a:cubicBezTo>
                    <a:pt x="0" y="1406601"/>
                    <a:pt x="66040" y="1471371"/>
                    <a:pt x="146050" y="1471371"/>
                  </a:cubicBezTo>
                  <a:close/>
                </a:path>
              </a:pathLst>
            </a:custGeom>
            <a:solidFill>
              <a:srgbClr val="FFFFFF"/>
            </a:solidFill>
          </p:spPr>
        </p:sp>
        <p:sp>
          <p:nvSpPr>
            <p:cNvPr id="13" name="Freeform 13"/>
            <p:cNvSpPr/>
            <p:nvPr/>
          </p:nvSpPr>
          <p:spPr>
            <a:xfrm>
              <a:off x="0" y="0"/>
              <a:ext cx="5593456" cy="1539951"/>
            </a:xfrm>
            <a:custGeom>
              <a:avLst/>
              <a:gdLst/>
              <a:ahLst/>
              <a:cxnLst/>
              <a:rect l="l" t="t" r="r" b="b"/>
              <a:pathLst>
                <a:path w="5593456" h="1539951">
                  <a:moveTo>
                    <a:pt x="5529956" y="74930"/>
                  </a:moveTo>
                  <a:cubicBezTo>
                    <a:pt x="5502016" y="30480"/>
                    <a:pt x="5452486" y="0"/>
                    <a:pt x="5395336" y="0"/>
                  </a:cubicBezTo>
                  <a:lnTo>
                    <a:pt x="158750" y="0"/>
                  </a:lnTo>
                  <a:cubicBezTo>
                    <a:pt x="71120" y="0"/>
                    <a:pt x="0" y="71120"/>
                    <a:pt x="0" y="158750"/>
                  </a:cubicBezTo>
                  <a:lnTo>
                    <a:pt x="0" y="1338021"/>
                  </a:lnTo>
                  <a:cubicBezTo>
                    <a:pt x="0" y="1390091"/>
                    <a:pt x="25400" y="1435811"/>
                    <a:pt x="63500" y="1465021"/>
                  </a:cubicBezTo>
                  <a:cubicBezTo>
                    <a:pt x="91440" y="1509471"/>
                    <a:pt x="140970" y="1539951"/>
                    <a:pt x="226991" y="1539951"/>
                  </a:cubicBezTo>
                  <a:lnTo>
                    <a:pt x="5434706" y="1539951"/>
                  </a:lnTo>
                  <a:cubicBezTo>
                    <a:pt x="5522336" y="1539951"/>
                    <a:pt x="5593456" y="1468831"/>
                    <a:pt x="5593456" y="1381201"/>
                  </a:cubicBezTo>
                  <a:lnTo>
                    <a:pt x="5593456" y="201930"/>
                  </a:lnTo>
                  <a:cubicBezTo>
                    <a:pt x="5593456" y="149860"/>
                    <a:pt x="5568056" y="104140"/>
                    <a:pt x="5529956" y="74930"/>
                  </a:cubicBezTo>
                  <a:close/>
                  <a:moveTo>
                    <a:pt x="12700" y="1338021"/>
                  </a:moveTo>
                  <a:lnTo>
                    <a:pt x="12700" y="158750"/>
                  </a:lnTo>
                  <a:cubicBezTo>
                    <a:pt x="12700" y="78740"/>
                    <a:pt x="78740" y="12700"/>
                    <a:pt x="158750" y="12700"/>
                  </a:cubicBezTo>
                  <a:lnTo>
                    <a:pt x="5395336" y="12700"/>
                  </a:lnTo>
                  <a:cubicBezTo>
                    <a:pt x="5475346" y="12700"/>
                    <a:pt x="5541386" y="78740"/>
                    <a:pt x="5541386" y="158750"/>
                  </a:cubicBezTo>
                  <a:lnTo>
                    <a:pt x="5541386" y="1338021"/>
                  </a:lnTo>
                  <a:cubicBezTo>
                    <a:pt x="5541386" y="1418031"/>
                    <a:pt x="5475346" y="1484071"/>
                    <a:pt x="5395336" y="1484071"/>
                  </a:cubicBezTo>
                  <a:lnTo>
                    <a:pt x="158750" y="1484071"/>
                  </a:lnTo>
                  <a:cubicBezTo>
                    <a:pt x="78740" y="1484071"/>
                    <a:pt x="12700" y="1419301"/>
                    <a:pt x="12700" y="1338021"/>
                  </a:cubicBezTo>
                  <a:close/>
                  <a:moveTo>
                    <a:pt x="5582026" y="1381201"/>
                  </a:moveTo>
                  <a:cubicBezTo>
                    <a:pt x="5582026" y="1461211"/>
                    <a:pt x="5514716" y="1527251"/>
                    <a:pt x="5434706" y="1527251"/>
                  </a:cubicBezTo>
                  <a:lnTo>
                    <a:pt x="226991" y="1527251"/>
                  </a:lnTo>
                  <a:cubicBezTo>
                    <a:pt x="157480" y="1527251"/>
                    <a:pt x="120650" y="1510741"/>
                    <a:pt x="93980" y="1482801"/>
                  </a:cubicBezTo>
                  <a:cubicBezTo>
                    <a:pt x="114300" y="1491691"/>
                    <a:pt x="135890" y="1496771"/>
                    <a:pt x="160020" y="1496771"/>
                  </a:cubicBezTo>
                  <a:lnTo>
                    <a:pt x="5396606" y="1496771"/>
                  </a:lnTo>
                  <a:cubicBezTo>
                    <a:pt x="5484236" y="1496771"/>
                    <a:pt x="5555356" y="1425651"/>
                    <a:pt x="5555356" y="1338021"/>
                  </a:cubicBezTo>
                  <a:lnTo>
                    <a:pt x="5555356" y="158750"/>
                  </a:lnTo>
                  <a:cubicBezTo>
                    <a:pt x="5555356" y="140970"/>
                    <a:pt x="5551546" y="123190"/>
                    <a:pt x="5546466" y="106680"/>
                  </a:cubicBezTo>
                  <a:cubicBezTo>
                    <a:pt x="5568056" y="132080"/>
                    <a:pt x="5582026" y="165100"/>
                    <a:pt x="5582026" y="201930"/>
                  </a:cubicBezTo>
                  <a:lnTo>
                    <a:pt x="5582026" y="1381201"/>
                  </a:lnTo>
                  <a:cubicBezTo>
                    <a:pt x="5582026" y="1381201"/>
                    <a:pt x="5582026" y="1381201"/>
                    <a:pt x="5582026" y="1381201"/>
                  </a:cubicBezTo>
                  <a:close/>
                </a:path>
              </a:pathLst>
            </a:custGeom>
            <a:solidFill>
              <a:srgbClr val="173554"/>
            </a:solidFill>
          </p:spPr>
        </p:sp>
      </p:grpSp>
      <p:grpSp>
        <p:nvGrpSpPr>
          <p:cNvPr id="14" name="Group 14"/>
          <p:cNvGrpSpPr/>
          <p:nvPr/>
        </p:nvGrpSpPr>
        <p:grpSpPr>
          <a:xfrm>
            <a:off x="4737670" y="3804273"/>
            <a:ext cx="3891981" cy="1071513"/>
            <a:chOff x="0" y="0"/>
            <a:chExt cx="5593456" cy="1539951"/>
          </a:xfrm>
        </p:grpSpPr>
        <p:sp>
          <p:nvSpPr>
            <p:cNvPr id="15" name="Freeform 15"/>
            <p:cNvSpPr/>
            <p:nvPr/>
          </p:nvSpPr>
          <p:spPr>
            <a:xfrm>
              <a:off x="92710" y="106680"/>
              <a:ext cx="5489316" cy="1420571"/>
            </a:xfrm>
            <a:custGeom>
              <a:avLst/>
              <a:gdLst/>
              <a:ahLst/>
              <a:cxnLst/>
              <a:rect l="l" t="t" r="r" b="b"/>
              <a:pathLst>
                <a:path w="5489316" h="1420571">
                  <a:moveTo>
                    <a:pt x="5462646" y="1231341"/>
                  </a:moveTo>
                  <a:cubicBezTo>
                    <a:pt x="5462646" y="1318971"/>
                    <a:pt x="5386446" y="1390091"/>
                    <a:pt x="5305166" y="1390091"/>
                  </a:cubicBezTo>
                  <a:lnTo>
                    <a:pt x="66040" y="1390091"/>
                  </a:lnTo>
                  <a:cubicBezTo>
                    <a:pt x="43180" y="1390091"/>
                    <a:pt x="20320" y="1385011"/>
                    <a:pt x="0" y="1376121"/>
                  </a:cubicBezTo>
                  <a:cubicBezTo>
                    <a:pt x="26670" y="1404061"/>
                    <a:pt x="63500" y="1420571"/>
                    <a:pt x="129114" y="1420571"/>
                  </a:cubicBezTo>
                  <a:lnTo>
                    <a:pt x="5343266" y="1420571"/>
                  </a:lnTo>
                  <a:cubicBezTo>
                    <a:pt x="5423276" y="1420571"/>
                    <a:pt x="5489316" y="1354531"/>
                    <a:pt x="5489316" y="1274521"/>
                  </a:cubicBezTo>
                  <a:lnTo>
                    <a:pt x="5489316" y="95250"/>
                  </a:lnTo>
                  <a:cubicBezTo>
                    <a:pt x="5489316" y="58420"/>
                    <a:pt x="5475346" y="25400"/>
                    <a:pt x="5453756" y="0"/>
                  </a:cubicBezTo>
                  <a:cubicBezTo>
                    <a:pt x="5460106" y="16510"/>
                    <a:pt x="5462646" y="34290"/>
                    <a:pt x="5462646" y="52070"/>
                  </a:cubicBezTo>
                  <a:lnTo>
                    <a:pt x="5462646" y="1231341"/>
                  </a:lnTo>
                  <a:lnTo>
                    <a:pt x="5462646" y="1231341"/>
                  </a:lnTo>
                  <a:close/>
                </a:path>
              </a:pathLst>
            </a:custGeom>
            <a:solidFill>
              <a:srgbClr val="173554"/>
            </a:solidFill>
          </p:spPr>
        </p:sp>
        <p:sp>
          <p:nvSpPr>
            <p:cNvPr id="16" name="Freeform 16"/>
            <p:cNvSpPr/>
            <p:nvPr/>
          </p:nvSpPr>
          <p:spPr>
            <a:xfrm>
              <a:off x="12700" y="12700"/>
              <a:ext cx="5528686" cy="1471371"/>
            </a:xfrm>
            <a:custGeom>
              <a:avLst/>
              <a:gdLst/>
              <a:ahLst/>
              <a:cxnLst/>
              <a:rect l="l" t="t" r="r" b="b"/>
              <a:pathLst>
                <a:path w="5528686" h="1471371">
                  <a:moveTo>
                    <a:pt x="146050" y="1471371"/>
                  </a:moveTo>
                  <a:lnTo>
                    <a:pt x="5382636" y="1471371"/>
                  </a:lnTo>
                  <a:cubicBezTo>
                    <a:pt x="5462646" y="1471371"/>
                    <a:pt x="5528686" y="1405331"/>
                    <a:pt x="5528686" y="1325321"/>
                  </a:cubicBezTo>
                  <a:lnTo>
                    <a:pt x="5528686" y="146050"/>
                  </a:lnTo>
                  <a:cubicBezTo>
                    <a:pt x="5528686" y="66040"/>
                    <a:pt x="5462646" y="0"/>
                    <a:pt x="5382636" y="0"/>
                  </a:cubicBezTo>
                  <a:lnTo>
                    <a:pt x="146050" y="0"/>
                  </a:lnTo>
                  <a:cubicBezTo>
                    <a:pt x="66040" y="0"/>
                    <a:pt x="0" y="66040"/>
                    <a:pt x="0" y="146050"/>
                  </a:cubicBezTo>
                  <a:lnTo>
                    <a:pt x="0" y="1325321"/>
                  </a:lnTo>
                  <a:cubicBezTo>
                    <a:pt x="0" y="1406601"/>
                    <a:pt x="66040" y="1471371"/>
                    <a:pt x="146050" y="1471371"/>
                  </a:cubicBezTo>
                  <a:close/>
                </a:path>
              </a:pathLst>
            </a:custGeom>
            <a:solidFill>
              <a:srgbClr val="FFFFFF"/>
            </a:solidFill>
          </p:spPr>
        </p:sp>
        <p:sp>
          <p:nvSpPr>
            <p:cNvPr id="17" name="Freeform 17"/>
            <p:cNvSpPr/>
            <p:nvPr/>
          </p:nvSpPr>
          <p:spPr>
            <a:xfrm>
              <a:off x="0" y="0"/>
              <a:ext cx="5593456" cy="1539951"/>
            </a:xfrm>
            <a:custGeom>
              <a:avLst/>
              <a:gdLst/>
              <a:ahLst/>
              <a:cxnLst/>
              <a:rect l="l" t="t" r="r" b="b"/>
              <a:pathLst>
                <a:path w="5593456" h="1539951">
                  <a:moveTo>
                    <a:pt x="5529956" y="74930"/>
                  </a:moveTo>
                  <a:cubicBezTo>
                    <a:pt x="5502016" y="30480"/>
                    <a:pt x="5452486" y="0"/>
                    <a:pt x="5395336" y="0"/>
                  </a:cubicBezTo>
                  <a:lnTo>
                    <a:pt x="158750" y="0"/>
                  </a:lnTo>
                  <a:cubicBezTo>
                    <a:pt x="71120" y="0"/>
                    <a:pt x="0" y="71120"/>
                    <a:pt x="0" y="158750"/>
                  </a:cubicBezTo>
                  <a:lnTo>
                    <a:pt x="0" y="1338021"/>
                  </a:lnTo>
                  <a:cubicBezTo>
                    <a:pt x="0" y="1390091"/>
                    <a:pt x="25400" y="1435811"/>
                    <a:pt x="63500" y="1465021"/>
                  </a:cubicBezTo>
                  <a:cubicBezTo>
                    <a:pt x="91440" y="1509471"/>
                    <a:pt x="140970" y="1539951"/>
                    <a:pt x="226991" y="1539951"/>
                  </a:cubicBezTo>
                  <a:lnTo>
                    <a:pt x="5434706" y="1539951"/>
                  </a:lnTo>
                  <a:cubicBezTo>
                    <a:pt x="5522336" y="1539951"/>
                    <a:pt x="5593456" y="1468831"/>
                    <a:pt x="5593456" y="1381201"/>
                  </a:cubicBezTo>
                  <a:lnTo>
                    <a:pt x="5593456" y="201930"/>
                  </a:lnTo>
                  <a:cubicBezTo>
                    <a:pt x="5593456" y="149860"/>
                    <a:pt x="5568056" y="104140"/>
                    <a:pt x="5529956" y="74930"/>
                  </a:cubicBezTo>
                  <a:close/>
                  <a:moveTo>
                    <a:pt x="12700" y="1338021"/>
                  </a:moveTo>
                  <a:lnTo>
                    <a:pt x="12700" y="158750"/>
                  </a:lnTo>
                  <a:cubicBezTo>
                    <a:pt x="12700" y="78740"/>
                    <a:pt x="78740" y="12700"/>
                    <a:pt x="158750" y="12700"/>
                  </a:cubicBezTo>
                  <a:lnTo>
                    <a:pt x="5395336" y="12700"/>
                  </a:lnTo>
                  <a:cubicBezTo>
                    <a:pt x="5475346" y="12700"/>
                    <a:pt x="5541386" y="78740"/>
                    <a:pt x="5541386" y="158750"/>
                  </a:cubicBezTo>
                  <a:lnTo>
                    <a:pt x="5541386" y="1338021"/>
                  </a:lnTo>
                  <a:cubicBezTo>
                    <a:pt x="5541386" y="1418031"/>
                    <a:pt x="5475346" y="1484071"/>
                    <a:pt x="5395336" y="1484071"/>
                  </a:cubicBezTo>
                  <a:lnTo>
                    <a:pt x="158750" y="1484071"/>
                  </a:lnTo>
                  <a:cubicBezTo>
                    <a:pt x="78740" y="1484071"/>
                    <a:pt x="12700" y="1419301"/>
                    <a:pt x="12700" y="1338021"/>
                  </a:cubicBezTo>
                  <a:close/>
                  <a:moveTo>
                    <a:pt x="5582026" y="1381201"/>
                  </a:moveTo>
                  <a:cubicBezTo>
                    <a:pt x="5582026" y="1461211"/>
                    <a:pt x="5514716" y="1527251"/>
                    <a:pt x="5434706" y="1527251"/>
                  </a:cubicBezTo>
                  <a:lnTo>
                    <a:pt x="226991" y="1527251"/>
                  </a:lnTo>
                  <a:cubicBezTo>
                    <a:pt x="157480" y="1527251"/>
                    <a:pt x="120650" y="1510741"/>
                    <a:pt x="93980" y="1482801"/>
                  </a:cubicBezTo>
                  <a:cubicBezTo>
                    <a:pt x="114300" y="1491691"/>
                    <a:pt x="135890" y="1496771"/>
                    <a:pt x="160020" y="1496771"/>
                  </a:cubicBezTo>
                  <a:lnTo>
                    <a:pt x="5396606" y="1496771"/>
                  </a:lnTo>
                  <a:cubicBezTo>
                    <a:pt x="5484236" y="1496771"/>
                    <a:pt x="5555356" y="1425651"/>
                    <a:pt x="5555356" y="1338021"/>
                  </a:cubicBezTo>
                  <a:lnTo>
                    <a:pt x="5555356" y="158750"/>
                  </a:lnTo>
                  <a:cubicBezTo>
                    <a:pt x="5555356" y="140970"/>
                    <a:pt x="5551546" y="123190"/>
                    <a:pt x="5546466" y="106680"/>
                  </a:cubicBezTo>
                  <a:cubicBezTo>
                    <a:pt x="5568056" y="132080"/>
                    <a:pt x="5582026" y="165100"/>
                    <a:pt x="5582026" y="201930"/>
                  </a:cubicBezTo>
                  <a:lnTo>
                    <a:pt x="5582026" y="1381201"/>
                  </a:lnTo>
                  <a:cubicBezTo>
                    <a:pt x="5582026" y="1381201"/>
                    <a:pt x="5582026" y="1381201"/>
                    <a:pt x="5582026" y="1381201"/>
                  </a:cubicBezTo>
                  <a:close/>
                </a:path>
              </a:pathLst>
            </a:custGeom>
            <a:solidFill>
              <a:srgbClr val="173554"/>
            </a:solidFill>
          </p:spPr>
        </p:sp>
      </p:grpSp>
      <p:sp>
        <p:nvSpPr>
          <p:cNvPr id="18" name="TextBox 18"/>
          <p:cNvSpPr txBox="1"/>
          <p:nvPr/>
        </p:nvSpPr>
        <p:spPr>
          <a:xfrm>
            <a:off x="1869436" y="4204933"/>
            <a:ext cx="2225790" cy="255006"/>
          </a:xfrm>
          <a:prstGeom prst="rect">
            <a:avLst/>
          </a:prstGeom>
        </p:spPr>
        <p:txBody>
          <a:bodyPr lIns="0" tIns="0" rIns="0" bIns="0" rtlCol="0" anchor="t">
            <a:spAutoFit/>
          </a:bodyPr>
          <a:lstStyle/>
          <a:p>
            <a:pPr>
              <a:lnSpc>
                <a:spcPts val="2080"/>
              </a:lnSpc>
            </a:pPr>
            <a:r>
              <a:rPr lang="en-US" sz="1600">
                <a:latin typeface="Georgia" panose="02040502050405020303" pitchFamily="18" charset="0"/>
              </a:rPr>
              <a:t>Define action items</a:t>
            </a:r>
          </a:p>
        </p:txBody>
      </p:sp>
      <p:sp>
        <p:nvSpPr>
          <p:cNvPr id="19" name="TextBox 19"/>
          <p:cNvSpPr txBox="1"/>
          <p:nvPr/>
        </p:nvSpPr>
        <p:spPr>
          <a:xfrm>
            <a:off x="6068689" y="3942995"/>
            <a:ext cx="2305800" cy="793615"/>
          </a:xfrm>
          <a:prstGeom prst="rect">
            <a:avLst/>
          </a:prstGeom>
        </p:spPr>
        <p:txBody>
          <a:bodyPr lIns="0" tIns="0" rIns="0" bIns="0" rtlCol="0" anchor="t">
            <a:spAutoFit/>
          </a:bodyPr>
          <a:lstStyle/>
          <a:p>
            <a:pPr>
              <a:lnSpc>
                <a:spcPts val="2080"/>
              </a:lnSpc>
            </a:pPr>
            <a:r>
              <a:rPr lang="en-US" sz="1600">
                <a:latin typeface="Georgia" panose="02040502050405020303" pitchFamily="18" charset="0"/>
              </a:rPr>
              <a:t>Use a common location for information (box, google doc., etc)</a:t>
            </a:r>
          </a:p>
        </p:txBody>
      </p:sp>
      <p:sp>
        <p:nvSpPr>
          <p:cNvPr id="20" name="TextBox 20"/>
          <p:cNvSpPr txBox="1"/>
          <p:nvPr/>
        </p:nvSpPr>
        <p:spPr>
          <a:xfrm>
            <a:off x="6068689" y="2784291"/>
            <a:ext cx="2225790" cy="524311"/>
          </a:xfrm>
          <a:prstGeom prst="rect">
            <a:avLst/>
          </a:prstGeom>
        </p:spPr>
        <p:txBody>
          <a:bodyPr lIns="0" tIns="0" rIns="0" bIns="0" rtlCol="0" anchor="t">
            <a:spAutoFit/>
          </a:bodyPr>
          <a:lstStyle/>
          <a:p>
            <a:pPr>
              <a:lnSpc>
                <a:spcPts val="2080"/>
              </a:lnSpc>
            </a:pPr>
            <a:r>
              <a:rPr lang="en-US" sz="1600">
                <a:latin typeface="Georgia" panose="02040502050405020303" pitchFamily="18" charset="0"/>
              </a:rPr>
              <a:t>Regularly evaluate your progress</a:t>
            </a:r>
          </a:p>
        </p:txBody>
      </p:sp>
      <p:sp>
        <p:nvSpPr>
          <p:cNvPr id="21" name="TextBox 21"/>
          <p:cNvSpPr txBox="1"/>
          <p:nvPr/>
        </p:nvSpPr>
        <p:spPr>
          <a:xfrm>
            <a:off x="1869436" y="2784291"/>
            <a:ext cx="2225790" cy="525144"/>
          </a:xfrm>
          <a:prstGeom prst="rect">
            <a:avLst/>
          </a:prstGeom>
        </p:spPr>
        <p:txBody>
          <a:bodyPr lIns="0" tIns="0" rIns="0" bIns="0" rtlCol="0" anchor="t">
            <a:spAutoFit/>
          </a:bodyPr>
          <a:lstStyle/>
          <a:p>
            <a:pPr>
              <a:lnSpc>
                <a:spcPts val="2080"/>
              </a:lnSpc>
            </a:pPr>
            <a:r>
              <a:rPr lang="en-US" sz="1600">
                <a:latin typeface="Georgia" panose="02040502050405020303" pitchFamily="18" charset="0"/>
              </a:rPr>
              <a:t>Set a regular time to meet and stick with it</a:t>
            </a:r>
          </a:p>
        </p:txBody>
      </p:sp>
      <p:sp>
        <p:nvSpPr>
          <p:cNvPr id="22" name="TextBox 22"/>
          <p:cNvSpPr txBox="1"/>
          <p:nvPr/>
        </p:nvSpPr>
        <p:spPr>
          <a:xfrm>
            <a:off x="559803" y="914400"/>
            <a:ext cx="7677150" cy="654025"/>
          </a:xfrm>
          <a:prstGeom prst="rect">
            <a:avLst/>
          </a:prstGeom>
        </p:spPr>
        <p:txBody>
          <a:bodyPr lIns="0" tIns="0" rIns="0" bIns="0" rtlCol="0" anchor="t">
            <a:spAutoFit/>
          </a:bodyPr>
          <a:lstStyle/>
          <a:p>
            <a:pPr>
              <a:lnSpc>
                <a:spcPts val="4950"/>
              </a:lnSpc>
            </a:pPr>
            <a:r>
              <a:rPr lang="en-US" sz="4500" spc="-113" dirty="0">
                <a:latin typeface="Georgia" panose="02040502050405020303" pitchFamily="18" charset="0"/>
              </a:rPr>
              <a:t>Making Meetings Efficient</a:t>
            </a: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59018" y="4014839"/>
            <a:ext cx="555780" cy="650381"/>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3963" y="2763813"/>
            <a:ext cx="545996" cy="573088"/>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59018" y="2762907"/>
            <a:ext cx="545631" cy="574899"/>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3963" y="4084449"/>
            <a:ext cx="545631" cy="511160"/>
          </a:xfrm>
          <a:prstGeom prst="rect">
            <a:avLst/>
          </a:prstGeom>
        </p:spPr>
      </p:pic>
      <p:sp>
        <p:nvSpPr>
          <p:cNvPr id="27" name="AutoShape 27"/>
          <p:cNvSpPr/>
          <p:nvPr/>
        </p:nvSpPr>
        <p:spPr>
          <a:xfrm>
            <a:off x="559803" y="1890989"/>
            <a:ext cx="8115300" cy="0"/>
          </a:xfrm>
          <a:prstGeom prst="line">
            <a:avLst/>
          </a:prstGeom>
          <a:ln w="28575" cap="rnd">
            <a:solidFill>
              <a:srgbClr val="173554"/>
            </a:solidFill>
            <a:prstDash val="sysDot"/>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3965475"/>
            <a:ext cx="3898428" cy="1240751"/>
            <a:chOff x="0" y="0"/>
            <a:chExt cx="10395808" cy="3308669"/>
          </a:xfrm>
        </p:grpSpPr>
        <p:grpSp>
          <p:nvGrpSpPr>
            <p:cNvPr id="3" name="Group 3"/>
            <p:cNvGrpSpPr/>
            <p:nvPr/>
          </p:nvGrpSpPr>
          <p:grpSpPr>
            <a:xfrm>
              <a:off x="0" y="0"/>
              <a:ext cx="10395808" cy="3308669"/>
              <a:chOff x="0" y="0"/>
              <a:chExt cx="8133363" cy="2588601"/>
            </a:xfrm>
          </p:grpSpPr>
          <p:sp>
            <p:nvSpPr>
              <p:cNvPr id="4" name="Freeform 4"/>
              <p:cNvSpPr/>
              <p:nvPr/>
            </p:nvSpPr>
            <p:spPr>
              <a:xfrm>
                <a:off x="92710" y="106680"/>
                <a:ext cx="8029223" cy="2469221"/>
              </a:xfrm>
              <a:custGeom>
                <a:avLst/>
                <a:gdLst/>
                <a:ahLst/>
                <a:cxnLst/>
                <a:rect l="l" t="t" r="r" b="b"/>
                <a:pathLst>
                  <a:path w="8029223" h="2469221">
                    <a:moveTo>
                      <a:pt x="8002553" y="2279992"/>
                    </a:moveTo>
                    <a:cubicBezTo>
                      <a:pt x="8002553" y="2367621"/>
                      <a:pt x="7926353" y="2438742"/>
                      <a:pt x="7845073" y="2438742"/>
                    </a:cubicBezTo>
                    <a:lnTo>
                      <a:pt x="66040" y="2438742"/>
                    </a:lnTo>
                    <a:cubicBezTo>
                      <a:pt x="43180" y="2438742"/>
                      <a:pt x="20320" y="2433661"/>
                      <a:pt x="0" y="2424771"/>
                    </a:cubicBezTo>
                    <a:cubicBezTo>
                      <a:pt x="26670" y="2452711"/>
                      <a:pt x="63500" y="2469221"/>
                      <a:pt x="145302" y="2469221"/>
                    </a:cubicBezTo>
                    <a:lnTo>
                      <a:pt x="7883173" y="2469221"/>
                    </a:lnTo>
                    <a:cubicBezTo>
                      <a:pt x="7963184" y="2469221"/>
                      <a:pt x="8029223" y="2403182"/>
                      <a:pt x="8029223" y="2323171"/>
                    </a:cubicBezTo>
                    <a:lnTo>
                      <a:pt x="8029223" y="95250"/>
                    </a:lnTo>
                    <a:cubicBezTo>
                      <a:pt x="8029223" y="58420"/>
                      <a:pt x="8015253" y="25400"/>
                      <a:pt x="7993663" y="0"/>
                    </a:cubicBezTo>
                    <a:cubicBezTo>
                      <a:pt x="8000013" y="16510"/>
                      <a:pt x="8002553" y="34290"/>
                      <a:pt x="8002553" y="52070"/>
                    </a:cubicBezTo>
                    <a:lnTo>
                      <a:pt x="8002553" y="2279992"/>
                    </a:lnTo>
                    <a:lnTo>
                      <a:pt x="8002553" y="2279992"/>
                    </a:lnTo>
                    <a:close/>
                  </a:path>
                </a:pathLst>
              </a:custGeom>
              <a:solidFill>
                <a:srgbClr val="173554"/>
              </a:solidFill>
            </p:spPr>
          </p:sp>
          <p:sp>
            <p:nvSpPr>
              <p:cNvPr id="5" name="Freeform 5"/>
              <p:cNvSpPr/>
              <p:nvPr/>
            </p:nvSpPr>
            <p:spPr>
              <a:xfrm>
                <a:off x="12700" y="12700"/>
                <a:ext cx="8068594" cy="2520022"/>
              </a:xfrm>
              <a:custGeom>
                <a:avLst/>
                <a:gdLst/>
                <a:ahLst/>
                <a:cxnLst/>
                <a:rect l="l" t="t" r="r" b="b"/>
                <a:pathLst>
                  <a:path w="8068594" h="2520022">
                    <a:moveTo>
                      <a:pt x="146050" y="2520022"/>
                    </a:moveTo>
                    <a:lnTo>
                      <a:pt x="7922544" y="2520022"/>
                    </a:lnTo>
                    <a:cubicBezTo>
                      <a:pt x="8002553" y="2520022"/>
                      <a:pt x="8068594" y="2453982"/>
                      <a:pt x="8068594" y="2373972"/>
                    </a:cubicBezTo>
                    <a:lnTo>
                      <a:pt x="8068594" y="146050"/>
                    </a:lnTo>
                    <a:cubicBezTo>
                      <a:pt x="8068594" y="66040"/>
                      <a:pt x="8002553" y="0"/>
                      <a:pt x="7922544" y="0"/>
                    </a:cubicBezTo>
                    <a:lnTo>
                      <a:pt x="146050" y="0"/>
                    </a:lnTo>
                    <a:cubicBezTo>
                      <a:pt x="66040" y="0"/>
                      <a:pt x="0" y="66040"/>
                      <a:pt x="0" y="146050"/>
                    </a:cubicBezTo>
                    <a:lnTo>
                      <a:pt x="0" y="2373972"/>
                    </a:lnTo>
                    <a:cubicBezTo>
                      <a:pt x="0" y="2455251"/>
                      <a:pt x="66040" y="2520022"/>
                      <a:pt x="146050" y="2520022"/>
                    </a:cubicBezTo>
                    <a:close/>
                  </a:path>
                </a:pathLst>
              </a:custGeom>
              <a:solidFill>
                <a:srgbClr val="FFFFFF"/>
              </a:solidFill>
            </p:spPr>
          </p:sp>
          <p:sp>
            <p:nvSpPr>
              <p:cNvPr id="6" name="Freeform 6"/>
              <p:cNvSpPr/>
              <p:nvPr/>
            </p:nvSpPr>
            <p:spPr>
              <a:xfrm>
                <a:off x="0" y="0"/>
                <a:ext cx="8133363" cy="2588601"/>
              </a:xfrm>
              <a:custGeom>
                <a:avLst/>
                <a:gdLst/>
                <a:ahLst/>
                <a:cxnLst/>
                <a:rect l="l" t="t" r="r" b="b"/>
                <a:pathLst>
                  <a:path w="8133363" h="2588601">
                    <a:moveTo>
                      <a:pt x="8069863" y="74930"/>
                    </a:moveTo>
                    <a:cubicBezTo>
                      <a:pt x="8041923" y="30480"/>
                      <a:pt x="7992394" y="0"/>
                      <a:pt x="7935244" y="0"/>
                    </a:cubicBezTo>
                    <a:lnTo>
                      <a:pt x="158750" y="0"/>
                    </a:lnTo>
                    <a:cubicBezTo>
                      <a:pt x="71120" y="0"/>
                      <a:pt x="0" y="71120"/>
                      <a:pt x="0" y="158750"/>
                    </a:cubicBezTo>
                    <a:lnTo>
                      <a:pt x="0" y="2386672"/>
                    </a:lnTo>
                    <a:cubicBezTo>
                      <a:pt x="0" y="2438741"/>
                      <a:pt x="25400" y="2484462"/>
                      <a:pt x="63500" y="2513672"/>
                    </a:cubicBezTo>
                    <a:cubicBezTo>
                      <a:pt x="91440" y="2558122"/>
                      <a:pt x="140970" y="2588601"/>
                      <a:pt x="245705" y="2588601"/>
                    </a:cubicBezTo>
                    <a:lnTo>
                      <a:pt x="7974613" y="2588601"/>
                    </a:lnTo>
                    <a:cubicBezTo>
                      <a:pt x="8062244" y="2588601"/>
                      <a:pt x="8133363" y="2517482"/>
                      <a:pt x="8133363" y="2429851"/>
                    </a:cubicBezTo>
                    <a:lnTo>
                      <a:pt x="8133363" y="201930"/>
                    </a:lnTo>
                    <a:cubicBezTo>
                      <a:pt x="8133363" y="149860"/>
                      <a:pt x="8107963" y="104140"/>
                      <a:pt x="8069863" y="74930"/>
                    </a:cubicBezTo>
                    <a:close/>
                    <a:moveTo>
                      <a:pt x="12700" y="2386672"/>
                    </a:moveTo>
                    <a:lnTo>
                      <a:pt x="12700" y="158750"/>
                    </a:lnTo>
                    <a:cubicBezTo>
                      <a:pt x="12700" y="78740"/>
                      <a:pt x="78740" y="12700"/>
                      <a:pt x="158750" y="12700"/>
                    </a:cubicBezTo>
                    <a:lnTo>
                      <a:pt x="7935244" y="12700"/>
                    </a:lnTo>
                    <a:cubicBezTo>
                      <a:pt x="8015253" y="12700"/>
                      <a:pt x="8081294" y="78740"/>
                      <a:pt x="8081294" y="158750"/>
                    </a:cubicBezTo>
                    <a:lnTo>
                      <a:pt x="8081294" y="2386672"/>
                    </a:lnTo>
                    <a:cubicBezTo>
                      <a:pt x="8081294" y="2466682"/>
                      <a:pt x="8015253" y="2532722"/>
                      <a:pt x="7935244" y="2532722"/>
                    </a:cubicBezTo>
                    <a:lnTo>
                      <a:pt x="158750" y="2532722"/>
                    </a:lnTo>
                    <a:cubicBezTo>
                      <a:pt x="78740" y="2532722"/>
                      <a:pt x="12700" y="2467951"/>
                      <a:pt x="12700" y="2386672"/>
                    </a:cubicBezTo>
                    <a:close/>
                    <a:moveTo>
                      <a:pt x="8121933" y="2429851"/>
                    </a:moveTo>
                    <a:cubicBezTo>
                      <a:pt x="8121933" y="2509862"/>
                      <a:pt x="8054623" y="2575901"/>
                      <a:pt x="7974613" y="2575901"/>
                    </a:cubicBezTo>
                    <a:lnTo>
                      <a:pt x="245705" y="2575901"/>
                    </a:lnTo>
                    <a:cubicBezTo>
                      <a:pt x="157480" y="2575901"/>
                      <a:pt x="120650" y="2559391"/>
                      <a:pt x="93980" y="2531451"/>
                    </a:cubicBezTo>
                    <a:cubicBezTo>
                      <a:pt x="114300" y="2540341"/>
                      <a:pt x="135890" y="2545421"/>
                      <a:pt x="160020" y="2545421"/>
                    </a:cubicBezTo>
                    <a:lnTo>
                      <a:pt x="7936513" y="2545421"/>
                    </a:lnTo>
                    <a:cubicBezTo>
                      <a:pt x="8024144" y="2545421"/>
                      <a:pt x="8095263" y="2474301"/>
                      <a:pt x="8095263" y="2386671"/>
                    </a:cubicBezTo>
                    <a:lnTo>
                      <a:pt x="8095263" y="158750"/>
                    </a:lnTo>
                    <a:cubicBezTo>
                      <a:pt x="8095263" y="140970"/>
                      <a:pt x="8091453" y="123190"/>
                      <a:pt x="8086373" y="106680"/>
                    </a:cubicBezTo>
                    <a:cubicBezTo>
                      <a:pt x="8107963" y="132080"/>
                      <a:pt x="8121933" y="165100"/>
                      <a:pt x="8121933" y="201930"/>
                    </a:cubicBezTo>
                    <a:lnTo>
                      <a:pt x="8121933" y="2429851"/>
                    </a:lnTo>
                    <a:cubicBezTo>
                      <a:pt x="8121933" y="2429851"/>
                      <a:pt x="8121933" y="2429851"/>
                      <a:pt x="8121933" y="2429851"/>
                    </a:cubicBezTo>
                    <a:close/>
                  </a:path>
                </a:pathLst>
              </a:custGeom>
              <a:solidFill>
                <a:srgbClr val="173554"/>
              </a:solidFill>
            </p:spPr>
          </p:sp>
        </p:grpSp>
        <p:sp>
          <p:nvSpPr>
            <p:cNvPr id="7" name="TextBox 7"/>
            <p:cNvSpPr txBox="1"/>
            <p:nvPr/>
          </p:nvSpPr>
          <p:spPr>
            <a:xfrm>
              <a:off x="1042760" y="605104"/>
              <a:ext cx="8310291" cy="2116306"/>
            </a:xfrm>
            <a:prstGeom prst="rect">
              <a:avLst/>
            </a:prstGeom>
          </p:spPr>
          <p:txBody>
            <a:bodyPr lIns="0" tIns="0" rIns="0" bIns="0" rtlCol="0" anchor="t">
              <a:spAutoFit/>
            </a:bodyPr>
            <a:lstStyle/>
            <a:p>
              <a:pPr>
                <a:lnSpc>
                  <a:spcPts val="2080"/>
                </a:lnSpc>
              </a:pPr>
              <a:r>
                <a:rPr lang="en-US" sz="1600">
                  <a:latin typeface="Georgia" panose="02040502050405020303" pitchFamily="18" charset="0"/>
                </a:rPr>
                <a:t>Have a problem? Talk it over as a team and reach out to your TA and professor. </a:t>
              </a:r>
            </a:p>
          </p:txBody>
        </p:sp>
      </p:grpSp>
      <p:sp>
        <p:nvSpPr>
          <p:cNvPr id="8" name="TextBox 8"/>
          <p:cNvSpPr txBox="1"/>
          <p:nvPr/>
        </p:nvSpPr>
        <p:spPr>
          <a:xfrm>
            <a:off x="838200" y="1183528"/>
            <a:ext cx="5133981" cy="1936428"/>
          </a:xfrm>
          <a:prstGeom prst="rect">
            <a:avLst/>
          </a:prstGeom>
        </p:spPr>
        <p:txBody>
          <a:bodyPr lIns="0" tIns="0" rIns="0" bIns="0" rtlCol="0" anchor="t">
            <a:spAutoFit/>
          </a:bodyPr>
          <a:lstStyle/>
          <a:p>
            <a:pPr>
              <a:lnSpc>
                <a:spcPts val="4950"/>
              </a:lnSpc>
            </a:pPr>
            <a:r>
              <a:rPr lang="en-US" sz="4500" spc="-113" dirty="0">
                <a:latin typeface="Georgia" panose="02040502050405020303" pitchFamily="18" charset="0"/>
              </a:rPr>
              <a:t>Don't let difficulties communicating put you behind </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82238" y="2491740"/>
            <a:ext cx="3556022" cy="33943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People do not like public speaking</a:t>
            </a:r>
          </a:p>
        </p:txBody>
      </p:sp>
      <p:sp>
        <p:nvSpPr>
          <p:cNvPr id="3" name="Content Placeholder 2"/>
          <p:cNvSpPr>
            <a:spLocks noGrp="1"/>
          </p:cNvSpPr>
          <p:nvPr>
            <p:ph idx="1"/>
          </p:nvPr>
        </p:nvSpPr>
        <p:spPr/>
        <p:txBody>
          <a:bodyPr/>
          <a:lstStyle/>
          <a:p>
            <a:endParaRPr lang="en-US"/>
          </a:p>
        </p:txBody>
      </p:sp>
      <p:pic>
        <p:nvPicPr>
          <p:cNvPr id="4" name="Picture 2" descr="Image result for Speaker presenting&quot;">
            <a:extLst>
              <a:ext uri="{FF2B5EF4-FFF2-40B4-BE49-F238E27FC236}">
                <a16:creationId xmlns:a16="http://schemas.microsoft.com/office/drawing/2014/main" id="{FECCF6A3-971B-5032-A351-61B8B242F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244504" cy="3908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690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public speaking matter?</a:t>
            </a:r>
          </a:p>
        </p:txBody>
      </p:sp>
      <p:sp>
        <p:nvSpPr>
          <p:cNvPr id="3" name="Content Placeholder 2"/>
          <p:cNvSpPr>
            <a:spLocks noGrp="1"/>
          </p:cNvSpPr>
          <p:nvPr>
            <p:ph idx="1"/>
          </p:nvPr>
        </p:nvSpPr>
        <p:spPr/>
        <p:txBody>
          <a:bodyPr>
            <a:normAutofit/>
          </a:bodyPr>
          <a:lstStyle/>
          <a:p>
            <a:r>
              <a:rPr lang="en-US" dirty="0"/>
              <a:t>Oral communication skills matter for:</a:t>
            </a:r>
          </a:p>
          <a:p>
            <a:pPr lvl="1"/>
            <a:r>
              <a:rPr lang="en-US" dirty="0"/>
              <a:t>Interaction and Collaboration</a:t>
            </a:r>
          </a:p>
          <a:p>
            <a:pPr lvl="1"/>
            <a:r>
              <a:rPr lang="en-US" dirty="0"/>
              <a:t>Explanation and Presentations</a:t>
            </a:r>
          </a:p>
          <a:p>
            <a:pPr lvl="1"/>
            <a:r>
              <a:rPr lang="en-US" dirty="0"/>
              <a:t>Self-awareness and Learning</a:t>
            </a:r>
          </a:p>
          <a:p>
            <a:pPr lvl="1"/>
            <a:endParaRPr lang="en-US" dirty="0"/>
          </a:p>
        </p:txBody>
      </p:sp>
    </p:spTree>
    <p:extLst>
      <p:ext uri="{BB962C8B-B14F-4D97-AF65-F5344CB8AC3E}">
        <p14:creationId xmlns:p14="http://schemas.microsoft.com/office/powerpoint/2010/main" val="280904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3" name="Content Placeholder 2"/>
          <p:cNvSpPr>
            <a:spLocks noGrp="1"/>
          </p:cNvSpPr>
          <p:nvPr>
            <p:ph idx="1"/>
          </p:nvPr>
        </p:nvSpPr>
        <p:spPr/>
        <p:txBody>
          <a:bodyPr>
            <a:normAutofit lnSpcReduction="10000"/>
          </a:bodyPr>
          <a:lstStyle/>
          <a:p>
            <a:pPr marL="342900" lvl="1" indent="-342900">
              <a:buFont typeface="Arial"/>
              <a:buChar char="•"/>
            </a:pPr>
            <a:r>
              <a:rPr lang="en-US" dirty="0"/>
              <a:t>Organization is key! </a:t>
            </a:r>
          </a:p>
          <a:p>
            <a:pPr marL="742950" lvl="2" indent="-342900"/>
            <a:r>
              <a:rPr lang="en-US" dirty="0"/>
              <a:t>Audiences for oral presentations can’t go back and reread what they heard</a:t>
            </a:r>
          </a:p>
          <a:p>
            <a:pPr marL="742950" lvl="2" indent="-342900"/>
            <a:r>
              <a:rPr lang="en-US" dirty="0"/>
              <a:t>Oral presentations can be hard to follow</a:t>
            </a:r>
          </a:p>
          <a:p>
            <a:r>
              <a:rPr lang="en-US" dirty="0"/>
              <a:t>Tools for organization: </a:t>
            </a:r>
          </a:p>
          <a:p>
            <a:pPr lvl="1"/>
            <a:r>
              <a:rPr lang="en-US" dirty="0"/>
              <a:t>Preview statement</a:t>
            </a:r>
          </a:p>
          <a:p>
            <a:pPr lvl="1"/>
            <a:r>
              <a:rPr lang="en-US" dirty="0"/>
              <a:t>Transitions </a:t>
            </a:r>
          </a:p>
          <a:p>
            <a:pPr lvl="1"/>
            <a:r>
              <a:rPr lang="en-US" dirty="0"/>
              <a:t>Repetition</a:t>
            </a:r>
          </a:p>
          <a:p>
            <a:pPr lvl="1"/>
            <a:r>
              <a:rPr lang="en-US" dirty="0"/>
              <a:t>Conclusion statement </a:t>
            </a:r>
          </a:p>
        </p:txBody>
      </p:sp>
    </p:spTree>
    <p:extLst>
      <p:ext uri="{BB962C8B-B14F-4D97-AF65-F5344CB8AC3E}">
        <p14:creationId xmlns:p14="http://schemas.microsoft.com/office/powerpoint/2010/main" val="30367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(cont’d)</a:t>
            </a:r>
          </a:p>
        </p:txBody>
      </p:sp>
      <p:sp>
        <p:nvSpPr>
          <p:cNvPr id="3" name="Content Placeholder 2"/>
          <p:cNvSpPr>
            <a:spLocks noGrp="1"/>
          </p:cNvSpPr>
          <p:nvPr>
            <p:ph idx="1"/>
          </p:nvPr>
        </p:nvSpPr>
        <p:spPr/>
        <p:txBody>
          <a:bodyPr>
            <a:normAutofit fontScale="62500" lnSpcReduction="20000"/>
          </a:bodyPr>
          <a:lstStyle/>
          <a:p>
            <a:r>
              <a:rPr lang="en-US" dirty="0"/>
              <a:t>Preview</a:t>
            </a:r>
          </a:p>
          <a:p>
            <a:pPr lvl="1"/>
            <a:r>
              <a:rPr lang="en-US" dirty="0"/>
              <a:t>“Today we will tell you about [A], then [B], then [C].”</a:t>
            </a:r>
          </a:p>
          <a:p>
            <a:r>
              <a:rPr lang="en-US" dirty="0"/>
              <a:t>Transitions</a:t>
            </a:r>
          </a:p>
          <a:p>
            <a:pPr lvl="1"/>
            <a:r>
              <a:rPr lang="en-US" dirty="0"/>
              <a:t>“First we’d like to explain the objectives for our project”</a:t>
            </a:r>
          </a:p>
          <a:p>
            <a:pPr lvl="1"/>
            <a:r>
              <a:rPr lang="en-US" dirty="0"/>
              <a:t>“Now that I have discussed the design process, [group member’s name] is going to talk about areas for future research”</a:t>
            </a:r>
          </a:p>
          <a:p>
            <a:r>
              <a:rPr lang="en-US" dirty="0"/>
              <a:t>Repetition</a:t>
            </a:r>
          </a:p>
          <a:p>
            <a:pPr lvl="1"/>
            <a:r>
              <a:rPr lang="en-US" dirty="0"/>
              <a:t>“Again, our object was [X], so we focused on this element a lot.”</a:t>
            </a:r>
          </a:p>
          <a:p>
            <a:pPr lvl="1"/>
            <a:r>
              <a:rPr lang="en-US" dirty="0"/>
              <a:t>“In order to achieve [previously stated objective], we also focused on this”</a:t>
            </a:r>
          </a:p>
          <a:p>
            <a:pPr lvl="1"/>
            <a:r>
              <a:rPr lang="en-US" dirty="0"/>
              <a:t>“So as you can see, our results showed [restate results]”</a:t>
            </a:r>
          </a:p>
          <a:p>
            <a:r>
              <a:rPr lang="en-US" dirty="0"/>
              <a:t>Conclusion</a:t>
            </a:r>
          </a:p>
          <a:p>
            <a:pPr lvl="1"/>
            <a:r>
              <a:rPr lang="en-US" dirty="0"/>
              <a:t>“In conclusion, today we have presented our senior design project, explaining [A], then [B], then [C]”</a:t>
            </a:r>
          </a:p>
        </p:txBody>
      </p:sp>
    </p:spTree>
    <p:extLst>
      <p:ext uri="{BB962C8B-B14F-4D97-AF65-F5344CB8AC3E}">
        <p14:creationId xmlns:p14="http://schemas.microsoft.com/office/powerpoint/2010/main" val="2489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1184</Words>
  <Application>Microsoft Macintosh PowerPoint</Application>
  <PresentationFormat>On-screen Show (4:3)</PresentationFormat>
  <Paragraphs>158</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Georgia</vt:lpstr>
      <vt:lpstr>Open Sans</vt:lpstr>
      <vt:lpstr>Office Theme</vt:lpstr>
      <vt:lpstr>Katherine Bunsold Department of Communication</vt:lpstr>
      <vt:lpstr>Agenda</vt:lpstr>
      <vt:lpstr>PowerPoint Presentation</vt:lpstr>
      <vt:lpstr>PowerPoint Presentation</vt:lpstr>
      <vt:lpstr>PowerPoint Presentation</vt:lpstr>
      <vt:lpstr>People do not like public speaking</vt:lpstr>
      <vt:lpstr>Why does public speaking matter?</vt:lpstr>
      <vt:lpstr>Organization</vt:lpstr>
      <vt:lpstr>Organization (cont’d)</vt:lpstr>
      <vt:lpstr>Preparing your Organization</vt:lpstr>
      <vt:lpstr>Visual Aids</vt:lpstr>
      <vt:lpstr>Example Organization</vt:lpstr>
      <vt:lpstr>Visual Aids</vt:lpstr>
      <vt:lpstr>Use visuals to identify the most important information</vt:lpstr>
      <vt:lpstr>Use visuals to identify the most important information</vt:lpstr>
      <vt:lpstr>Visual Aids cont’d</vt:lpstr>
      <vt:lpstr>Delivery skills </vt:lpstr>
      <vt:lpstr>Two Vital Delivery Skills</vt:lpstr>
      <vt:lpstr>PowerPoint Presentation</vt:lpstr>
      <vt:lpstr>PowerPoint Presentation</vt:lpstr>
      <vt:lpstr>PowerPoint Presentation</vt:lpstr>
      <vt:lpstr>Recap</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Katherine Bunsold</cp:lastModifiedBy>
  <cp:revision>93</cp:revision>
  <dcterms:created xsi:type="dcterms:W3CDTF">2009-09-14T01:06:34Z</dcterms:created>
  <dcterms:modified xsi:type="dcterms:W3CDTF">2022-08-30T17:54:05Z</dcterms:modified>
</cp:coreProperties>
</file>