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6" r:id="rId2"/>
    <p:sldMasterId id="2147483679" r:id="rId3"/>
  </p:sldMasterIdLst>
  <p:sldIdLst>
    <p:sldId id="269" r:id="rId4"/>
    <p:sldId id="282" r:id="rId5"/>
    <p:sldId id="281" r:id="rId6"/>
    <p:sldId id="283" r:id="rId7"/>
    <p:sldId id="286" r:id="rId8"/>
    <p:sldId id="287" r:id="rId9"/>
    <p:sldId id="276" r:id="rId10"/>
    <p:sldId id="277" r:id="rId11"/>
    <p:sldId id="278" r:id="rId12"/>
    <p:sldId id="28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80" d="100"/>
          <a:sy n="80" d="100"/>
        </p:scale>
        <p:origin x="7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236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6F39-0E06-4288-A0B4-79F8CF6BD40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819A-A6E2-4AE7-956C-BBEF8B4F7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41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6F39-0E06-4288-A0B4-79F8CF6BD40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819A-A6E2-4AE7-956C-BBEF8B4F7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27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6F39-0E06-4288-A0B4-79F8CF6BD40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819A-A6E2-4AE7-956C-BBEF8B4F7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30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6F39-0E06-4288-A0B4-79F8CF6BD40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819A-A6E2-4AE7-956C-BBEF8B4F7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50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6F39-0E06-4288-A0B4-79F8CF6BD40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819A-A6E2-4AE7-956C-BBEF8B4F7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35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6F39-0E06-4288-A0B4-79F8CF6BD40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819A-A6E2-4AE7-956C-BBEF8B4F7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21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6F39-0E06-4288-A0B4-79F8CF6BD40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819A-A6E2-4AE7-956C-BBEF8B4F7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7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6F39-0E06-4288-A0B4-79F8CF6BD40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819A-A6E2-4AE7-956C-BBEF8B4F7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91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6F39-0E06-4288-A0B4-79F8CF6BD40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819A-A6E2-4AE7-956C-BBEF8B4F7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03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6F39-0E06-4288-A0B4-79F8CF6BD40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819A-A6E2-4AE7-956C-BBEF8B4F7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82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6F39-0E06-4288-A0B4-79F8CF6BD40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819A-A6E2-4AE7-956C-BBEF8B4F7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06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81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595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129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419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C6F39-0E06-4288-A0B4-79F8CF6BD40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2819A-A6E2-4AE7-956C-BBEF8B4F7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5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77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43790" y="1453744"/>
            <a:ext cx="10106107" cy="307328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Using Computer Vision to Relieve the Crop Phenotyping Bottleneck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6362" y="3644163"/>
            <a:ext cx="64035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Researchers:  </a:t>
            </a:r>
            <a:r>
              <a:rPr lang="en-US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Andrew Leakey, Narendra Ahuja, John M. Hart</a:t>
            </a:r>
          </a:p>
          <a:p>
            <a:r>
              <a:rPr lang="en-US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Research Supported by the Center for Digital Agriculture and AIFARMS</a:t>
            </a:r>
          </a:p>
        </p:txBody>
      </p:sp>
    </p:spTree>
    <p:extLst>
      <p:ext uri="{BB962C8B-B14F-4D97-AF65-F5344CB8AC3E}">
        <p14:creationId xmlns:p14="http://schemas.microsoft.com/office/powerpoint/2010/main" val="2073310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03275-47AB-0640-B3A6-FFD1E9A2BE11}"/>
              </a:ext>
            </a:extLst>
          </p:cNvPr>
          <p:cNvSpPr txBox="1">
            <a:spLocks/>
          </p:cNvSpPr>
          <p:nvPr/>
        </p:nvSpPr>
        <p:spPr>
          <a:xfrm>
            <a:off x="1663163" y="1594480"/>
            <a:ext cx="8453426" cy="36175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zh-CN" sz="3200" dirty="0">
                <a:solidFill>
                  <a:srgbClr val="131F33"/>
                </a:solidFill>
                <a:latin typeface="Calibri" panose="020F0502020204030204" pitchFamily="34" charset="0"/>
              </a:rPr>
              <a:t>Please feel free to contact me with any questions: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	John</a:t>
            </a:r>
            <a:r>
              <a:rPr lang="en-US" sz="3200" dirty="0">
                <a:solidFill>
                  <a:srgbClr val="131F33"/>
                </a:solidFill>
                <a:latin typeface="Calibri" panose="020F0502020204030204" pitchFamily="34" charset="0"/>
              </a:rPr>
              <a:t> M. Hart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200" dirty="0">
                <a:solidFill>
                  <a:srgbClr val="131F33"/>
                </a:solidFill>
                <a:latin typeface="Calibri" panose="020F0502020204030204" pitchFamily="34" charset="0"/>
              </a:rPr>
              <a:t>	Principal Research Engineer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200" dirty="0">
                <a:solidFill>
                  <a:srgbClr val="131F33"/>
                </a:solidFill>
                <a:latin typeface="Calibri" panose="020F0502020204030204" pitchFamily="34" charset="0"/>
              </a:rPr>
              <a:t>		Coordinated Science Laboratory and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200" dirty="0">
                <a:solidFill>
                  <a:srgbClr val="131F33"/>
                </a:solidFill>
                <a:latin typeface="Calibri" panose="020F0502020204030204" pitchFamily="34" charset="0"/>
              </a:rPr>
              <a:t>		Center for Digital Agriculture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200" dirty="0">
                <a:solidFill>
                  <a:srgbClr val="131F33"/>
                </a:solidFill>
                <a:latin typeface="Calibri" panose="020F0502020204030204" pitchFamily="34" charset="0"/>
              </a:rPr>
              <a:t>		jmhart3 @ illinois.edu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C4B93E5-57FA-FD4E-8CBB-14D84751E8CC}"/>
              </a:ext>
            </a:extLst>
          </p:cNvPr>
          <p:cNvSpPr txBox="1">
            <a:spLocks/>
          </p:cNvSpPr>
          <p:nvPr/>
        </p:nvSpPr>
        <p:spPr>
          <a:xfrm>
            <a:off x="495905" y="425583"/>
            <a:ext cx="11200189" cy="748040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Georgia" charset="0"/>
                <a:cs typeface="+mj-cs"/>
              </a:rPr>
              <a:t>Potential Project for ECE445 Group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3294B"/>
              </a:solidFill>
              <a:effectLst/>
              <a:uLnTx/>
              <a:uFillTx/>
              <a:latin typeface="Georgia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47463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6861" y="267995"/>
            <a:ext cx="11805139" cy="68209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rgbClr val="13294B"/>
                </a:solidFill>
                <a:latin typeface="Georgia" charset="0"/>
                <a:ea typeface="Georgia" charset="0"/>
                <a:cs typeface="Georgia" charset="0"/>
              </a:rPr>
              <a:t>Develop Corn and Sorghum Plants Suited for Climate Change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AE2D96-8D0B-477B-AE04-684C586E9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1" t="6025" r="44131" b="14590"/>
          <a:stretch/>
        </p:blipFill>
        <p:spPr>
          <a:xfrm>
            <a:off x="2746420" y="1117649"/>
            <a:ext cx="5840628" cy="25445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8301B8-618D-4BE5-AF9F-467E2AA357D9}"/>
              </a:ext>
            </a:extLst>
          </p:cNvPr>
          <p:cNvSpPr txBox="1"/>
          <p:nvPr/>
        </p:nvSpPr>
        <p:spPr>
          <a:xfrm>
            <a:off x="2461272" y="3629722"/>
            <a:ext cx="65852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and Water Efficient Sorghum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0E56A1-7962-4ECC-917C-9C58CA8377B8}"/>
              </a:ext>
            </a:extLst>
          </p:cNvPr>
          <p:cNvSpPr txBox="1"/>
          <p:nvPr/>
        </p:nvSpPr>
        <p:spPr>
          <a:xfrm>
            <a:off x="386861" y="4029832"/>
            <a:ext cx="1078425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plants are being developed at the Institute for Genomic Biology and grown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south of campus.  Phenotype data is being collected by hand for analysis.  We are working to automate this data collection using a camera set-up to collect and process images using Computer Vision.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786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6861" y="274638"/>
            <a:ext cx="11364872" cy="68209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200" b="1" dirty="0">
                <a:solidFill>
                  <a:srgbClr val="13294B"/>
                </a:solidFill>
                <a:latin typeface="Georgia" charset="0"/>
                <a:ea typeface="Georgia" charset="0"/>
                <a:cs typeface="Georgia" charset="0"/>
              </a:rPr>
              <a:t>Rain Intercept Facility for Camera Installation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69369" y="1115060"/>
            <a:ext cx="5625322" cy="46278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Digital cameras mounted to the retractable roof will enable the extraction of various phenotype data of the different plots</a:t>
            </a:r>
          </a:p>
          <a:p>
            <a:r>
              <a:rPr lang="en-US" sz="2400" dirty="0">
                <a:solidFill>
                  <a:srgbClr val="13294B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A set of cameras mounted on the overhead roof structure will cover the  various plots growing in the field</a:t>
            </a:r>
          </a:p>
          <a:p>
            <a:r>
              <a:rPr lang="en-US" sz="2400" dirty="0">
                <a:solidFill>
                  <a:srgbClr val="13294B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Time-lapsed images over the growing season will be preprocessed and transmitted to a remote server for growth estimation via computer vision and comparison of the different plots being developed to find the best suited types</a:t>
            </a:r>
            <a:endParaRPr lang="en-US" sz="2400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Content Placeholder 3" descr="Retractable Roof Field Facility&#10;">
            <a:extLst>
              <a:ext uri="{FF2B5EF4-FFF2-40B4-BE49-F238E27FC236}">
                <a16:creationId xmlns:a16="http://schemas.microsoft.com/office/drawing/2014/main" id="{8F75F4B0-DB8D-194E-ADBF-D767E3A08DE3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9"/>
          <a:stretch/>
        </p:blipFill>
        <p:spPr bwMode="auto">
          <a:xfrm>
            <a:off x="6606897" y="1086485"/>
            <a:ext cx="4423053" cy="321605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9AC719-80C3-1B43-902C-F942EE9DB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726" y="4161792"/>
            <a:ext cx="1919336" cy="15109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6481BA-7B3D-F64C-B807-F3BB4B8D00B2}"/>
              </a:ext>
            </a:extLst>
          </p:cNvPr>
          <p:cNvSpPr txBox="1"/>
          <p:nvPr/>
        </p:nvSpPr>
        <p:spPr>
          <a:xfrm>
            <a:off x="9406062" y="4917275"/>
            <a:ext cx="1761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Future Camera Installations</a:t>
            </a:r>
          </a:p>
        </p:txBody>
      </p:sp>
    </p:spTree>
    <p:extLst>
      <p:ext uri="{BB962C8B-B14F-4D97-AF65-F5344CB8AC3E}">
        <p14:creationId xmlns:p14="http://schemas.microsoft.com/office/powerpoint/2010/main" val="2389635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03275-47AB-0640-B3A6-FFD1E9A2BE11}"/>
              </a:ext>
            </a:extLst>
          </p:cNvPr>
          <p:cNvSpPr txBox="1">
            <a:spLocks/>
          </p:cNvSpPr>
          <p:nvPr/>
        </p:nvSpPr>
        <p:spPr>
          <a:xfrm>
            <a:off x="529927" y="954548"/>
            <a:ext cx="11662073" cy="49142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zh-CN" sz="2400" b="1" dirty="0">
                <a:solidFill>
                  <a:srgbClr val="131F33"/>
                </a:solidFill>
                <a:latin typeface="Calibri" panose="020F0502020204030204" pitchFamily="34" charset="0"/>
              </a:rPr>
              <a:t>Design and Develop a Camera System to Collect and Transfer Images from the Field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000"/>
              </a:spcBef>
              <a:defRPr/>
            </a:pPr>
            <a:r>
              <a:rPr lang="en-US" sz="2000" dirty="0">
                <a:solidFill>
                  <a:srgbClr val="131F33"/>
                </a:solidFill>
              </a:rPr>
              <a:t>Program a control board (Raspberry Pi, Jetson AI module, etc.) to operate a set of cameras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2000" dirty="0">
                <a:solidFill>
                  <a:srgbClr val="131F33"/>
                </a:solidFill>
              </a:rPr>
              <a:t>Select suitable cameras to provide time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-lapse imaging of growing plants</a:t>
            </a:r>
          </a:p>
          <a:p>
            <a:pPr lvl="2">
              <a:spcBef>
                <a:spcPts val="1000"/>
              </a:spcBef>
              <a:defRPr/>
            </a:pPr>
            <a:r>
              <a:rPr lang="en-US" sz="1600" dirty="0">
                <a:solidFill>
                  <a:srgbClr val="131F33"/>
                </a:solidFill>
              </a:rPr>
              <a:t>Acquire images multiple times a day simultaneously from all cameras per user requests</a:t>
            </a:r>
          </a:p>
          <a:p>
            <a:pPr lvl="2">
              <a:spcBef>
                <a:spcPts val="1000"/>
              </a:spcBef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Adjust camera parameters for the environmental conditions, sun, wind, etc.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2000" dirty="0">
                <a:solidFill>
                  <a:srgbClr val="131F33"/>
                </a:solidFill>
              </a:rPr>
              <a:t>Determine best method for camera connectivity to the control board 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2000" dirty="0">
                <a:solidFill>
                  <a:srgbClr val="131F33"/>
                </a:solidFill>
              </a:rPr>
              <a:t>Determine best locations for mounting the cameras (FOV) over the different modified plots 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2000" dirty="0">
                <a:solidFill>
                  <a:srgbClr val="131F33"/>
                </a:solidFill>
              </a:rPr>
              <a:t>Create a user interface for remote control of camera parameters and storage options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2000" dirty="0">
                <a:solidFill>
                  <a:srgbClr val="131F33"/>
                </a:solidFill>
              </a:rPr>
              <a:t>Design and build a battery circuit to support the system and recharge using solar panels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2000" dirty="0">
                <a:solidFill>
                  <a:srgbClr val="131F33"/>
                </a:solidFill>
              </a:rPr>
              <a:t>Interface control board to local network to offload images to remote Computer Vision Lab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2000" dirty="0">
                <a:solidFill>
                  <a:srgbClr val="131F33"/>
                </a:solidFill>
              </a:rPr>
              <a:t>Provide a waterproof enclosure to protect and mount the cameras overhead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1">
              <a:spcBef>
                <a:spcPts val="1000"/>
              </a:spcBef>
              <a:defRPr/>
            </a:pPr>
            <a:r>
              <a:rPr lang="en-US" sz="2000" dirty="0">
                <a:solidFill>
                  <a:srgbClr val="131F33"/>
                </a:solidFill>
              </a:rPr>
              <a:t>Test system at the Rain Intercept Facility (or possibly inside a greenhouse) </a:t>
            </a:r>
          </a:p>
          <a:p>
            <a:pPr lvl="1">
              <a:spcBef>
                <a:spcPts val="1000"/>
              </a:spcBef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C4B93E5-57FA-FD4E-8CBB-14D84751E8CC}"/>
              </a:ext>
            </a:extLst>
          </p:cNvPr>
          <p:cNvSpPr txBox="1">
            <a:spLocks/>
          </p:cNvSpPr>
          <p:nvPr/>
        </p:nvSpPr>
        <p:spPr>
          <a:xfrm>
            <a:off x="491068" y="206508"/>
            <a:ext cx="11200189" cy="748040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Georgia" charset="0"/>
                <a:cs typeface="+mj-cs"/>
              </a:rPr>
              <a:t>Potential Project for ECE445 Group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3294B"/>
              </a:solidFill>
              <a:effectLst/>
              <a:uLnTx/>
              <a:uFillTx/>
              <a:latin typeface="Georgia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3147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03275-47AB-0640-B3A6-FFD1E9A2BE11}"/>
              </a:ext>
            </a:extLst>
          </p:cNvPr>
          <p:cNvSpPr txBox="1">
            <a:spLocks/>
          </p:cNvSpPr>
          <p:nvPr/>
        </p:nvSpPr>
        <p:spPr>
          <a:xfrm>
            <a:off x="606829" y="4879289"/>
            <a:ext cx="10922924" cy="7480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zh-CN" sz="2400" i="1" dirty="0">
                <a:solidFill>
                  <a:srgbClr val="131F33"/>
                </a:solidFill>
                <a:latin typeface="Calibri" panose="020F0502020204030204" pitchFamily="34" charset="0"/>
              </a:rPr>
              <a:t>Rain Intercept Facility – Retractable roof and sides close as it starts to detect rain.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Allows controlling the amount of water given to each plot during the experimentation.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C4B93E5-57FA-FD4E-8CBB-14D84751E8CC}"/>
              </a:ext>
            </a:extLst>
          </p:cNvPr>
          <p:cNvSpPr txBox="1">
            <a:spLocks/>
          </p:cNvSpPr>
          <p:nvPr/>
        </p:nvSpPr>
        <p:spPr>
          <a:xfrm>
            <a:off x="491068" y="206508"/>
            <a:ext cx="11200189" cy="748040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13294B"/>
                </a:solidFill>
                <a:latin typeface="Georgia" charset="0"/>
                <a:ea typeface="Georgia" charset="0"/>
                <a:cs typeface="Georgia" charset="0"/>
              </a:rPr>
              <a:t>Rain Intercept Facility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3294B"/>
              </a:solidFill>
              <a:effectLst/>
              <a:uLnTx/>
              <a:uFillTx/>
              <a:latin typeface="Georgia" charset="0"/>
              <a:ea typeface="+mj-ea"/>
              <a:cs typeface="+mj-cs"/>
            </a:endParaRPr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84F29460-AF57-40F4-AF13-28F4E9F0F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5" b="17575"/>
          <a:stretch>
            <a:fillRect/>
          </a:stretch>
        </p:blipFill>
        <p:spPr>
          <a:xfrm>
            <a:off x="1542023" y="1230671"/>
            <a:ext cx="5708891" cy="2468493"/>
          </a:xfrm>
          <a:prstGeom prst="rect">
            <a:avLst/>
          </a:prstGeom>
        </p:spPr>
      </p:pic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DA97C00B-1597-4517-818C-5D026EC68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5" b="17575"/>
          <a:stretch>
            <a:fillRect/>
          </a:stretch>
        </p:blipFill>
        <p:spPr>
          <a:xfrm>
            <a:off x="5677796" y="2163823"/>
            <a:ext cx="5851957" cy="253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44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03275-47AB-0640-B3A6-FFD1E9A2BE11}"/>
              </a:ext>
            </a:extLst>
          </p:cNvPr>
          <p:cNvSpPr txBox="1">
            <a:spLocks/>
          </p:cNvSpPr>
          <p:nvPr/>
        </p:nvSpPr>
        <p:spPr>
          <a:xfrm>
            <a:off x="2691236" y="5203821"/>
            <a:ext cx="6993091" cy="7480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zh-CN" sz="2400" i="1" dirty="0">
                <a:solidFill>
                  <a:srgbClr val="131F33"/>
                </a:solidFill>
                <a:latin typeface="Calibri" panose="020F0502020204030204" pitchFamily="34" charset="0"/>
              </a:rPr>
              <a:t>Rain Intercept Facility – Beams for mounting cameras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C4B93E5-57FA-FD4E-8CBB-14D84751E8CC}"/>
              </a:ext>
            </a:extLst>
          </p:cNvPr>
          <p:cNvSpPr txBox="1">
            <a:spLocks/>
          </p:cNvSpPr>
          <p:nvPr/>
        </p:nvSpPr>
        <p:spPr>
          <a:xfrm>
            <a:off x="491068" y="206508"/>
            <a:ext cx="11200189" cy="748040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13294B"/>
                </a:solidFill>
                <a:latin typeface="Georgia" charset="0"/>
                <a:ea typeface="Georgia" charset="0"/>
                <a:cs typeface="Georgia" charset="0"/>
              </a:rPr>
              <a:t>Rain Intercept Facility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3294B"/>
              </a:solidFill>
              <a:effectLst/>
              <a:uLnTx/>
              <a:uFillTx/>
              <a:latin typeface="Georgia" charset="0"/>
              <a:ea typeface="+mj-ea"/>
              <a:cs typeface="+mj-cs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C1BA6BE-3E33-4CEA-8ADF-24D10B26F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5" b="17575"/>
          <a:stretch>
            <a:fillRect/>
          </a:stretch>
        </p:blipFill>
        <p:spPr>
          <a:xfrm>
            <a:off x="1633462" y="1092165"/>
            <a:ext cx="8915400" cy="385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87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03275-47AB-0640-B3A6-FFD1E9A2BE11}"/>
              </a:ext>
            </a:extLst>
          </p:cNvPr>
          <p:cNvSpPr txBox="1">
            <a:spLocks/>
          </p:cNvSpPr>
          <p:nvPr/>
        </p:nvSpPr>
        <p:spPr>
          <a:xfrm>
            <a:off x="348578" y="1094147"/>
            <a:ext cx="11662073" cy="7915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Training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of neural network, Mask-R CNN, to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identify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instances of early plants and leaves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Results enable plant counting in each plot as well a leaf counting on individual plants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7AA51-EC19-5C47-B209-9F9FB261E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7" y="2675350"/>
            <a:ext cx="2482656" cy="20167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8D3E69-DFDD-ED43-B40B-35230E4218AB}"/>
              </a:ext>
            </a:extLst>
          </p:cNvPr>
          <p:cNvSpPr txBox="1"/>
          <p:nvPr/>
        </p:nvSpPr>
        <p:spPr>
          <a:xfrm>
            <a:off x="1247042" y="4740020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Labeled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Dataset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(Training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set)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0619BF4-CC98-B84B-8399-48F4A62A309C}"/>
              </a:ext>
            </a:extLst>
          </p:cNvPr>
          <p:cNvSpPr/>
          <p:nvPr/>
        </p:nvSpPr>
        <p:spPr>
          <a:xfrm>
            <a:off x="3498637" y="3759530"/>
            <a:ext cx="2987319" cy="320613"/>
          </a:xfrm>
          <a:prstGeom prst="rightArrow">
            <a:avLst/>
          </a:prstGeom>
          <a:solidFill>
            <a:schemeClr val="accent2"/>
          </a:solidFill>
          <a:ln>
            <a:solidFill>
              <a:srgbClr val="EE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E5B285-F936-B346-943E-D6BD011037DF}"/>
              </a:ext>
            </a:extLst>
          </p:cNvPr>
          <p:cNvSpPr txBox="1"/>
          <p:nvPr/>
        </p:nvSpPr>
        <p:spPr>
          <a:xfrm>
            <a:off x="4047341" y="3572568"/>
            <a:ext cx="1733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A6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A6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A6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7173F5-3C98-9644-A8F9-E30B50FBE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68" y="1974662"/>
            <a:ext cx="3009939" cy="1625812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A72E6DA2-629A-D341-B811-CCF65F570F67}"/>
              </a:ext>
            </a:extLst>
          </p:cNvPr>
          <p:cNvSpPr/>
          <p:nvPr/>
        </p:nvSpPr>
        <p:spPr>
          <a:xfrm rot="8442560">
            <a:off x="7975332" y="3033262"/>
            <a:ext cx="621136" cy="251205"/>
          </a:xfrm>
          <a:prstGeom prst="rightArrow">
            <a:avLst/>
          </a:prstGeom>
          <a:solidFill>
            <a:schemeClr val="accent2"/>
          </a:solidFill>
          <a:ln>
            <a:solidFill>
              <a:srgbClr val="EE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37091EF-A4C6-5248-AC86-7E997D073655}"/>
              </a:ext>
            </a:extLst>
          </p:cNvPr>
          <p:cNvSpPr/>
          <p:nvPr/>
        </p:nvSpPr>
        <p:spPr>
          <a:xfrm rot="1387421">
            <a:off x="8091812" y="4448071"/>
            <a:ext cx="621136" cy="266863"/>
          </a:xfrm>
          <a:prstGeom prst="rightArrow">
            <a:avLst/>
          </a:prstGeom>
          <a:solidFill>
            <a:schemeClr val="accent2"/>
          </a:solidFill>
          <a:ln>
            <a:solidFill>
              <a:srgbClr val="EE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EE6E04-3269-DE42-BD63-B6BEC73A590E}"/>
              </a:ext>
            </a:extLst>
          </p:cNvPr>
          <p:cNvSpPr txBox="1"/>
          <p:nvPr/>
        </p:nvSpPr>
        <p:spPr>
          <a:xfrm>
            <a:off x="8948536" y="3406766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34C83B-F3C8-0140-9593-850674CEFE2E}"/>
              </a:ext>
            </a:extLst>
          </p:cNvPr>
          <p:cNvSpPr txBox="1"/>
          <p:nvPr/>
        </p:nvSpPr>
        <p:spPr>
          <a:xfrm>
            <a:off x="8932095" y="5068432"/>
            <a:ext cx="1508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Bevel 14">
            <a:extLst>
              <a:ext uri="{FF2B5EF4-FFF2-40B4-BE49-F238E27FC236}">
                <a16:creationId xmlns:a16="http://schemas.microsoft.com/office/drawing/2014/main" id="{286AE988-9AEB-9A47-A11B-E04C4180976E}"/>
              </a:ext>
            </a:extLst>
          </p:cNvPr>
          <p:cNvSpPr/>
          <p:nvPr/>
        </p:nvSpPr>
        <p:spPr>
          <a:xfrm>
            <a:off x="6649894" y="3549198"/>
            <a:ext cx="1477471" cy="748673"/>
          </a:xfrm>
          <a:prstGeom prst="bevel">
            <a:avLst/>
          </a:prstGeom>
          <a:solidFill>
            <a:srgbClr val="1F4E78"/>
          </a:solidFill>
          <a:ln>
            <a:solidFill>
              <a:srgbClr val="1F4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Kernel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CB4F47-29DC-8B43-9406-03FA986ABF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402" y="4062102"/>
            <a:ext cx="1734215" cy="11831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F26D14-FAB0-444B-98FE-980EDB85E9CF}"/>
              </a:ext>
            </a:extLst>
          </p:cNvPr>
          <p:cNvSpPr txBox="1"/>
          <p:nvPr/>
        </p:nvSpPr>
        <p:spPr>
          <a:xfrm>
            <a:off x="4125386" y="5234677"/>
            <a:ext cx="1733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A6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Training Process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C4B93E5-57FA-FD4E-8CBB-14D84751E8CC}"/>
              </a:ext>
            </a:extLst>
          </p:cNvPr>
          <p:cNvSpPr txBox="1">
            <a:spLocks/>
          </p:cNvSpPr>
          <p:nvPr/>
        </p:nvSpPr>
        <p:spPr>
          <a:xfrm>
            <a:off x="491068" y="206508"/>
            <a:ext cx="11200189" cy="748040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Georgia" charset="0"/>
                <a:cs typeface="+mj-cs"/>
              </a:rPr>
              <a:t>Future Plant/Leaf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Georgia" charset="0"/>
                <a:cs typeface="+mj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Georgia" charset="0"/>
                <a:cs typeface="+mj-cs"/>
              </a:rPr>
              <a:t>Segmentation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Georgia" charset="0"/>
                <a:cs typeface="+mj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Georgia" charset="0"/>
                <a:cs typeface="+mj-cs"/>
              </a:rPr>
              <a:t>Process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3294B"/>
              </a:solidFill>
              <a:effectLst/>
              <a:uLnTx/>
              <a:uFillTx/>
              <a:latin typeface="Georgia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B0F061-9F04-1141-B789-71CC505A4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022" y="3764049"/>
            <a:ext cx="1627596" cy="12807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0FF5E1-42F0-F845-BC81-7B006CC37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7890" y="2271942"/>
            <a:ext cx="1627594" cy="113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23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1DACCAB2-8B32-4348-801D-7D944AC9012E}"/>
              </a:ext>
            </a:extLst>
          </p:cNvPr>
          <p:cNvSpPr txBox="1">
            <a:spLocks/>
          </p:cNvSpPr>
          <p:nvPr/>
        </p:nvSpPr>
        <p:spPr>
          <a:xfrm>
            <a:off x="491068" y="389620"/>
            <a:ext cx="11200189" cy="748040"/>
          </a:xfr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Georgia" charset="0"/>
                <a:cs typeface="+mj-cs"/>
              </a:rPr>
              <a:t>Initial Plant Detection Segmentation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Georgia" charset="0"/>
                <a:cs typeface="+mj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Georgia" charset="0"/>
                <a:cs typeface="+mj-cs"/>
              </a:rPr>
              <a:t>Results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3294B"/>
              </a:solidFill>
              <a:effectLst/>
              <a:uLnTx/>
              <a:uFillTx/>
              <a:latin typeface="Georgia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EA682B-F131-9D4C-B672-E70BCB1BA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04" r="20045" b="28037"/>
          <a:stretch/>
        </p:blipFill>
        <p:spPr>
          <a:xfrm>
            <a:off x="4804999" y="1137660"/>
            <a:ext cx="6886258" cy="21199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7F2D96-72C2-E341-AE90-5A23D626A44A}"/>
              </a:ext>
            </a:extLst>
          </p:cNvPr>
          <p:cNvSpPr txBox="1"/>
          <p:nvPr/>
        </p:nvSpPr>
        <p:spPr>
          <a:xfrm>
            <a:off x="7475937" y="3249605"/>
            <a:ext cx="154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265296-5BF6-0F46-9310-34B86438CED1}"/>
              </a:ext>
            </a:extLst>
          </p:cNvPr>
          <p:cNvSpPr txBox="1"/>
          <p:nvPr/>
        </p:nvSpPr>
        <p:spPr>
          <a:xfrm>
            <a:off x="7475937" y="5634515"/>
            <a:ext cx="154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5459" y="1288685"/>
            <a:ext cx="3583318" cy="40269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Mask R-CNN trained using labeled image dataset to detect whole plants in the field images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Used for counting the number of plants found growing in the field in each plot</a:t>
            </a:r>
          </a:p>
        </p:txBody>
      </p:sp>
      <p:pic>
        <p:nvPicPr>
          <p:cNvPr id="10" name="Picture 9" descr="A picture containing grass, outdoor, blue, little&#10;&#10;Description automatically generated">
            <a:extLst>
              <a:ext uri="{FF2B5EF4-FFF2-40B4-BE49-F238E27FC236}">
                <a16:creationId xmlns:a16="http://schemas.microsoft.com/office/drawing/2014/main" id="{CCFAB191-BC4C-6A49-A290-D5E48B5D6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999" y="3588160"/>
            <a:ext cx="6886259" cy="20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45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1DACCAB2-8B32-4348-801D-7D944AC9012E}"/>
              </a:ext>
            </a:extLst>
          </p:cNvPr>
          <p:cNvSpPr txBox="1">
            <a:spLocks/>
          </p:cNvSpPr>
          <p:nvPr/>
        </p:nvSpPr>
        <p:spPr>
          <a:xfrm>
            <a:off x="491068" y="389620"/>
            <a:ext cx="11200189" cy="748040"/>
          </a:xfr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Georgia" charset="0"/>
                <a:cs typeface="+mj-cs"/>
              </a:rPr>
              <a:t>Initial Leaf Detection Segmentation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Georgia" charset="0"/>
                <a:cs typeface="+mj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Georgia" charset="0"/>
                <a:cs typeface="+mj-cs"/>
              </a:rPr>
              <a:t>Results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3294B"/>
              </a:solidFill>
              <a:effectLst/>
              <a:uLnTx/>
              <a:uFillTx/>
              <a:latin typeface="Georgia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EA682B-F131-9D4C-B672-E70BCB1BA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04" r="20045" b="28037"/>
          <a:stretch/>
        </p:blipFill>
        <p:spPr>
          <a:xfrm>
            <a:off x="4804999" y="1137660"/>
            <a:ext cx="6886258" cy="21199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7F2D96-72C2-E341-AE90-5A23D626A44A}"/>
              </a:ext>
            </a:extLst>
          </p:cNvPr>
          <p:cNvSpPr txBox="1"/>
          <p:nvPr/>
        </p:nvSpPr>
        <p:spPr>
          <a:xfrm>
            <a:off x="7475937" y="3249605"/>
            <a:ext cx="154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265296-5BF6-0F46-9310-34B86438CED1}"/>
              </a:ext>
            </a:extLst>
          </p:cNvPr>
          <p:cNvSpPr txBox="1"/>
          <p:nvPr/>
        </p:nvSpPr>
        <p:spPr>
          <a:xfrm>
            <a:off x="7475937" y="5634515"/>
            <a:ext cx="154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5460" y="1288685"/>
            <a:ext cx="3648970" cy="434583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1F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Mask R-CNN trained using labeled image dataset to detect individual leaves on plants in the field images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31F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Each leaf assigned individual color to highlight its location in the image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53AD92-E42C-4249-A6CB-05E4073F7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284" r="13279" b="22173"/>
          <a:stretch/>
        </p:blipFill>
        <p:spPr>
          <a:xfrm>
            <a:off x="4804999" y="3593711"/>
            <a:ext cx="6886258" cy="204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8891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ILtemplates">
  <a:themeElements>
    <a:clrScheme name="Custom 3">
      <a:dk1>
        <a:srgbClr val="131F33"/>
      </a:dk1>
      <a:lt1>
        <a:srgbClr val="FFFFFF"/>
      </a:lt1>
      <a:dk2>
        <a:srgbClr val="FA6300"/>
      </a:dk2>
      <a:lt2>
        <a:srgbClr val="FAFAFA"/>
      </a:lt2>
      <a:accent1>
        <a:srgbClr val="131F33"/>
      </a:accent1>
      <a:accent2>
        <a:srgbClr val="FA6300"/>
      </a:accent2>
      <a:accent3>
        <a:srgbClr val="555555"/>
      </a:accent3>
      <a:accent4>
        <a:srgbClr val="888888"/>
      </a:accent4>
      <a:accent5>
        <a:srgbClr val="4BACC6"/>
      </a:accent5>
      <a:accent6>
        <a:srgbClr val="F79646"/>
      </a:accent6>
      <a:hlink>
        <a:srgbClr val="666666"/>
      </a:hlink>
      <a:folHlink>
        <a:srgbClr val="AAAAAA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CSA_wide" id="{876ADAA7-C2CA-C648-AD6B-1E590D1ACB08}" vid="{712AA42F-6666-1942-B15E-EEA26DA0832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283</TotalTime>
  <Words>560</Words>
  <Application>Microsoft Office PowerPoint</Application>
  <PresentationFormat>Widescreen</PresentationFormat>
  <Paragraphs>61</Paragraphs>
  <Slides>10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Georgia</vt:lpstr>
      <vt:lpstr>Trebuchet MS</vt:lpstr>
      <vt:lpstr>Wingdings 3</vt:lpstr>
      <vt:lpstr>Wisp</vt:lpstr>
      <vt:lpstr>Office Theme</vt:lpstr>
      <vt:lpstr>ThemeILtemplates</vt:lpstr>
      <vt:lpstr>PowerPoint Presentation</vt:lpstr>
      <vt:lpstr>Develop Corn and Sorghum Plants Suited for Climate Change</vt:lpstr>
      <vt:lpstr>Rain Intercept Facility for Camera Installation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Computer Vision to Relieve the Crop Phenotyping Bottleneck</dc:title>
  <dc:creator>jmh</dc:creator>
  <cp:lastModifiedBy>Hart, John M</cp:lastModifiedBy>
  <cp:revision>16</cp:revision>
  <dcterms:created xsi:type="dcterms:W3CDTF">2019-06-11T14:13:26Z</dcterms:created>
  <dcterms:modified xsi:type="dcterms:W3CDTF">2022-08-30T20:00:20Z</dcterms:modified>
</cp:coreProperties>
</file>