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5" r:id="rId2"/>
  </p:sldMasterIdLst>
  <p:notesMasterIdLst>
    <p:notesMasterId r:id="rId17"/>
  </p:notesMasterIdLst>
  <p:handoutMasterIdLst>
    <p:handoutMasterId r:id="rId18"/>
  </p:handoutMasterIdLst>
  <p:sldIdLst>
    <p:sldId id="260" r:id="rId3"/>
    <p:sldId id="333" r:id="rId4"/>
    <p:sldId id="310" r:id="rId5"/>
    <p:sldId id="328" r:id="rId6"/>
    <p:sldId id="311" r:id="rId7"/>
    <p:sldId id="312" r:id="rId8"/>
    <p:sldId id="313" r:id="rId9"/>
    <p:sldId id="314" r:id="rId10"/>
    <p:sldId id="331" r:id="rId11"/>
    <p:sldId id="332" r:id="rId12"/>
    <p:sldId id="316" r:id="rId13"/>
    <p:sldId id="305" r:id="rId14"/>
    <p:sldId id="309" r:id="rId15"/>
    <p:sldId id="334" r:id="rId16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322"/>
    <a:srgbClr val="1429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0" autoAdjust="0"/>
    <p:restoredTop sz="96190"/>
  </p:normalViewPr>
  <p:slideViewPr>
    <p:cSldViewPr snapToGrid="0" snapToObjects="1">
      <p:cViewPr varScale="1">
        <p:scale>
          <a:sx n="79" d="100"/>
          <a:sy n="79" d="100"/>
        </p:scale>
        <p:origin x="662" y="58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144" y="-80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142958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6FF-FEF1-EF48-BD73-4B95B2E46E83}" type="datetimeFigureOut">
              <a:rPr lang="en-US" smtClean="0">
                <a:solidFill>
                  <a:srgbClr val="F16322"/>
                </a:solidFill>
              </a:rPr>
              <a:t>8/31/2022</a:t>
            </a:fld>
            <a:endParaRPr lang="en-US" dirty="0">
              <a:solidFill>
                <a:srgbClr val="F1632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00488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14295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F16322"/>
                </a:solidFill>
              </a:defRPr>
            </a:lvl1pPr>
          </a:lstStyle>
          <a:p>
            <a:fld id="{DBF7D493-8EEB-7E45-916B-5FBC49ABC710}" type="datetimeFigureOut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3564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ECE Main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12463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capstone course means it is a demonstration of your newly acquired capabilities as electrical and computer engineers</a:t>
            </a:r>
          </a:p>
          <a:p>
            <a:endParaRPr lang="en-US" dirty="0"/>
          </a:p>
          <a:p>
            <a:r>
              <a:rPr lang="en-US" dirty="0"/>
              <a:t>Think about the courses you found particularly interesting</a:t>
            </a:r>
          </a:p>
          <a:p>
            <a:r>
              <a:rPr lang="en-US" dirty="0"/>
              <a:t>How could the material be used to solve an interesting problem?</a:t>
            </a:r>
          </a:p>
          <a:p>
            <a:endParaRPr lang="en-US" dirty="0"/>
          </a:p>
          <a:p>
            <a:r>
              <a:rPr lang="en-US" dirty="0"/>
              <a:t>We want you to come up with novel solutions to problems</a:t>
            </a:r>
          </a:p>
          <a:p>
            <a:r>
              <a:rPr lang="en-US" dirty="0"/>
              <a:t>There needs to be a sufficient amount of complexity</a:t>
            </a:r>
          </a:p>
          <a:p>
            <a:r>
              <a:rPr lang="en-US" dirty="0"/>
              <a:t>Here has to be an EE element to the project</a:t>
            </a:r>
          </a:p>
          <a:p>
            <a:r>
              <a:rPr lang="en-US" dirty="0"/>
              <a:t>Project needs to be compatible with time and resource constraints</a:t>
            </a:r>
          </a:p>
          <a:p>
            <a:endParaRPr lang="en-US" dirty="0"/>
          </a:p>
          <a:p>
            <a:r>
              <a:rPr lang="en-US" dirty="0"/>
              <a:t>We fully expect that you will undertake challenging projects</a:t>
            </a:r>
          </a:p>
          <a:p>
            <a:endParaRPr lang="en-US" dirty="0"/>
          </a:p>
          <a:p>
            <a:r>
              <a:rPr lang="en-US" dirty="0"/>
              <a:t>One of the best parts of teaching this course comes at the end when we have to decide on which are the best projects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3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3114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ECE OVERVIEW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0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Brad Petersen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0796"/>
            <a:ext cx="4673600" cy="25090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Director of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7974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5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731519"/>
            <a:ext cx="4673600" cy="6305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i="0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8416"/>
            <a:ext cx="91948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2783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990600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9245600" cy="4826000"/>
          </a:xfrm>
          <a:prstGeom prst="rect">
            <a:avLst/>
          </a:prstGeom>
        </p:spPr>
        <p:txBody>
          <a:bodyPr vert="horz"/>
          <a:lstStyle>
            <a:lvl1pPr marL="382059" indent="-382059">
              <a:buFont typeface="Wingdings" panose="05000000000000000000" pitchFamily="2" charset="2"/>
              <a:buChar char="§"/>
              <a:defRPr sz="24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>
              <a:defRPr sz="20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>
              <a:defRPr sz="18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>
              <a:defRPr sz="16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3774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08096"/>
            <a:ext cx="59563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642100" y="1608096"/>
            <a:ext cx="2962448" cy="46022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/>
              <a:t>Click proper below image </a:t>
            </a:r>
          </a:p>
          <a:p>
            <a:pPr lvl="0"/>
            <a:r>
              <a:rPr lang="en-US" dirty="0"/>
              <a:t>to insert media</a:t>
            </a:r>
          </a:p>
        </p:txBody>
      </p:sp>
    </p:spTree>
    <p:extLst>
      <p:ext uri="{BB962C8B-B14F-4D97-AF65-F5344CB8AC3E}">
        <p14:creationId xmlns:p14="http://schemas.microsoft.com/office/powerpoint/2010/main" val="353166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32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ster_bluesidebar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pic>
        <p:nvPicPr>
          <p:cNvPr id="6" name="Picture 5" descr="master_bottom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10058400" cy="3352800"/>
          </a:xfrm>
          <a:prstGeom prst="rect">
            <a:avLst/>
          </a:prstGeom>
        </p:spPr>
      </p:pic>
      <p:pic>
        <p:nvPicPr>
          <p:cNvPr id="7" name="Picture 6" descr="Cover_BuildingCrop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23" y="2880073"/>
            <a:ext cx="10100798" cy="150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nd_botto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0"/>
            <a:ext cx="100584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9" r:id="rId3"/>
    <p:sldLayoutId id="2147483668" r:id="rId4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fliflet@illino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chuh4@Illinois.edu" TargetMode="External"/><Relationship Id="rId4" Type="http://schemas.openxmlformats.org/officeDocument/2006/relationships/hyperlink" Target="mailto:kfang3@illinois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om2@illinoios.edu" TargetMode="External"/><Relationship Id="rId2" Type="http://schemas.openxmlformats.org/officeDocument/2006/relationships/hyperlink" Target="mailto:emilyjs2@illinois.edu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ahotjati2@illinois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>
          <a:xfrm>
            <a:off x="444499" y="393215"/>
            <a:ext cx="8889506" cy="74295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rgbClr val="142958"/>
                </a:solidFill>
                <a:latin typeface="Vinyl OT Regular"/>
                <a:ea typeface="+mn-ea"/>
                <a:cs typeface="Vinyl OT Regular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ECE 445 Fall 2022: Lecture 1 Overview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44500" y="1162513"/>
            <a:ext cx="5398160" cy="1538889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1700" kern="1200" baseline="0">
                <a:solidFill>
                  <a:srgbClr val="F16322"/>
                </a:solidFill>
                <a:latin typeface="OfficinaSansITCStd Bold"/>
                <a:ea typeface="+mn-ea"/>
                <a:cs typeface="OfficinaSansITCStd Bold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Arne Fliflet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3"/>
              </a:rPr>
              <a:t>afliflet@illinois.edu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Kejie Fang (</a:t>
            </a:r>
            <a:r>
              <a:rPr lang="en-US" u="sng" spc="10" dirty="0">
                <a:solidFill>
                  <a:srgbClr val="7030A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4"/>
              </a:rPr>
              <a:t>kfang3@illinois.edu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Viktor Gruev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5"/>
              </a:rPr>
              <a:t>vgruev@Illinois.edu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endParaRPr lang="en-US" spc="10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  <a:p>
            <a:endParaRPr lang="en-US" spc="10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  <a:p>
            <a:endParaRPr lang="en-US" spc="10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4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731519"/>
            <a:ext cx="6746522" cy="630555"/>
          </a:xfrm>
        </p:spPr>
        <p:txBody>
          <a:bodyPr/>
          <a:lstStyle/>
          <a:p>
            <a:r>
              <a:rPr lang="en-US" dirty="0"/>
              <a:t>How to succeed in ECE 445,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450285"/>
            <a:ext cx="9194800" cy="524739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Work with your teammates to build a strong team</a:t>
            </a:r>
          </a:p>
          <a:p>
            <a:pPr marL="1170695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  <a:latin typeface="Droid Sans" panose="020B0606030804020204"/>
                <a:cs typeface="Arial" panose="020B0604020202020204" pitchFamily="34" charset="0"/>
              </a:rPr>
              <a:t>Hold regular meetings</a:t>
            </a:r>
          </a:p>
          <a:p>
            <a:pPr marL="1170695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  <a:latin typeface="Droid Sans" panose="020B0606030804020204"/>
                <a:cs typeface="Arial" panose="020B0604020202020204" pitchFamily="34" charset="0"/>
              </a:rPr>
              <a:t>Communicate and be transparent with your teammates and TA</a:t>
            </a:r>
          </a:p>
          <a:p>
            <a:pPr marL="1170695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  <a:latin typeface="Droid Sans" panose="020B0606030804020204"/>
                <a:cs typeface="Arial" panose="020B0604020202020204" pitchFamily="34" charset="0"/>
              </a:rPr>
              <a:t>Discuss problems as soon as they arise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Spend time frequently documenting your work in your lab notebook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Get help solving problems - a lot of expertise is available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Keep the project moving during the build and test phases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732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5F9800-DBB9-4DD0-B3C0-07A58D094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52" y="437292"/>
            <a:ext cx="9417895" cy="607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8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610770"/>
            <a:ext cx="4673600" cy="742950"/>
          </a:xfrm>
        </p:spPr>
        <p:txBody>
          <a:bodyPr/>
          <a:lstStyle/>
          <a:p>
            <a:r>
              <a:rPr lang="en-US" dirty="0"/>
              <a:t>Staff and Support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06400" y="1226261"/>
            <a:ext cx="9245600" cy="5625801"/>
          </a:xfrm>
        </p:spPr>
        <p:txBody>
          <a:bodyPr/>
          <a:lstStyle/>
          <a:p>
            <a:r>
              <a:rPr lang="en-US" dirty="0"/>
              <a:t>Three instructors and nine TAs</a:t>
            </a:r>
          </a:p>
          <a:p>
            <a:r>
              <a:rPr lang="en-US" dirty="0"/>
              <a:t>Each project will have one TA and one instructor</a:t>
            </a:r>
          </a:p>
          <a:p>
            <a:r>
              <a:rPr lang="en-US" dirty="0"/>
              <a:t>Project teams meet weekly with their TA – the TA is the primary guide and point of contact</a:t>
            </a:r>
          </a:p>
          <a:p>
            <a:r>
              <a:rPr lang="en-US" dirty="0"/>
              <a:t>Instructors</a:t>
            </a:r>
          </a:p>
          <a:p>
            <a:pPr lvl="1"/>
            <a:r>
              <a:rPr lang="en-US" sz="2400" dirty="0"/>
              <a:t>Professors Arne Fliflet, Kejie Fang, and Viktor Gruev</a:t>
            </a:r>
          </a:p>
          <a:p>
            <a:r>
              <a:rPr lang="en-US" dirty="0"/>
              <a:t>TAs</a:t>
            </a:r>
          </a:p>
          <a:p>
            <a:pPr lvl="1"/>
            <a:r>
              <a:rPr lang="en-US" dirty="0"/>
              <a:t>Jeff Chang, Stasiu Chyczewski, Zhicong Fan, </a:t>
            </a:r>
            <a:r>
              <a:rPr lang="en-US" dirty="0" err="1"/>
              <a:t>Mingjia</a:t>
            </a:r>
            <a:r>
              <a:rPr lang="en-US" dirty="0"/>
              <a:t> </a:t>
            </a:r>
            <a:r>
              <a:rPr lang="en-US" dirty="0" err="1"/>
              <a:t>Huo</a:t>
            </a:r>
            <a:r>
              <a:rPr lang="en-US" dirty="0"/>
              <a:t>, Qingyu Li, Jason </a:t>
            </a:r>
            <a:r>
              <a:rPr lang="en-US" dirty="0" err="1"/>
              <a:t>Paximadas</a:t>
            </a:r>
            <a:r>
              <a:rPr lang="en-US" dirty="0"/>
              <a:t>, </a:t>
            </a:r>
            <a:r>
              <a:rPr lang="en-US" dirty="0" err="1"/>
              <a:t>Hojoon</a:t>
            </a:r>
            <a:r>
              <a:rPr lang="en-US" dirty="0"/>
              <a:t> Ryu, </a:t>
            </a:r>
            <a:r>
              <a:rPr lang="en-US" dirty="0" err="1"/>
              <a:t>Akshatkumar</a:t>
            </a:r>
            <a:r>
              <a:rPr lang="en-US" dirty="0"/>
              <a:t> Sanghvi, Hanjin Shao</a:t>
            </a:r>
          </a:p>
          <a:p>
            <a:r>
              <a:rPr lang="en-US" dirty="0"/>
              <a:t>Course Directors</a:t>
            </a:r>
          </a:p>
          <a:p>
            <a:pPr lvl="1"/>
            <a:r>
              <a:rPr lang="en-US" sz="2400" dirty="0"/>
              <a:t>Professors Kumar and Oelze</a:t>
            </a:r>
          </a:p>
        </p:txBody>
      </p:sp>
    </p:spTree>
    <p:extLst>
      <p:ext uri="{BB962C8B-B14F-4D97-AF65-F5344CB8AC3E}">
        <p14:creationId xmlns:p14="http://schemas.microsoft.com/office/powerpoint/2010/main" val="1181516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233309"/>
            <a:ext cx="4673600" cy="742950"/>
          </a:xfrm>
        </p:spPr>
        <p:txBody>
          <a:bodyPr/>
          <a:lstStyle/>
          <a:p>
            <a:r>
              <a:rPr lang="en-US" sz="3600" dirty="0"/>
              <a:t>Closing Remarks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30744" y="976259"/>
            <a:ext cx="9245600" cy="5911429"/>
          </a:xfrm>
        </p:spPr>
        <p:txBody>
          <a:bodyPr/>
          <a:lstStyle/>
          <a:p>
            <a:r>
              <a:rPr lang="en-US" sz="2800" dirty="0"/>
              <a:t>This has been a quick overview – a lot more information is coming</a:t>
            </a:r>
          </a:p>
          <a:p>
            <a:r>
              <a:rPr lang="en-US" sz="2800" dirty="0"/>
              <a:t>This course is like an express train that is now leaving the station</a:t>
            </a:r>
          </a:p>
          <a:p>
            <a:r>
              <a:rPr lang="en-US" sz="2800" dirty="0"/>
              <a:t>Expect to work hard</a:t>
            </a:r>
          </a:p>
          <a:p>
            <a:r>
              <a:rPr lang="en-US" sz="2800" dirty="0"/>
              <a:t>Course grading includes many assignments with deadlines </a:t>
            </a:r>
            <a:br>
              <a:rPr lang="en-US" sz="2800" dirty="0"/>
            </a:br>
            <a:r>
              <a:rPr lang="en-US" sz="2800" dirty="0"/>
              <a:t>– always pay attention to the course calendar</a:t>
            </a:r>
          </a:p>
          <a:p>
            <a:r>
              <a:rPr lang="en-US" sz="2800" dirty="0"/>
              <a:t>Each project includes some risk</a:t>
            </a:r>
          </a:p>
          <a:p>
            <a:r>
              <a:rPr lang="en-US" sz="2800" dirty="0"/>
              <a:t>Expect to encounter obstacles</a:t>
            </a:r>
          </a:p>
          <a:p>
            <a:r>
              <a:rPr lang="en-US" sz="2800" dirty="0"/>
              <a:t>Don’t be afraid to seek help</a:t>
            </a:r>
          </a:p>
          <a:p>
            <a:r>
              <a:rPr lang="en-US" sz="2800" dirty="0"/>
              <a:t>Observe COVID-19 protocols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8594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D88DCA-C07A-46BE-8FB0-B58CAF9E0D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Project Pitches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530BE-DC07-4BBD-AAC6-4D159769DE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Photo-irradiation of Glioblastoma (GBM)</a:t>
            </a:r>
            <a:br>
              <a:rPr lang="en-US" dirty="0"/>
            </a:br>
            <a:r>
              <a:rPr lang="en-US" dirty="0"/>
              <a:t>Emily Smith (</a:t>
            </a:r>
            <a:r>
              <a:rPr lang="en-US" dirty="0">
                <a:hlinkClick r:id="rId2"/>
              </a:rPr>
              <a:t>emilyjs2@illinois.edu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STRE&amp;M: Automated </a:t>
            </a:r>
            <a:r>
              <a:rPr lang="en-US" dirty="0" err="1"/>
              <a:t>Urinanalysis</a:t>
            </a:r>
            <a:br>
              <a:rPr lang="en-US" dirty="0"/>
            </a:br>
            <a:r>
              <a:rPr lang="en-US" dirty="0"/>
              <a:t>Ryan </a:t>
            </a:r>
            <a:r>
              <a:rPr lang="en-US" dirty="0" err="1"/>
              <a:t>Monjazeb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rom2@illinoios.edu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DoubleVision</a:t>
            </a:r>
            <a:r>
              <a:rPr lang="en-US" dirty="0"/>
              <a:t> Teaching </a:t>
            </a:r>
            <a:r>
              <a:rPr lang="en-US" dirty="0" err="1"/>
              <a:t>Fundoscope</a:t>
            </a:r>
            <a:br>
              <a:rPr lang="en-US" dirty="0"/>
            </a:br>
            <a:r>
              <a:rPr lang="en-US" dirty="0" err="1"/>
              <a:t>Ashkhan</a:t>
            </a:r>
            <a:r>
              <a:rPr lang="en-US" dirty="0"/>
              <a:t> </a:t>
            </a:r>
            <a:r>
              <a:rPr lang="en-US" dirty="0" err="1"/>
              <a:t>Hojati</a:t>
            </a:r>
            <a:r>
              <a:rPr lang="en-US" dirty="0"/>
              <a:t> (</a:t>
            </a:r>
            <a:r>
              <a:rPr lang="en-US" dirty="0">
                <a:hlinkClick r:id="rId4"/>
              </a:rPr>
              <a:t>ahotjati2@illinois.edu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9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7162B3-E961-430D-BF3D-36755E95A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5B7EE-9301-4FA1-B0F0-8FB441E652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4:00 Welcome and 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4:15 Writing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4:30 Project Pitches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4:50 RFA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5:05 Brainstorming and Ideation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5:40 Deadlines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930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AC4F295-FC17-42D4-89DB-5C87F7C1B0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281255"/>
            <a:ext cx="4673600" cy="74295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4A99-60B8-4CB3-A09A-AF9746E549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6400" y="1024205"/>
            <a:ext cx="9245600" cy="5468445"/>
          </a:xfrm>
        </p:spPr>
        <p:txBody>
          <a:bodyPr/>
          <a:lstStyle/>
          <a:p>
            <a:r>
              <a:rPr lang="en-US" sz="2800" dirty="0"/>
              <a:t>Welcome to ECE 445, Senior Design Laboratory, the department’s capstone course</a:t>
            </a:r>
          </a:p>
          <a:p>
            <a:r>
              <a:rPr lang="en-US" sz="2800" dirty="0"/>
              <a:t>COVID-19 is still with us, but the course is in-person,  lab, and device oriented</a:t>
            </a:r>
          </a:p>
          <a:p>
            <a:r>
              <a:rPr lang="en-US" sz="2800" dirty="0"/>
              <a:t>We expect you to carry out projects – either your own or based on pitches - that are unique, technically challenging, and useful for solving a real-world problem</a:t>
            </a:r>
          </a:p>
          <a:p>
            <a:r>
              <a:rPr lang="en-US" sz="2800" dirty="0"/>
              <a:t>You will use the course project design process presented here to design, build, test, and demonstrate a novel device</a:t>
            </a:r>
          </a:p>
          <a:p>
            <a:r>
              <a:rPr lang="en-US" sz="2800" dirty="0"/>
              <a:t>During these initial lectures we will give you the tools you need for the course and listen to project pitches</a:t>
            </a:r>
          </a:p>
        </p:txBody>
      </p:sp>
    </p:spTree>
    <p:extLst>
      <p:ext uri="{BB962C8B-B14F-4D97-AF65-F5344CB8AC3E}">
        <p14:creationId xmlns:p14="http://schemas.microsoft.com/office/powerpoint/2010/main" val="119269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0" y="105146"/>
            <a:ext cx="4673600" cy="742950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06400" y="654751"/>
            <a:ext cx="9245600" cy="5974644"/>
          </a:xfrm>
        </p:spPr>
        <p:txBody>
          <a:bodyPr/>
          <a:lstStyle/>
          <a:p>
            <a:r>
              <a:rPr lang="en-US" sz="2000" b="1" dirty="0"/>
              <a:t>Project Identification and team formation </a:t>
            </a:r>
            <a:r>
              <a:rPr lang="en-US" sz="2000" dirty="0"/>
              <a:t>(weeks 1-3)</a:t>
            </a:r>
          </a:p>
          <a:p>
            <a:pPr lvl="1"/>
            <a:r>
              <a:rPr lang="en-US" sz="1800" dirty="0"/>
              <a:t>Students propose project ideas on the course </a:t>
            </a:r>
            <a:r>
              <a:rPr lang="en-US" sz="1800" b="1" dirty="0"/>
              <a:t>web board </a:t>
            </a:r>
            <a:r>
              <a:rPr lang="en-US" sz="1800" dirty="0"/>
              <a:t>and form</a:t>
            </a:r>
            <a:r>
              <a:rPr lang="en-US" sz="1800" b="1" dirty="0"/>
              <a:t> three-person teams.</a:t>
            </a:r>
            <a:endParaRPr lang="en-US" sz="1800" dirty="0"/>
          </a:p>
          <a:p>
            <a:pPr lvl="1"/>
            <a:r>
              <a:rPr lang="en-US" sz="1800" dirty="0"/>
              <a:t>Students and staff critique ideas on web board and proposers respond</a:t>
            </a:r>
          </a:p>
          <a:p>
            <a:pPr lvl="1"/>
            <a:r>
              <a:rPr lang="en-US" sz="1800" dirty="0"/>
              <a:t>When an idea seems ready, it becomes the basis of an </a:t>
            </a:r>
            <a:r>
              <a:rPr lang="en-US" sz="1800" b="1" dirty="0"/>
              <a:t>RFA</a:t>
            </a:r>
            <a:r>
              <a:rPr lang="en-US" sz="1800" dirty="0"/>
              <a:t> (Request for Approval)</a:t>
            </a:r>
          </a:p>
          <a:p>
            <a:pPr lvl="1"/>
            <a:r>
              <a:rPr lang="en-US" sz="1800" dirty="0"/>
              <a:t>RFA’s may be further critiqued and then are either approved or rejected</a:t>
            </a:r>
          </a:p>
          <a:p>
            <a:pPr lvl="1"/>
            <a:r>
              <a:rPr lang="en-US" sz="1800" dirty="0"/>
              <a:t>Approved RFAs become projects and are assigned to a TA and an instructor</a:t>
            </a:r>
          </a:p>
          <a:p>
            <a:r>
              <a:rPr lang="en-US" sz="2000" b="1" dirty="0"/>
              <a:t>Project Design (weeks 4-6)</a:t>
            </a:r>
          </a:p>
          <a:p>
            <a:pPr lvl="1"/>
            <a:r>
              <a:rPr lang="en-US" sz="1800" dirty="0"/>
              <a:t>Teams with approved projects meet with TA and begin working on project </a:t>
            </a:r>
            <a:r>
              <a:rPr lang="en-US" sz="1800" b="1" dirty="0"/>
              <a:t>Proposal</a:t>
            </a:r>
            <a:r>
              <a:rPr lang="en-US" sz="1800" dirty="0"/>
              <a:t> and </a:t>
            </a:r>
            <a:r>
              <a:rPr lang="en-US" sz="1800" b="1" dirty="0"/>
              <a:t>Design Document</a:t>
            </a:r>
          </a:p>
          <a:p>
            <a:pPr lvl="1"/>
            <a:r>
              <a:rPr lang="en-US" sz="1800" dirty="0"/>
              <a:t>The design document is an instruction manual for your project</a:t>
            </a:r>
          </a:p>
          <a:p>
            <a:pPr lvl="1"/>
            <a:r>
              <a:rPr lang="en-US" sz="1800" dirty="0"/>
              <a:t>Project teams present Design Document at </a:t>
            </a:r>
            <a:r>
              <a:rPr lang="en-US" sz="1800" b="1" dirty="0"/>
              <a:t>Design Review </a:t>
            </a:r>
            <a:r>
              <a:rPr lang="en-US" sz="1800" dirty="0"/>
              <a:t>and receive final project go-ahead.</a:t>
            </a:r>
          </a:p>
          <a:p>
            <a:r>
              <a:rPr lang="en-US" sz="2000" b="1" dirty="0"/>
              <a:t>Project fabrication, testing and analysis (weeks 7-12)</a:t>
            </a:r>
          </a:p>
          <a:p>
            <a:pPr lvl="1"/>
            <a:r>
              <a:rPr lang="en-US" sz="1800" dirty="0"/>
              <a:t>Part procurement, circuit simulation, breadboard testing, programming</a:t>
            </a:r>
          </a:p>
          <a:p>
            <a:pPr lvl="1"/>
            <a:r>
              <a:rPr lang="en-US" sz="1800" dirty="0"/>
              <a:t> </a:t>
            </a:r>
            <a:r>
              <a:rPr lang="en-US" sz="1800" b="1" dirty="0"/>
              <a:t>PCB</a:t>
            </a:r>
            <a:r>
              <a:rPr lang="en-US" sz="1800" dirty="0"/>
              <a:t> design and procurement</a:t>
            </a:r>
          </a:p>
          <a:p>
            <a:pPr lvl="1"/>
            <a:r>
              <a:rPr lang="en-US" sz="1800" dirty="0"/>
              <a:t>Final weeks involve system integration and testing of project device</a:t>
            </a:r>
          </a:p>
          <a:p>
            <a:r>
              <a:rPr lang="en-US" sz="2000" b="1" dirty="0"/>
              <a:t>Demo</a:t>
            </a:r>
            <a:r>
              <a:rPr lang="en-US" sz="2000" dirty="0"/>
              <a:t>, </a:t>
            </a:r>
            <a:r>
              <a:rPr lang="en-US" sz="2000" b="1" dirty="0"/>
              <a:t>Final Presentation </a:t>
            </a:r>
            <a:r>
              <a:rPr lang="en-US" sz="2000" dirty="0"/>
              <a:t>and </a:t>
            </a:r>
            <a:r>
              <a:rPr lang="en-US" sz="2000" b="1" dirty="0"/>
              <a:t>Final</a:t>
            </a:r>
            <a:r>
              <a:rPr lang="en-US" sz="2000" dirty="0"/>
              <a:t> </a:t>
            </a:r>
            <a:r>
              <a:rPr lang="en-US" sz="2000" b="1" dirty="0"/>
              <a:t>Report </a:t>
            </a:r>
            <a:r>
              <a:rPr lang="en-US" sz="2000" dirty="0"/>
              <a:t>(weeks 13-16)</a:t>
            </a:r>
          </a:p>
          <a:p>
            <a:endParaRPr lang="en-US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730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8E45C3-62EF-4FA4-90B7-1876FB636E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99060"/>
            <a:ext cx="7700694" cy="742950"/>
          </a:xfrm>
        </p:spPr>
        <p:txBody>
          <a:bodyPr/>
          <a:lstStyle/>
          <a:p>
            <a:r>
              <a:rPr lang="en-US" dirty="0"/>
              <a:t>Project Request for Approval (RFA)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9090F-AD57-4F59-9E89-557B22F4CF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00" y="815340"/>
            <a:ext cx="9245600" cy="5991860"/>
          </a:xfrm>
        </p:spPr>
        <p:txBody>
          <a:bodyPr/>
          <a:lstStyle/>
          <a:p>
            <a:r>
              <a:rPr lang="en-US" sz="2800" dirty="0"/>
              <a:t>All projects start on the Web Board including pitched projects</a:t>
            </a:r>
          </a:p>
          <a:p>
            <a:pPr lvl="1"/>
            <a:r>
              <a:rPr lang="en-US" sz="2400" dirty="0"/>
              <a:t>Each idea must first be presented on the web board</a:t>
            </a:r>
          </a:p>
          <a:p>
            <a:pPr lvl="1"/>
            <a:r>
              <a:rPr lang="en-US" sz="2400" dirty="0"/>
              <a:t>Professors, TA’s, and other students critique and discuss each idea</a:t>
            </a:r>
          </a:p>
          <a:p>
            <a:pPr lvl="1"/>
            <a:r>
              <a:rPr lang="en-US" sz="2400" dirty="0"/>
              <a:t>The first student to pitch an idea is the owner of that idea</a:t>
            </a:r>
          </a:p>
          <a:p>
            <a:pPr lvl="1"/>
            <a:r>
              <a:rPr lang="en-US" sz="2400" dirty="0"/>
              <a:t>After sufficient discussion, an idea can become an RFA</a:t>
            </a:r>
          </a:p>
          <a:p>
            <a:r>
              <a:rPr lang="en-US" sz="2800" dirty="0"/>
              <a:t>Projects must meet our criteria for uniqueness, complexity, and scope</a:t>
            </a:r>
          </a:p>
          <a:p>
            <a:pPr lvl="1"/>
            <a:r>
              <a:rPr lang="en-US" sz="2400" dirty="0"/>
              <a:t>Projects must address a new problem or be a new approach</a:t>
            </a:r>
          </a:p>
          <a:p>
            <a:pPr lvl="1"/>
            <a:r>
              <a:rPr lang="en-US" sz="2400" dirty="0"/>
              <a:t>Design complexity involves the project function, circuitry, microprocessor type, and software</a:t>
            </a:r>
          </a:p>
          <a:p>
            <a:pPr lvl="1"/>
            <a:r>
              <a:rPr lang="en-US" sz="2400" dirty="0"/>
              <a:t>Scope must be consistent with course time constraints</a:t>
            </a:r>
          </a:p>
        </p:txBody>
      </p:sp>
    </p:spTree>
    <p:extLst>
      <p:ext uri="{BB962C8B-B14F-4D97-AF65-F5344CB8AC3E}">
        <p14:creationId xmlns:p14="http://schemas.microsoft.com/office/powerpoint/2010/main" val="179935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24E630-0AB2-4108-BA6C-72D53BC15C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15570"/>
            <a:ext cx="4673600" cy="742950"/>
          </a:xfrm>
        </p:spPr>
        <p:txBody>
          <a:bodyPr/>
          <a:lstStyle/>
          <a:p>
            <a:r>
              <a:rPr lang="en-US" dirty="0"/>
              <a:t>Project Design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6742C-B996-4ED5-8F6F-80C308F8D2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00" y="1035473"/>
            <a:ext cx="9245600" cy="5907194"/>
          </a:xfrm>
        </p:spPr>
        <p:txBody>
          <a:bodyPr/>
          <a:lstStyle/>
          <a:p>
            <a:r>
              <a:rPr lang="en-US" dirty="0"/>
              <a:t>The sooner your project is approved, the sooner you can begin the design process</a:t>
            </a:r>
          </a:p>
          <a:p>
            <a:r>
              <a:rPr lang="en-US" dirty="0"/>
              <a:t>The process begins with the </a:t>
            </a:r>
            <a:r>
              <a:rPr lang="en-US" b="1" dirty="0"/>
              <a:t>Project Proposal </a:t>
            </a:r>
          </a:p>
          <a:p>
            <a:pPr lvl="1"/>
            <a:r>
              <a:rPr lang="en-US" dirty="0"/>
              <a:t>Objective and Background</a:t>
            </a:r>
          </a:p>
          <a:p>
            <a:pPr lvl="1"/>
            <a:r>
              <a:rPr lang="en-US" dirty="0"/>
              <a:t>High-level requirements</a:t>
            </a:r>
          </a:p>
          <a:p>
            <a:pPr lvl="1"/>
            <a:r>
              <a:rPr lang="en-US" dirty="0"/>
              <a:t>Description of design - block diagram, major components</a:t>
            </a:r>
          </a:p>
          <a:p>
            <a:pPr lvl="1"/>
            <a:r>
              <a:rPr lang="en-US" dirty="0"/>
              <a:t>Ethics and safety</a:t>
            </a:r>
          </a:p>
          <a:p>
            <a:r>
              <a:rPr lang="en-US" dirty="0"/>
              <a:t>The </a:t>
            </a:r>
            <a:r>
              <a:rPr lang="en-US" b="1" dirty="0"/>
              <a:t>Design Document </a:t>
            </a:r>
            <a:r>
              <a:rPr lang="en-US" dirty="0"/>
              <a:t>is an instruction manual for your project</a:t>
            </a:r>
          </a:p>
          <a:p>
            <a:pPr lvl="1"/>
            <a:r>
              <a:rPr lang="en-US" dirty="0"/>
              <a:t>Includes design equations, circuit schematics, physical design, flowcharts, test procedures, and  component requirements</a:t>
            </a:r>
          </a:p>
          <a:p>
            <a:pPr lvl="1"/>
            <a:r>
              <a:rPr lang="en-US" dirty="0"/>
              <a:t>Another ECE student not familiar with your project should be able to follow this document and make a working version of your project</a:t>
            </a:r>
          </a:p>
          <a:p>
            <a:pPr lvl="1"/>
            <a:r>
              <a:rPr lang="en-US" dirty="0"/>
              <a:t>The design document specifies the goals you need to achieve in order to have a successful </a:t>
            </a:r>
            <a:r>
              <a:rPr lang="en-US" b="1" dirty="0"/>
              <a:t>Demo</a:t>
            </a:r>
            <a:r>
              <a:rPr lang="en-US" dirty="0"/>
              <a:t> at the end of the course.</a:t>
            </a:r>
          </a:p>
          <a:p>
            <a:r>
              <a:rPr lang="en-US" dirty="0"/>
              <a:t>Design Document is evaluated in the </a:t>
            </a:r>
            <a:r>
              <a:rPr lang="en-US" b="1" dirty="0"/>
              <a:t>Design Review</a:t>
            </a:r>
          </a:p>
        </p:txBody>
      </p:sp>
    </p:spTree>
    <p:extLst>
      <p:ext uri="{BB962C8B-B14F-4D97-AF65-F5344CB8AC3E}">
        <p14:creationId xmlns:p14="http://schemas.microsoft.com/office/powerpoint/2010/main" val="323944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134780-DC85-4652-8FFF-6BF02D4DF8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657225"/>
            <a:ext cx="4673600" cy="742950"/>
          </a:xfrm>
        </p:spPr>
        <p:txBody>
          <a:bodyPr/>
          <a:lstStyle/>
          <a:p>
            <a:r>
              <a:rPr lang="en-US" dirty="0"/>
              <a:t>Building and Testing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93D5E-B421-40BB-8CF1-E1B14633DA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00" y="1400175"/>
            <a:ext cx="9245600" cy="5343525"/>
          </a:xfrm>
        </p:spPr>
        <p:txBody>
          <a:bodyPr/>
          <a:lstStyle/>
          <a:p>
            <a:r>
              <a:rPr lang="en-US" sz="2800" dirty="0"/>
              <a:t>The middle 6 weeks are devoted to building and testing your project device</a:t>
            </a:r>
          </a:p>
          <a:p>
            <a:r>
              <a:rPr lang="en-US" sz="2800" dirty="0"/>
              <a:t>Work in accordance with the schedule laid out in your DR along with guidance from TA’s and professors</a:t>
            </a:r>
          </a:p>
          <a:p>
            <a:pPr lvl="1"/>
            <a:r>
              <a:rPr lang="en-US" sz="2400" dirty="0"/>
              <a:t>Identify problems early, make adjustments</a:t>
            </a:r>
          </a:p>
          <a:p>
            <a:pPr lvl="1"/>
            <a:r>
              <a:rPr lang="en-US" sz="2400" dirty="0"/>
              <a:t>Get your PCB order in early</a:t>
            </a:r>
          </a:p>
          <a:p>
            <a:pPr lvl="1"/>
            <a:r>
              <a:rPr lang="en-US" sz="2400" dirty="0"/>
              <a:t>Make early contact with machine shop but keep mechanical design simple</a:t>
            </a:r>
          </a:p>
          <a:p>
            <a:r>
              <a:rPr lang="en-US" sz="2800" dirty="0"/>
              <a:t>To help you have a successful PCB experience, you will have a PCB training assignment during the first month of the course.</a:t>
            </a:r>
          </a:p>
        </p:txBody>
      </p:sp>
    </p:spTree>
    <p:extLst>
      <p:ext uri="{BB962C8B-B14F-4D97-AF65-F5344CB8AC3E}">
        <p14:creationId xmlns:p14="http://schemas.microsoft.com/office/powerpoint/2010/main" val="379553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905F03-76E5-446C-A807-415C2579C9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619125"/>
            <a:ext cx="5942232" cy="742950"/>
          </a:xfrm>
        </p:spPr>
        <p:txBody>
          <a:bodyPr/>
          <a:lstStyle/>
          <a:p>
            <a:r>
              <a:rPr lang="en-US" sz="3600" dirty="0"/>
              <a:t>Demonstration and Beyond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D29FC-B344-477E-AA16-D9D5DAEA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00" y="1511300"/>
            <a:ext cx="9245600" cy="5249718"/>
          </a:xfrm>
        </p:spPr>
        <p:txBody>
          <a:bodyPr/>
          <a:lstStyle/>
          <a:p>
            <a:r>
              <a:rPr lang="en-US" sz="2800" dirty="0"/>
              <a:t>Week 13: Demonstrate a fully functioning prototype to your Professor, some TA’s, and other students</a:t>
            </a:r>
          </a:p>
          <a:p>
            <a:pPr lvl="1"/>
            <a:r>
              <a:rPr lang="en-US" sz="2400" dirty="0"/>
              <a:t>This should be the highlight of your course experience</a:t>
            </a:r>
          </a:p>
          <a:p>
            <a:r>
              <a:rPr lang="en-US" sz="2800" dirty="0"/>
              <a:t>Week 15: Give a formal presentation on your project and submit Final Report</a:t>
            </a:r>
            <a:endParaRPr lang="en-US" sz="1600" dirty="0"/>
          </a:p>
          <a:p>
            <a:r>
              <a:rPr lang="en-US" sz="2800" dirty="0"/>
              <a:t>Beyond: Some of you will continue developing and improving your project to create a real-world product</a:t>
            </a:r>
          </a:p>
          <a:p>
            <a:r>
              <a:rPr lang="en-US" sz="2800" dirty="0"/>
              <a:t>Students own IP of student-originated projects</a:t>
            </a:r>
          </a:p>
          <a:p>
            <a:r>
              <a:rPr lang="en-US" sz="2800" dirty="0"/>
              <a:t>Sponsors generally own IP of pitched projects</a:t>
            </a:r>
          </a:p>
          <a:p>
            <a:r>
              <a:rPr lang="en-US" sz="2800" dirty="0"/>
              <a:t>Main course goal is a successful project experience</a:t>
            </a:r>
          </a:p>
        </p:txBody>
      </p:sp>
    </p:spTree>
    <p:extLst>
      <p:ext uri="{BB962C8B-B14F-4D97-AF65-F5344CB8AC3E}">
        <p14:creationId xmlns:p14="http://schemas.microsoft.com/office/powerpoint/2010/main" val="174653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471312"/>
            <a:ext cx="4673600" cy="742950"/>
          </a:xfrm>
        </p:spPr>
        <p:txBody>
          <a:bodyPr/>
          <a:lstStyle/>
          <a:p>
            <a:r>
              <a:rPr lang="en-US" dirty="0"/>
              <a:t>How to succeed in ECE 445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214262"/>
            <a:ext cx="9245600" cy="5592937"/>
          </a:xfrm>
        </p:spPr>
        <p:txBody>
          <a:bodyPr/>
          <a:lstStyle/>
          <a:p>
            <a:r>
              <a:rPr lang="en-US" dirty="0"/>
              <a:t>Get familiar with the course web site and watch the videos</a:t>
            </a:r>
          </a:p>
          <a:p>
            <a:pPr lvl="1"/>
            <a:r>
              <a:rPr lang="en-US" sz="1800" dirty="0"/>
              <a:t>RFA, project proposal, lab notebook, modular design, ethics, ...</a:t>
            </a:r>
          </a:p>
          <a:p>
            <a:r>
              <a:rPr lang="en-US" sz="2200" dirty="0"/>
              <a:t>Use the</a:t>
            </a:r>
            <a:r>
              <a:rPr lang="en-US" sz="2200" b="1" dirty="0"/>
              <a:t> PCB assignment </a:t>
            </a:r>
            <a:r>
              <a:rPr lang="en-US" sz="2200" dirty="0"/>
              <a:t>to prepare for designing and soldering your project PCB</a:t>
            </a:r>
          </a:p>
          <a:p>
            <a:r>
              <a:rPr lang="en-US" dirty="0"/>
              <a:t>Use course calendar to anticipate deadlines</a:t>
            </a:r>
          </a:p>
          <a:p>
            <a:r>
              <a:rPr lang="en-US" dirty="0"/>
              <a:t>Understand the grading process – 21 grades large and small</a:t>
            </a:r>
          </a:p>
          <a:p>
            <a:pPr lvl="1"/>
            <a:r>
              <a:rPr lang="en-US" dirty="0"/>
              <a:t>Design Review, lab book, demo, final presentation &amp; report</a:t>
            </a:r>
          </a:p>
          <a:p>
            <a:pPr lvl="1"/>
            <a:r>
              <a:rPr lang="en-US" dirty="0"/>
              <a:t>Two-part soldering assignment</a:t>
            </a:r>
          </a:p>
          <a:p>
            <a:pPr lvl="1"/>
            <a:r>
              <a:rPr lang="en-US" dirty="0"/>
              <a:t>Team evaluation,  individual progress report, peer review</a:t>
            </a:r>
          </a:p>
          <a:p>
            <a:r>
              <a:rPr lang="en-US" dirty="0"/>
              <a:t>Focus initially on getting a project approved</a:t>
            </a:r>
          </a:p>
          <a:p>
            <a:r>
              <a:rPr lang="en-US" dirty="0"/>
              <a:t>Participate in web board discussions</a:t>
            </a:r>
          </a:p>
          <a:p>
            <a:r>
              <a:rPr lang="en-US" dirty="0"/>
              <a:t>Can’t find a project? </a:t>
            </a:r>
          </a:p>
          <a:p>
            <a:pPr lvl="1"/>
            <a:r>
              <a:rPr lang="en-US" dirty="0"/>
              <a:t>Respond to project pitches</a:t>
            </a:r>
          </a:p>
          <a:p>
            <a:pPr lvl="1"/>
            <a:r>
              <a:rPr lang="en-US" dirty="0"/>
              <a:t>Look for teams needing complementary expertise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8282868"/>
      </p:ext>
    </p:extLst>
  </p:cSld>
  <p:clrMapOvr>
    <a:masterClrMapping/>
  </p:clrMapOvr>
</p:sld>
</file>

<file path=ppt/theme/theme1.xml><?xml version="1.0" encoding="utf-8"?>
<a:theme xmlns:a="http://schemas.openxmlformats.org/drawingml/2006/main" name="ECE template 3-2014 RE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ECE template 3-2014 REV2.potx</Template>
  <TotalTime>13252</TotalTime>
  <Words>1216</Words>
  <Application>Microsoft Office PowerPoint</Application>
  <PresentationFormat>Custom</PresentationFormat>
  <Paragraphs>137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Droid Sans</vt:lpstr>
      <vt:lpstr>OfficinaSansITCStd Book</vt:lpstr>
      <vt:lpstr>Wingdings</vt:lpstr>
      <vt:lpstr>ECE template 3-2014 REV2</vt:lpstr>
      <vt:lpstr>Secondary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WINTERAVEN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Debby Winter</dc:creator>
  <cp:lastModifiedBy>Fliflet, Arne Woolsey</cp:lastModifiedBy>
  <cp:revision>340</cp:revision>
  <cp:lastPrinted>2019-01-15T15:17:43Z</cp:lastPrinted>
  <dcterms:created xsi:type="dcterms:W3CDTF">2013-03-29T19:51:49Z</dcterms:created>
  <dcterms:modified xsi:type="dcterms:W3CDTF">2022-08-31T19:50:57Z</dcterms:modified>
</cp:coreProperties>
</file>