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5.png"/><Relationship Id="rId6" Type="http://schemas.openxmlformats.org/officeDocument/2006/relationships/image" Target="../media/image7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8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1.g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8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1.gif"/><Relationship Id="rId7" Type="http://schemas.openxmlformats.org/officeDocument/2006/relationships/image" Target="../media/image9.jpeg"/><Relationship Id="rId8" Type="http://schemas.openxmlformats.org/officeDocument/2006/relationships/image" Target="../media/image10.jpeg"/><Relationship Id="rId9" Type="http://schemas.openxmlformats.org/officeDocument/2006/relationships/image" Target="../media/image11.jpeg"/><Relationship Id="rId10" Type="http://schemas.openxmlformats.org/officeDocument/2006/relationships/image" Target="../media/image12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8.jpeg"/><Relationship Id="rId4" Type="http://schemas.openxmlformats.org/officeDocument/2006/relationships/image" Target="../media/image1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1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8" Type="http://schemas.openxmlformats.org/officeDocument/2006/relationships/image" Target="../media/image17.jpeg"/><Relationship Id="rId9" Type="http://schemas.openxmlformats.org/officeDocument/2006/relationships/image" Target="../media/image6.png"/><Relationship Id="rId10" Type="http://schemas.openxmlformats.org/officeDocument/2006/relationships/image" Target="../media/image1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1.jpeg"/><Relationship Id="rId4" Type="http://schemas.openxmlformats.org/officeDocument/2006/relationships/image" Target="../media/image18.jpeg"/><Relationship Id="rId5" Type="http://schemas.openxmlformats.org/officeDocument/2006/relationships/image" Target="../media/image16.jpeg"/><Relationship Id="rId6" Type="http://schemas.openxmlformats.org/officeDocument/2006/relationships/image" Target="../media/image15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1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8" Type="http://schemas.openxmlformats.org/officeDocument/2006/relationships/image" Target="../media/image18.jpeg"/><Relationship Id="rId9" Type="http://schemas.openxmlformats.org/officeDocument/2006/relationships/image" Target="../media/image16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1.jpeg"/><Relationship Id="rId4" Type="http://schemas.openxmlformats.org/officeDocument/2006/relationships/image" Target="../media/image21.jpeg"/><Relationship Id="rId5" Type="http://schemas.openxmlformats.org/officeDocument/2006/relationships/image" Target="../media/image18.jpeg"/><Relationship Id="rId6" Type="http://schemas.openxmlformats.org/officeDocument/2006/relationships/image" Target="../media/image16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1.jpeg"/><Relationship Id="rId4" Type="http://schemas.openxmlformats.org/officeDocument/2006/relationships/image" Target="../media/image21.jpeg"/><Relationship Id="rId5" Type="http://schemas.openxmlformats.org/officeDocument/2006/relationships/image" Target="../media/image7.png"/><Relationship Id="rId6" Type="http://schemas.openxmlformats.org/officeDocument/2006/relationships/image" Target="../media/image18.jpeg"/><Relationship Id="rId7" Type="http://schemas.openxmlformats.org/officeDocument/2006/relationships/image" Target="../media/image16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.gif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4.gif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8" Type="http://schemas.openxmlformats.org/officeDocument/2006/relationships/image" Target="../media/image27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4.gif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8" Type="http://schemas.openxmlformats.org/officeDocument/2006/relationships/image" Target="../media/image27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7" Type="http://schemas.openxmlformats.org/officeDocument/2006/relationships/image" Target="../media/image5.gif"/><Relationship Id="rId8" Type="http://schemas.openxmlformats.org/officeDocument/2006/relationships/image" Target="../media/image8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1.jpeg"/><Relationship Id="rId4" Type="http://schemas.openxmlformats.org/officeDocument/2006/relationships/image" Target="../media/image18.jpeg"/><Relationship Id="rId5" Type="http://schemas.openxmlformats.org/officeDocument/2006/relationships/image" Target="../media/image16.jpeg"/><Relationship Id="rId6" Type="http://schemas.openxmlformats.org/officeDocument/2006/relationships/image" Target="../media/image21.jpeg"/><Relationship Id="rId7" Type="http://schemas.openxmlformats.org/officeDocument/2006/relationships/image" Target="../media/image25.jpeg"/><Relationship Id="rId8" Type="http://schemas.openxmlformats.org/officeDocument/2006/relationships/image" Target="../media/image32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1.jpeg"/><Relationship Id="rId4" Type="http://schemas.openxmlformats.org/officeDocument/2006/relationships/image" Target="../media/image18.jpeg"/><Relationship Id="rId5" Type="http://schemas.openxmlformats.org/officeDocument/2006/relationships/image" Target="../media/image16.jpeg"/><Relationship Id="rId6" Type="http://schemas.openxmlformats.org/officeDocument/2006/relationships/image" Target="../media/image21.jpeg"/><Relationship Id="rId7" Type="http://schemas.openxmlformats.org/officeDocument/2006/relationships/image" Target="../media/image25.jpeg"/><Relationship Id="rId8" Type="http://schemas.openxmlformats.org/officeDocument/2006/relationships/image" Target="../media/image32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7" Type="http://schemas.openxmlformats.org/officeDocument/2006/relationships/image" Target="../media/image39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.jpeg"/><Relationship Id="rId4" Type="http://schemas.openxmlformats.org/officeDocument/2006/relationships/image" Target="../media/image3.jpeg"/><Relationship Id="rId5" Type="http://schemas.openxmlformats.org/officeDocument/2006/relationships/image" Target="../media/image1.gif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1.jpeg"/><Relationship Id="rId4" Type="http://schemas.openxmlformats.org/officeDocument/2006/relationships/image" Target="../media/image18.jpeg"/><Relationship Id="rId5" Type="http://schemas.openxmlformats.org/officeDocument/2006/relationships/image" Target="../media/image16.jpeg"/><Relationship Id="rId6" Type="http://schemas.openxmlformats.org/officeDocument/2006/relationships/image" Target="../media/image21.jpeg"/><Relationship Id="rId7" Type="http://schemas.openxmlformats.org/officeDocument/2006/relationships/image" Target="../media/image25.jpeg"/><Relationship Id="rId8" Type="http://schemas.openxmlformats.org/officeDocument/2006/relationships/image" Target="../media/image32.jpeg"/><Relationship Id="rId9" Type="http://schemas.openxmlformats.org/officeDocument/2006/relationships/image" Target="../media/image39.jpeg"/><Relationship Id="rId10" Type="http://schemas.openxmlformats.org/officeDocument/2006/relationships/image" Target="../media/image11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openxmlformats.org/officeDocument/2006/relationships/image" Target="../media/image13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Relationship Id="rId3" Type="http://schemas.openxmlformats.org/officeDocument/2006/relationships/image" Target="../media/image42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1.jpeg"/><Relationship Id="rId4" Type="http://schemas.openxmlformats.org/officeDocument/2006/relationships/image" Target="../media/image18.jpeg"/><Relationship Id="rId5" Type="http://schemas.openxmlformats.org/officeDocument/2006/relationships/image" Target="../media/image16.jpeg"/><Relationship Id="rId6" Type="http://schemas.openxmlformats.org/officeDocument/2006/relationships/image" Target="../media/image21.jpeg"/><Relationship Id="rId7" Type="http://schemas.openxmlformats.org/officeDocument/2006/relationships/image" Target="../media/image25.jpeg"/><Relationship Id="rId8" Type="http://schemas.openxmlformats.org/officeDocument/2006/relationships/image" Target="../media/image32.jpeg"/><Relationship Id="rId9" Type="http://schemas.openxmlformats.org/officeDocument/2006/relationships/image" Target="../media/image39.jpeg"/><Relationship Id="rId10" Type="http://schemas.openxmlformats.org/officeDocument/2006/relationships/image" Target="../media/image43.jpeg"/><Relationship Id="rId11" Type="http://schemas.openxmlformats.org/officeDocument/2006/relationships/image" Target="../media/image11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44.jpeg"/><Relationship Id="rId4" Type="http://schemas.openxmlformats.org/officeDocument/2006/relationships/image" Target="../media/image45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gif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1.jpeg"/><Relationship Id="rId4" Type="http://schemas.openxmlformats.org/officeDocument/2006/relationships/image" Target="../media/image18.jpeg"/><Relationship Id="rId5" Type="http://schemas.openxmlformats.org/officeDocument/2006/relationships/image" Target="../media/image16.jpeg"/><Relationship Id="rId6" Type="http://schemas.openxmlformats.org/officeDocument/2006/relationships/image" Target="../media/image21.jpeg"/><Relationship Id="rId7" Type="http://schemas.openxmlformats.org/officeDocument/2006/relationships/image" Target="../media/image25.jpeg"/><Relationship Id="rId8" Type="http://schemas.openxmlformats.org/officeDocument/2006/relationships/image" Target="../media/image32.jpeg"/><Relationship Id="rId9" Type="http://schemas.openxmlformats.org/officeDocument/2006/relationships/image" Target="../media/image39.jpeg"/><Relationship Id="rId10" Type="http://schemas.openxmlformats.org/officeDocument/2006/relationships/image" Target="../media/image43.jpeg"/><Relationship Id="rId11" Type="http://schemas.openxmlformats.org/officeDocument/2006/relationships/image" Target="../media/image11.png"/><Relationship Id="rId12" Type="http://schemas.openxmlformats.org/officeDocument/2006/relationships/image" Target="../media/image45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gif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Relationship Id="rId3" Type="http://schemas.openxmlformats.org/officeDocument/2006/relationships/image" Target="../media/image48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1.jpeg"/><Relationship Id="rId4" Type="http://schemas.openxmlformats.org/officeDocument/2006/relationships/image" Target="../media/image18.jpeg"/><Relationship Id="rId5" Type="http://schemas.openxmlformats.org/officeDocument/2006/relationships/image" Target="../media/image16.jpeg"/><Relationship Id="rId6" Type="http://schemas.openxmlformats.org/officeDocument/2006/relationships/image" Target="../media/image21.jpeg"/><Relationship Id="rId7" Type="http://schemas.openxmlformats.org/officeDocument/2006/relationships/image" Target="../media/image25.jpeg"/><Relationship Id="rId8" Type="http://schemas.openxmlformats.org/officeDocument/2006/relationships/image" Target="../media/image32.jpeg"/><Relationship Id="rId9" Type="http://schemas.openxmlformats.org/officeDocument/2006/relationships/image" Target="../media/image39.jpeg"/><Relationship Id="rId10" Type="http://schemas.openxmlformats.org/officeDocument/2006/relationships/image" Target="../media/image43.jpeg"/><Relationship Id="rId11" Type="http://schemas.openxmlformats.org/officeDocument/2006/relationships/image" Target="../media/image49.jpeg"/><Relationship Id="rId12" Type="http://schemas.openxmlformats.org/officeDocument/2006/relationships/image" Target="../media/image48.jpeg"/><Relationship Id="rId13" Type="http://schemas.openxmlformats.org/officeDocument/2006/relationships/image" Target="../media/image11.png"/><Relationship Id="rId14" Type="http://schemas.openxmlformats.org/officeDocument/2006/relationships/image" Target="../media/image45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gif"/><Relationship Id="rId4" Type="http://schemas.openxmlformats.org/officeDocument/2006/relationships/image" Target="../media/image3.g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gif"/><Relationship Id="rId4" Type="http://schemas.openxmlformats.org/officeDocument/2006/relationships/image" Target="../media/image3.gif"/><Relationship Id="rId5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2"/>
          <p:cNvSpPr txBox="1"/>
          <p:nvPr/>
        </p:nvSpPr>
        <p:spPr>
          <a:xfrm>
            <a:off x="2084727" y="3289234"/>
            <a:ext cx="7833360" cy="211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2400">
                <a:solidFill>
                  <a:srgbClr val="595959"/>
                </a:solidFill>
                <a:latin typeface="Lucida Bright"/>
                <a:ea typeface="Lucida Bright"/>
                <a:cs typeface="Lucida Bright"/>
                <a:sym typeface="Lucida Bright"/>
              </a:defRPr>
            </a:pPr>
            <a:br/>
            <a:br/>
            <a:br/>
            <a:r>
              <a:rPr b="1" sz="2000">
                <a:solidFill>
                  <a:srgbClr val="808080"/>
                </a:solidFill>
              </a:rPr>
              <a:t>Romit Roy Choudhury, Steve Lumetta, Abrita Chakravarty</a:t>
            </a:r>
            <a:br>
              <a:rPr b="1" sz="2000">
                <a:solidFill>
                  <a:srgbClr val="808080"/>
                </a:solidFill>
              </a:rPr>
            </a:br>
            <a:br>
              <a:rPr b="1" sz="2000">
                <a:solidFill>
                  <a:srgbClr val="808080"/>
                </a:solidFill>
              </a:rPr>
            </a:br>
          </a:p>
        </p:txBody>
      </p:sp>
      <p:pic>
        <p:nvPicPr>
          <p:cNvPr id="95" name="Picture 780" descr="Picture 78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32960" y="5106604"/>
            <a:ext cx="3126078" cy="873783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TextBox 5"/>
          <p:cNvSpPr txBox="1"/>
          <p:nvPr/>
        </p:nvSpPr>
        <p:spPr>
          <a:xfrm>
            <a:off x="4512471" y="1493718"/>
            <a:ext cx="2977913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457200">
              <a:lnSpc>
                <a:spcPct val="150000"/>
              </a:lnSpc>
              <a:defRPr b="1" sz="2600">
                <a:solidFill>
                  <a:srgbClr val="C00000"/>
                </a:solidFill>
                <a:latin typeface="Lucida Bright"/>
                <a:ea typeface="Lucida Bright"/>
                <a:cs typeface="Lucida Bright"/>
                <a:sym typeface="Lucida Bright"/>
              </a:defRPr>
            </a:lvl1pPr>
          </a:lstStyle>
          <a:p>
            <a:pPr/>
            <a:r>
              <a:t>ECE 101, Lecture 2:</a:t>
            </a:r>
          </a:p>
        </p:txBody>
      </p:sp>
      <p:sp>
        <p:nvSpPr>
          <p:cNvPr id="97" name="TextBox 6"/>
          <p:cNvSpPr txBox="1"/>
          <p:nvPr/>
        </p:nvSpPr>
        <p:spPr>
          <a:xfrm>
            <a:off x="1926686" y="2108566"/>
            <a:ext cx="7635043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3200">
                <a:latin typeface="Lucida Bright"/>
                <a:ea typeface="Lucida Bright"/>
                <a:cs typeface="Lucida Bright"/>
                <a:sym typeface="Lucida Bright"/>
              </a:defRPr>
            </a:lvl1pPr>
          </a:lstStyle>
          <a:p>
            <a:pPr/>
            <a:r>
              <a:t>History, Map, and Keywords in Computing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4938" y="242153"/>
            <a:ext cx="1131056" cy="16756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96644" y="923769"/>
            <a:ext cx="820863" cy="501908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Straight Connector 12"/>
          <p:cNvSpPr/>
          <p:nvPr/>
        </p:nvSpPr>
        <p:spPr>
          <a:xfrm>
            <a:off x="2206389" y="998197"/>
            <a:ext cx="3176981" cy="1"/>
          </a:xfrm>
          <a:prstGeom prst="line">
            <a:avLst/>
          </a:prstGeom>
          <a:ln w="1270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216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25134" y="142834"/>
            <a:ext cx="3613199" cy="30927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20486184">
            <a:off x="5371162" y="799246"/>
            <a:ext cx="804561" cy="523285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TextBox 15"/>
          <p:cNvSpPr txBox="1"/>
          <p:nvPr/>
        </p:nvSpPr>
        <p:spPr>
          <a:xfrm>
            <a:off x="2206389" y="3689598"/>
            <a:ext cx="7698296" cy="634713"/>
          </a:xfrm>
          <a:prstGeom prst="rect">
            <a:avLst/>
          </a:prstGeom>
          <a:solidFill>
            <a:schemeClr val="accent4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Char char="-"/>
            </a:pPr>
            <a:r>
              <a:t>But how does the TV know what to do with the received bits?</a:t>
            </a:r>
          </a:p>
          <a:p>
            <a:pPr marL="285750" indent="-285750">
              <a:buSzPct val="100000"/>
              <a:buChar char="-"/>
            </a:pPr>
            <a:r>
              <a:t>That is, where are the instructions (like, when this happens, do this, else that)</a:t>
            </a:r>
          </a:p>
        </p:txBody>
      </p:sp>
      <p:sp>
        <p:nvSpPr>
          <p:cNvPr id="219" name="TextBox 20"/>
          <p:cNvSpPr txBox="1"/>
          <p:nvPr/>
        </p:nvSpPr>
        <p:spPr>
          <a:xfrm>
            <a:off x="2015903" y="1600515"/>
            <a:ext cx="3725427" cy="300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600"/>
            </a:lvl1pPr>
          </a:lstStyle>
          <a:p>
            <a:pPr/>
            <a:r>
              <a:t>Communicated bit sequence = 0011010011</a:t>
            </a:r>
          </a:p>
        </p:txBody>
      </p:sp>
      <p:pic>
        <p:nvPicPr>
          <p:cNvPr id="220" name="Picture 21" descr="Picture 2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23630" y="1161726"/>
            <a:ext cx="2468591" cy="4664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4938" y="242153"/>
            <a:ext cx="1131056" cy="16756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96644" y="923769"/>
            <a:ext cx="820863" cy="501908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Straight Connector 12"/>
          <p:cNvSpPr/>
          <p:nvPr/>
        </p:nvSpPr>
        <p:spPr>
          <a:xfrm>
            <a:off x="2206389" y="998197"/>
            <a:ext cx="3176981" cy="1"/>
          </a:xfrm>
          <a:prstGeom prst="line">
            <a:avLst/>
          </a:prstGeom>
          <a:ln w="1270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225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25134" y="142834"/>
            <a:ext cx="3613199" cy="30927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20486184">
            <a:off x="5371162" y="799246"/>
            <a:ext cx="804561" cy="523285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TextBox 15"/>
          <p:cNvSpPr txBox="1"/>
          <p:nvPr/>
        </p:nvSpPr>
        <p:spPr>
          <a:xfrm>
            <a:off x="2206389" y="3689598"/>
            <a:ext cx="7698296" cy="634713"/>
          </a:xfrm>
          <a:prstGeom prst="rect">
            <a:avLst/>
          </a:prstGeom>
          <a:solidFill>
            <a:schemeClr val="accent4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Char char="-"/>
            </a:pPr>
            <a:r>
              <a:t>But how does the TV know what to do with the received bits?</a:t>
            </a:r>
          </a:p>
          <a:p>
            <a:pPr marL="285750" indent="-285750">
              <a:buSzPct val="100000"/>
              <a:buChar char="-"/>
            </a:pPr>
            <a:r>
              <a:t>That is, where are the instructions (like, when this happens, do this, else that)</a:t>
            </a:r>
          </a:p>
        </p:txBody>
      </p:sp>
      <p:pic>
        <p:nvPicPr>
          <p:cNvPr id="228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06389" y="4335929"/>
            <a:ext cx="3060185" cy="2037209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Right Arrow 1"/>
          <p:cNvSpPr/>
          <p:nvPr/>
        </p:nvSpPr>
        <p:spPr>
          <a:xfrm>
            <a:off x="5266575" y="5099351"/>
            <a:ext cx="476305" cy="51036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30" name="TextBox 2"/>
          <p:cNvSpPr txBox="1"/>
          <p:nvPr/>
        </p:nvSpPr>
        <p:spPr>
          <a:xfrm>
            <a:off x="5859391" y="4477370"/>
            <a:ext cx="2258356" cy="1793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Instructions (aka code)</a:t>
            </a:r>
          </a:p>
          <a:p>
            <a:pPr/>
            <a:r>
              <a:t>can also be expressed in bits … and stored in</a:t>
            </a:r>
          </a:p>
          <a:p>
            <a:pPr/>
            <a:r>
              <a:t>TVs … and this code can receive bits of data</a:t>
            </a:r>
          </a:p>
          <a:p>
            <a:pPr/>
            <a:r>
              <a:t>and display on screen</a:t>
            </a:r>
          </a:p>
        </p:txBody>
      </p:sp>
      <p:sp>
        <p:nvSpPr>
          <p:cNvPr id="231" name="Right Arrow 20"/>
          <p:cNvSpPr/>
          <p:nvPr/>
        </p:nvSpPr>
        <p:spPr>
          <a:xfrm>
            <a:off x="8150839" y="5075809"/>
            <a:ext cx="476305" cy="51036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32" name="TextBox 11"/>
          <p:cNvSpPr txBox="1"/>
          <p:nvPr/>
        </p:nvSpPr>
        <p:spPr>
          <a:xfrm>
            <a:off x="8857942" y="4939841"/>
            <a:ext cx="1132172" cy="625189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b="1">
                <a:solidFill>
                  <a:srgbClr val="FFFFFF"/>
                </a:solidFill>
              </a:defRPr>
            </a:pPr>
            <a:r>
              <a:t>Digital </a:t>
            </a:r>
          </a:p>
          <a:p>
            <a:pPr algn="ctr">
              <a:defRPr b="1">
                <a:solidFill>
                  <a:srgbClr val="FFFFFF"/>
                </a:solidFill>
              </a:defRPr>
            </a:pPr>
            <a:r>
              <a:t>Revolution</a:t>
            </a:r>
          </a:p>
        </p:txBody>
      </p:sp>
      <p:sp>
        <p:nvSpPr>
          <p:cNvPr id="233" name="TextBox 21"/>
          <p:cNvSpPr txBox="1"/>
          <p:nvPr/>
        </p:nvSpPr>
        <p:spPr>
          <a:xfrm>
            <a:off x="2015903" y="1600515"/>
            <a:ext cx="3725427" cy="300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600"/>
            </a:lvl1pPr>
          </a:lstStyle>
          <a:p>
            <a:pPr/>
            <a:r>
              <a:t>Communicated bit sequence = 0011010011</a:t>
            </a:r>
          </a:p>
        </p:txBody>
      </p:sp>
      <p:pic>
        <p:nvPicPr>
          <p:cNvPr id="234" name="Picture 22" descr="Picture 2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623630" y="1161726"/>
            <a:ext cx="2468591" cy="4664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" name="Group 8"/>
          <p:cNvGrpSpPr/>
          <p:nvPr/>
        </p:nvGrpSpPr>
        <p:grpSpPr>
          <a:xfrm>
            <a:off x="-270020" y="280700"/>
            <a:ext cx="12281645" cy="481194"/>
            <a:chOff x="0" y="0"/>
            <a:chExt cx="12281643" cy="481193"/>
          </a:xfrm>
        </p:grpSpPr>
        <p:sp>
          <p:nvSpPr>
            <p:cNvPr id="236" name="Straight Arrow Connector 4"/>
            <p:cNvSpPr/>
            <p:nvPr/>
          </p:nvSpPr>
          <p:spPr>
            <a:xfrm flipV="1">
              <a:off x="-1" y="224009"/>
              <a:ext cx="12281645" cy="57263"/>
            </a:xfrm>
            <a:prstGeom prst="line">
              <a:avLst/>
            </a:prstGeom>
            <a:noFill/>
            <a:ln w="38100" cap="flat">
              <a:solidFill>
                <a:srgbClr val="0D0D0D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37" name="Oval 7"/>
            <p:cNvSpPr/>
            <p:nvPr/>
          </p:nvSpPr>
          <p:spPr>
            <a:xfrm rot="20274340">
              <a:off x="969150" y="75665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38" name="Oval 13"/>
            <p:cNvSpPr/>
            <p:nvPr/>
          </p:nvSpPr>
          <p:spPr>
            <a:xfrm rot="20274340">
              <a:off x="4220834" y="9043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39" name="Oval 14"/>
            <p:cNvSpPr/>
            <p:nvPr/>
          </p:nvSpPr>
          <p:spPr>
            <a:xfrm rot="20274340">
              <a:off x="7046690" y="46936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40" name="Oval 15"/>
            <p:cNvSpPr/>
            <p:nvPr/>
          </p:nvSpPr>
          <p:spPr>
            <a:xfrm rot="20274340">
              <a:off x="11218810" y="8606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41" name="Oval 16"/>
            <p:cNvSpPr/>
            <p:nvPr/>
          </p:nvSpPr>
          <p:spPr>
            <a:xfrm rot="20274340">
              <a:off x="1857982" y="85922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42" name="Oval 17"/>
            <p:cNvSpPr/>
            <p:nvPr/>
          </p:nvSpPr>
          <p:spPr>
            <a:xfrm rot="20274340">
              <a:off x="2957576" y="88928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43" name="Oval 18"/>
            <p:cNvSpPr/>
            <p:nvPr/>
          </p:nvSpPr>
          <p:spPr>
            <a:xfrm rot="20274340">
              <a:off x="5192092" y="5688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44" name="Oval 19"/>
            <p:cNvSpPr/>
            <p:nvPr/>
          </p:nvSpPr>
          <p:spPr>
            <a:xfrm rot="20274340">
              <a:off x="6288802" y="4978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45" name="Oval 20"/>
            <p:cNvSpPr/>
            <p:nvPr/>
          </p:nvSpPr>
          <p:spPr>
            <a:xfrm rot="20274340">
              <a:off x="9714241" y="50367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46" name="Oval 22"/>
            <p:cNvSpPr/>
            <p:nvPr/>
          </p:nvSpPr>
          <p:spPr>
            <a:xfrm rot="20274340">
              <a:off x="7893309" y="64786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47" name="Oval 23"/>
            <p:cNvSpPr/>
            <p:nvPr/>
          </p:nvSpPr>
          <p:spPr>
            <a:xfrm rot="20274340">
              <a:off x="8979912" y="60568"/>
              <a:ext cx="316703" cy="343824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pic>
        <p:nvPicPr>
          <p:cNvPr id="24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928" y="718396"/>
            <a:ext cx="1147442" cy="690848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TextBox 25"/>
          <p:cNvSpPr txBox="1"/>
          <p:nvPr/>
        </p:nvSpPr>
        <p:spPr>
          <a:xfrm>
            <a:off x="76874" y="-63470"/>
            <a:ext cx="835829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800"/>
            </a:lvl1pPr>
          </a:lstStyle>
          <a:p>
            <a:pPr/>
            <a:r>
              <a:t>Time</a:t>
            </a:r>
          </a:p>
        </p:txBody>
      </p:sp>
      <p:pic>
        <p:nvPicPr>
          <p:cNvPr id="251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5768" y="1609831"/>
            <a:ext cx="2976431" cy="1896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Picture 12" descr="Picture 1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62691" y="1662094"/>
            <a:ext cx="2235464" cy="1487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Picture 6" descr="Picture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95868" y="1649566"/>
            <a:ext cx="1660992" cy="15130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Picture 8" descr="Picture 8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610876" y="1681833"/>
            <a:ext cx="2610207" cy="1468242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Straight Arrow Connector 35"/>
          <p:cNvSpPr/>
          <p:nvPr/>
        </p:nvSpPr>
        <p:spPr>
          <a:xfrm flipH="1" flipV="1">
            <a:off x="1756631" y="812818"/>
            <a:ext cx="2" cy="904711"/>
          </a:xfrm>
          <a:prstGeom prst="line">
            <a:avLst/>
          </a:prstGeom>
          <a:ln w="38100">
            <a:solidFill>
              <a:srgbClr val="C00000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56" name="TextBox 37"/>
          <p:cNvSpPr txBox="1"/>
          <p:nvPr/>
        </p:nvSpPr>
        <p:spPr>
          <a:xfrm>
            <a:off x="-31030" y="3451833"/>
            <a:ext cx="3754734" cy="64647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>
                <a:solidFill>
                  <a:srgbClr val="FFFFFF"/>
                </a:solidFill>
              </a:defRPr>
            </a:pPr>
            <a:r>
              <a:t>Signals </a:t>
            </a:r>
            <a:r>
              <a:rPr b="0"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bits </a:t>
            </a:r>
            <a:r>
              <a:rPr b="0"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memory </a:t>
            </a:r>
            <a:r>
              <a:rPr b="0"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code</a:t>
            </a:r>
          </a:p>
        </p:txBody>
      </p:sp>
      <p:grpSp>
        <p:nvGrpSpPr>
          <p:cNvPr id="259" name="Right Arrow 32"/>
          <p:cNvGrpSpPr/>
          <p:nvPr/>
        </p:nvGrpSpPr>
        <p:grpSpPr>
          <a:xfrm>
            <a:off x="3946492" y="3278952"/>
            <a:ext cx="7499275" cy="715093"/>
            <a:chOff x="0" y="0"/>
            <a:chExt cx="7499274" cy="715092"/>
          </a:xfrm>
        </p:grpSpPr>
        <p:sp>
          <p:nvSpPr>
            <p:cNvPr id="257" name="Arrow"/>
            <p:cNvSpPr/>
            <p:nvPr/>
          </p:nvSpPr>
          <p:spPr>
            <a:xfrm>
              <a:off x="0" y="0"/>
              <a:ext cx="7499275" cy="71509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58" name="Digital Revolution"/>
            <p:cNvSpPr txBox="1"/>
            <p:nvPr/>
          </p:nvSpPr>
          <p:spPr>
            <a:xfrm>
              <a:off x="45719" y="191002"/>
              <a:ext cx="7229062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>
                  <a:solidFill>
                    <a:srgbClr val="FFFFFF"/>
                  </a:solidFill>
                </a:defRPr>
              </a:lvl1pPr>
            </a:lstStyle>
            <a:p>
              <a:pPr/>
              <a:r>
                <a:t>Digital Revolution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4" grpId="3"/>
      <p:bldP build="whole" bldLvl="1" animBg="1" rev="0" advAuto="0" spid="253" grpId="2"/>
      <p:bldP build="whole" bldLvl="1" animBg="1" rev="0" advAuto="0" spid="252" grpId="1"/>
      <p:bldP build="whole" bldLvl="1" animBg="1" rev="0" advAuto="0" spid="259" grpId="4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roup 8"/>
          <p:cNvGrpSpPr/>
          <p:nvPr/>
        </p:nvGrpSpPr>
        <p:grpSpPr>
          <a:xfrm>
            <a:off x="-270020" y="280700"/>
            <a:ext cx="12281645" cy="481194"/>
            <a:chOff x="0" y="0"/>
            <a:chExt cx="12281643" cy="481193"/>
          </a:xfrm>
        </p:grpSpPr>
        <p:sp>
          <p:nvSpPr>
            <p:cNvPr id="261" name="Straight Arrow Connector 4"/>
            <p:cNvSpPr/>
            <p:nvPr/>
          </p:nvSpPr>
          <p:spPr>
            <a:xfrm flipV="1">
              <a:off x="-1" y="224009"/>
              <a:ext cx="12281645" cy="57263"/>
            </a:xfrm>
            <a:prstGeom prst="line">
              <a:avLst/>
            </a:prstGeom>
            <a:noFill/>
            <a:ln w="38100" cap="flat">
              <a:solidFill>
                <a:srgbClr val="0D0D0D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2" name="Oval 7"/>
            <p:cNvSpPr/>
            <p:nvPr/>
          </p:nvSpPr>
          <p:spPr>
            <a:xfrm rot="20274340">
              <a:off x="969150" y="75665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63" name="Oval 13"/>
            <p:cNvSpPr/>
            <p:nvPr/>
          </p:nvSpPr>
          <p:spPr>
            <a:xfrm rot="20274340">
              <a:off x="4220834" y="9043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64" name="Oval 14"/>
            <p:cNvSpPr/>
            <p:nvPr/>
          </p:nvSpPr>
          <p:spPr>
            <a:xfrm rot="20274340">
              <a:off x="7046690" y="46936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65" name="Oval 15"/>
            <p:cNvSpPr/>
            <p:nvPr/>
          </p:nvSpPr>
          <p:spPr>
            <a:xfrm rot="20274340">
              <a:off x="11218810" y="8606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66" name="Oval 16"/>
            <p:cNvSpPr/>
            <p:nvPr/>
          </p:nvSpPr>
          <p:spPr>
            <a:xfrm rot="20274340">
              <a:off x="1857982" y="85922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67" name="Oval 17"/>
            <p:cNvSpPr/>
            <p:nvPr/>
          </p:nvSpPr>
          <p:spPr>
            <a:xfrm rot="20274340">
              <a:off x="2957576" y="88928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68" name="Oval 18"/>
            <p:cNvSpPr/>
            <p:nvPr/>
          </p:nvSpPr>
          <p:spPr>
            <a:xfrm rot="20274340">
              <a:off x="5192092" y="5688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69" name="Oval 19"/>
            <p:cNvSpPr/>
            <p:nvPr/>
          </p:nvSpPr>
          <p:spPr>
            <a:xfrm rot="20274340">
              <a:off x="6288802" y="4978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70" name="Oval 20"/>
            <p:cNvSpPr/>
            <p:nvPr/>
          </p:nvSpPr>
          <p:spPr>
            <a:xfrm rot="20274340">
              <a:off x="9714241" y="50367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71" name="Oval 22"/>
            <p:cNvSpPr/>
            <p:nvPr/>
          </p:nvSpPr>
          <p:spPr>
            <a:xfrm rot="20274340">
              <a:off x="7893309" y="64786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72" name="Oval 23"/>
            <p:cNvSpPr/>
            <p:nvPr/>
          </p:nvSpPr>
          <p:spPr>
            <a:xfrm rot="20274340">
              <a:off x="8979912" y="60568"/>
              <a:ext cx="316703" cy="343824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pic>
        <p:nvPicPr>
          <p:cNvPr id="27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928" y="718396"/>
            <a:ext cx="1147442" cy="690848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TextBox 25"/>
          <p:cNvSpPr txBox="1"/>
          <p:nvPr/>
        </p:nvSpPr>
        <p:spPr>
          <a:xfrm>
            <a:off x="76874" y="-63470"/>
            <a:ext cx="835829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800"/>
            </a:lvl1pPr>
          </a:lstStyle>
          <a:p>
            <a:pPr/>
            <a:r>
              <a:t>Time</a:t>
            </a:r>
          </a:p>
        </p:txBody>
      </p:sp>
      <p:pic>
        <p:nvPicPr>
          <p:cNvPr id="276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5768" y="1609831"/>
            <a:ext cx="2976431" cy="1896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Picture 12" descr="Picture 1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62691" y="1662094"/>
            <a:ext cx="2235464" cy="1487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Picture 6" descr="Picture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95868" y="1649566"/>
            <a:ext cx="1660992" cy="15130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Picture 8" descr="Picture 8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610876" y="1681833"/>
            <a:ext cx="2610207" cy="1468242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Straight Arrow Connector 35"/>
          <p:cNvSpPr/>
          <p:nvPr/>
        </p:nvSpPr>
        <p:spPr>
          <a:xfrm flipH="1" flipV="1">
            <a:off x="1756631" y="812818"/>
            <a:ext cx="2" cy="904711"/>
          </a:xfrm>
          <a:prstGeom prst="line">
            <a:avLst/>
          </a:prstGeom>
          <a:ln w="38100">
            <a:solidFill>
              <a:srgbClr val="C00000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81" name="TextBox 37"/>
          <p:cNvSpPr txBox="1"/>
          <p:nvPr/>
        </p:nvSpPr>
        <p:spPr>
          <a:xfrm>
            <a:off x="-31030" y="3451833"/>
            <a:ext cx="3754734" cy="64647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>
                <a:solidFill>
                  <a:srgbClr val="FFFFFF"/>
                </a:solidFill>
              </a:defRPr>
            </a:pPr>
            <a:r>
              <a:t>Signals </a:t>
            </a:r>
            <a:r>
              <a:rPr b="0"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bits </a:t>
            </a:r>
            <a:r>
              <a:rPr b="0"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memory </a:t>
            </a:r>
            <a:r>
              <a:rPr b="0"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code</a:t>
            </a:r>
          </a:p>
        </p:txBody>
      </p:sp>
      <p:pic>
        <p:nvPicPr>
          <p:cNvPr id="282" name="Picture 2" descr="Picture 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69517" y="4637627"/>
            <a:ext cx="3072683" cy="172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Picture 8" descr="Picture 8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511559" y="4479137"/>
            <a:ext cx="1669275" cy="1865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Picture 12" descr="Picture 12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004390" y="5056563"/>
            <a:ext cx="2152066" cy="11496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Picture 14" descr="Picture 14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662938" y="4359826"/>
            <a:ext cx="3529062" cy="1985098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TextBox 42"/>
          <p:cNvSpPr txBox="1"/>
          <p:nvPr/>
        </p:nvSpPr>
        <p:spPr>
          <a:xfrm>
            <a:off x="-23384" y="6376168"/>
            <a:ext cx="3754734" cy="333089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pPr/>
            <a:r>
              <a:t>Lego building blocks</a:t>
            </a:r>
          </a:p>
        </p:txBody>
      </p:sp>
      <p:grpSp>
        <p:nvGrpSpPr>
          <p:cNvPr id="289" name="Right Arrow 1"/>
          <p:cNvGrpSpPr/>
          <p:nvPr/>
        </p:nvGrpSpPr>
        <p:grpSpPr>
          <a:xfrm>
            <a:off x="3946492" y="3278952"/>
            <a:ext cx="7499275" cy="715093"/>
            <a:chOff x="0" y="0"/>
            <a:chExt cx="7499274" cy="715092"/>
          </a:xfrm>
        </p:grpSpPr>
        <p:sp>
          <p:nvSpPr>
            <p:cNvPr id="287" name="Arrow"/>
            <p:cNvSpPr/>
            <p:nvPr/>
          </p:nvSpPr>
          <p:spPr>
            <a:xfrm>
              <a:off x="0" y="0"/>
              <a:ext cx="7499275" cy="71509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88" name="Digital Revolution"/>
            <p:cNvSpPr txBox="1"/>
            <p:nvPr/>
          </p:nvSpPr>
          <p:spPr>
            <a:xfrm>
              <a:off x="45719" y="191002"/>
              <a:ext cx="7229062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>
                  <a:solidFill>
                    <a:srgbClr val="FFFFFF"/>
                  </a:solidFill>
                </a:defRPr>
              </a:lvl1pPr>
            </a:lstStyle>
            <a:p>
              <a:pPr/>
              <a:r>
                <a:t>Digital Revolution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50604" y="1499510"/>
            <a:ext cx="6990362" cy="47512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4" name="Group 8"/>
          <p:cNvGrpSpPr/>
          <p:nvPr/>
        </p:nvGrpSpPr>
        <p:grpSpPr>
          <a:xfrm>
            <a:off x="-270020" y="280700"/>
            <a:ext cx="12281645" cy="481194"/>
            <a:chOff x="0" y="0"/>
            <a:chExt cx="12281643" cy="481193"/>
          </a:xfrm>
        </p:grpSpPr>
        <p:sp>
          <p:nvSpPr>
            <p:cNvPr id="292" name="Straight Arrow Connector 4"/>
            <p:cNvSpPr/>
            <p:nvPr/>
          </p:nvSpPr>
          <p:spPr>
            <a:xfrm flipV="1">
              <a:off x="-1" y="224009"/>
              <a:ext cx="12281645" cy="57263"/>
            </a:xfrm>
            <a:prstGeom prst="line">
              <a:avLst/>
            </a:prstGeom>
            <a:noFill/>
            <a:ln w="38100" cap="flat">
              <a:solidFill>
                <a:srgbClr val="0D0D0D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3" name="Oval 7"/>
            <p:cNvSpPr/>
            <p:nvPr/>
          </p:nvSpPr>
          <p:spPr>
            <a:xfrm rot="20274340">
              <a:off x="969150" y="75665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94" name="Oval 13"/>
            <p:cNvSpPr/>
            <p:nvPr/>
          </p:nvSpPr>
          <p:spPr>
            <a:xfrm rot="20274340">
              <a:off x="4220834" y="9043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95" name="Oval 14"/>
            <p:cNvSpPr/>
            <p:nvPr/>
          </p:nvSpPr>
          <p:spPr>
            <a:xfrm rot="20274340">
              <a:off x="7046690" y="46936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96" name="Oval 15"/>
            <p:cNvSpPr/>
            <p:nvPr/>
          </p:nvSpPr>
          <p:spPr>
            <a:xfrm rot="20274340">
              <a:off x="11218810" y="8606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97" name="Oval 16"/>
            <p:cNvSpPr/>
            <p:nvPr/>
          </p:nvSpPr>
          <p:spPr>
            <a:xfrm rot="20274340">
              <a:off x="1857982" y="85922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98" name="Oval 17"/>
            <p:cNvSpPr/>
            <p:nvPr/>
          </p:nvSpPr>
          <p:spPr>
            <a:xfrm rot="20274340">
              <a:off x="2957576" y="88928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99" name="Oval 18"/>
            <p:cNvSpPr/>
            <p:nvPr/>
          </p:nvSpPr>
          <p:spPr>
            <a:xfrm rot="20274340">
              <a:off x="5192092" y="5688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00" name="Oval 19"/>
            <p:cNvSpPr/>
            <p:nvPr/>
          </p:nvSpPr>
          <p:spPr>
            <a:xfrm rot="20274340">
              <a:off x="6288802" y="4978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01" name="Oval 20"/>
            <p:cNvSpPr/>
            <p:nvPr/>
          </p:nvSpPr>
          <p:spPr>
            <a:xfrm rot="20274340">
              <a:off x="9714241" y="50367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02" name="Oval 22"/>
            <p:cNvSpPr/>
            <p:nvPr/>
          </p:nvSpPr>
          <p:spPr>
            <a:xfrm rot="20274340">
              <a:off x="7893309" y="64786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03" name="Oval 23"/>
            <p:cNvSpPr/>
            <p:nvPr/>
          </p:nvSpPr>
          <p:spPr>
            <a:xfrm rot="20274340">
              <a:off x="8979912" y="60568"/>
              <a:ext cx="316703" cy="343824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305" name="TextBox 25"/>
          <p:cNvSpPr txBox="1"/>
          <p:nvPr/>
        </p:nvSpPr>
        <p:spPr>
          <a:xfrm>
            <a:off x="76874" y="-63470"/>
            <a:ext cx="835829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800"/>
            </a:lvl1pPr>
          </a:lstStyle>
          <a:p>
            <a:pPr/>
            <a:r>
              <a:t>Time</a:t>
            </a:r>
          </a:p>
        </p:txBody>
      </p:sp>
      <p:pic>
        <p:nvPicPr>
          <p:cNvPr id="306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5768" y="1609831"/>
            <a:ext cx="2976431" cy="1896019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Straight Arrow Connector 35"/>
          <p:cNvSpPr/>
          <p:nvPr/>
        </p:nvSpPr>
        <p:spPr>
          <a:xfrm flipH="1" flipV="1">
            <a:off x="1756633" y="459751"/>
            <a:ext cx="2" cy="1257780"/>
          </a:xfrm>
          <a:prstGeom prst="line">
            <a:avLst/>
          </a:prstGeom>
          <a:ln w="38100">
            <a:solidFill>
              <a:srgbClr val="C00000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08" name="TextBox 32"/>
          <p:cNvSpPr txBox="1"/>
          <p:nvPr/>
        </p:nvSpPr>
        <p:spPr>
          <a:xfrm>
            <a:off x="1289572" y="3503145"/>
            <a:ext cx="1128823" cy="333089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pPr/>
            <a:r>
              <a:t>Electronics</a:t>
            </a:r>
          </a:p>
        </p:txBody>
      </p:sp>
      <p:sp>
        <p:nvSpPr>
          <p:cNvPr id="309" name="TextBox 36"/>
          <p:cNvSpPr txBox="1"/>
          <p:nvPr/>
        </p:nvSpPr>
        <p:spPr>
          <a:xfrm>
            <a:off x="99418" y="1483224"/>
            <a:ext cx="1038522" cy="333088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pPr/>
            <a:r>
              <a:t>Electricity</a:t>
            </a:r>
          </a:p>
        </p:txBody>
      </p:sp>
      <p:pic>
        <p:nvPicPr>
          <p:cNvPr id="310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928" y="718396"/>
            <a:ext cx="1147442" cy="690848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Right Arrow 41"/>
          <p:cNvSpPr/>
          <p:nvPr/>
        </p:nvSpPr>
        <p:spPr>
          <a:xfrm>
            <a:off x="3421939" y="2302659"/>
            <a:ext cx="476305" cy="51036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12" name="TextBox 6"/>
          <p:cNvSpPr txBox="1"/>
          <p:nvPr/>
        </p:nvSpPr>
        <p:spPr>
          <a:xfrm>
            <a:off x="3115393" y="6329308"/>
            <a:ext cx="8733692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2800"/>
            </a:lvl1pPr>
          </a:lstStyle>
          <a:p>
            <a:pPr/>
            <a:r>
              <a:t>The Electronic Numerical Integrator and Computer (ENIAC)</a:t>
            </a:r>
          </a:p>
        </p:txBody>
      </p:sp>
      <p:grpSp>
        <p:nvGrpSpPr>
          <p:cNvPr id="315" name="Oval 24"/>
          <p:cNvGrpSpPr/>
          <p:nvPr/>
        </p:nvGrpSpPr>
        <p:grpSpPr>
          <a:xfrm>
            <a:off x="3669660" y="902940"/>
            <a:ext cx="1077511" cy="917226"/>
            <a:chOff x="0" y="0"/>
            <a:chExt cx="1077510" cy="917224"/>
          </a:xfrm>
        </p:grpSpPr>
        <p:sp>
          <p:nvSpPr>
            <p:cNvPr id="313" name="Oval"/>
            <p:cNvSpPr/>
            <p:nvPr/>
          </p:nvSpPr>
          <p:spPr>
            <a:xfrm>
              <a:off x="-1" y="-1"/>
              <a:ext cx="1077512" cy="917226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14" name="1940s"/>
            <p:cNvSpPr txBox="1"/>
            <p:nvPr/>
          </p:nvSpPr>
          <p:spPr>
            <a:xfrm>
              <a:off x="203518" y="292067"/>
              <a:ext cx="670473" cy="3330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>
                  <a:solidFill>
                    <a:srgbClr val="FFFFFF"/>
                  </a:solidFill>
                </a:defRPr>
              </a:lvl1pPr>
            </a:lstStyle>
            <a:p>
              <a:pPr/>
              <a:r>
                <a:t>1940s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2" grpId="3"/>
      <p:bldP build="whole" bldLvl="1" animBg="1" rev="0" advAuto="0" spid="291" grpId="2"/>
      <p:bldP build="whole" bldLvl="1" animBg="1" rev="0" advAuto="0" spid="3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roup 8"/>
          <p:cNvGrpSpPr/>
          <p:nvPr/>
        </p:nvGrpSpPr>
        <p:grpSpPr>
          <a:xfrm>
            <a:off x="-270020" y="280700"/>
            <a:ext cx="12281645" cy="481194"/>
            <a:chOff x="0" y="0"/>
            <a:chExt cx="12281643" cy="481193"/>
          </a:xfrm>
        </p:grpSpPr>
        <p:sp>
          <p:nvSpPr>
            <p:cNvPr id="317" name="Straight Arrow Connector 4"/>
            <p:cNvSpPr/>
            <p:nvPr/>
          </p:nvSpPr>
          <p:spPr>
            <a:xfrm flipV="1">
              <a:off x="-1" y="224009"/>
              <a:ext cx="12281645" cy="57263"/>
            </a:xfrm>
            <a:prstGeom prst="line">
              <a:avLst/>
            </a:prstGeom>
            <a:noFill/>
            <a:ln w="38100" cap="flat">
              <a:solidFill>
                <a:srgbClr val="0D0D0D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8" name="Oval 7"/>
            <p:cNvSpPr/>
            <p:nvPr/>
          </p:nvSpPr>
          <p:spPr>
            <a:xfrm rot="20274340">
              <a:off x="969150" y="75665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19" name="Oval 13"/>
            <p:cNvSpPr/>
            <p:nvPr/>
          </p:nvSpPr>
          <p:spPr>
            <a:xfrm rot="20274340">
              <a:off x="4220834" y="9043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20" name="Oval 14"/>
            <p:cNvSpPr/>
            <p:nvPr/>
          </p:nvSpPr>
          <p:spPr>
            <a:xfrm rot="20274340">
              <a:off x="7046690" y="46936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21" name="Oval 15"/>
            <p:cNvSpPr/>
            <p:nvPr/>
          </p:nvSpPr>
          <p:spPr>
            <a:xfrm rot="20274340">
              <a:off x="11218810" y="8606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22" name="Oval 16"/>
            <p:cNvSpPr/>
            <p:nvPr/>
          </p:nvSpPr>
          <p:spPr>
            <a:xfrm rot="20274340">
              <a:off x="1857982" y="85922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23" name="Oval 17"/>
            <p:cNvSpPr/>
            <p:nvPr/>
          </p:nvSpPr>
          <p:spPr>
            <a:xfrm rot="20274340">
              <a:off x="2957576" y="88928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24" name="Oval 18"/>
            <p:cNvSpPr/>
            <p:nvPr/>
          </p:nvSpPr>
          <p:spPr>
            <a:xfrm rot="20274340">
              <a:off x="5192092" y="5688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25" name="Oval 19"/>
            <p:cNvSpPr/>
            <p:nvPr/>
          </p:nvSpPr>
          <p:spPr>
            <a:xfrm rot="20274340">
              <a:off x="6288802" y="4978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26" name="Oval 20"/>
            <p:cNvSpPr/>
            <p:nvPr/>
          </p:nvSpPr>
          <p:spPr>
            <a:xfrm rot="20274340">
              <a:off x="9714241" y="50367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27" name="Oval 22"/>
            <p:cNvSpPr/>
            <p:nvPr/>
          </p:nvSpPr>
          <p:spPr>
            <a:xfrm rot="20274340">
              <a:off x="7893309" y="64786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28" name="Oval 23"/>
            <p:cNvSpPr/>
            <p:nvPr/>
          </p:nvSpPr>
          <p:spPr>
            <a:xfrm rot="20274340">
              <a:off x="8979912" y="60568"/>
              <a:ext cx="316703" cy="343824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330" name="TextBox 25"/>
          <p:cNvSpPr txBox="1"/>
          <p:nvPr/>
        </p:nvSpPr>
        <p:spPr>
          <a:xfrm>
            <a:off x="76874" y="-63470"/>
            <a:ext cx="835829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800"/>
            </a:lvl1pPr>
          </a:lstStyle>
          <a:p>
            <a:pPr/>
            <a:r>
              <a:t>Time</a:t>
            </a:r>
          </a:p>
        </p:txBody>
      </p:sp>
      <p:pic>
        <p:nvPicPr>
          <p:cNvPr id="331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5768" y="1609831"/>
            <a:ext cx="2976431" cy="1896019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Straight Arrow Connector 35"/>
          <p:cNvSpPr/>
          <p:nvPr/>
        </p:nvSpPr>
        <p:spPr>
          <a:xfrm flipH="1" flipV="1">
            <a:off x="1756633" y="459751"/>
            <a:ext cx="2" cy="1257780"/>
          </a:xfrm>
          <a:prstGeom prst="line">
            <a:avLst/>
          </a:prstGeom>
          <a:ln w="38100">
            <a:solidFill>
              <a:srgbClr val="C00000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33" name="TextBox 32"/>
          <p:cNvSpPr txBox="1"/>
          <p:nvPr/>
        </p:nvSpPr>
        <p:spPr>
          <a:xfrm>
            <a:off x="1289572" y="3503145"/>
            <a:ext cx="1128823" cy="333089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pPr/>
            <a:r>
              <a:t>Electronics</a:t>
            </a:r>
          </a:p>
        </p:txBody>
      </p:sp>
      <p:sp>
        <p:nvSpPr>
          <p:cNvPr id="334" name="TextBox 36"/>
          <p:cNvSpPr txBox="1"/>
          <p:nvPr/>
        </p:nvSpPr>
        <p:spPr>
          <a:xfrm>
            <a:off x="99418" y="1483224"/>
            <a:ext cx="1038522" cy="333088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pPr/>
            <a:r>
              <a:t>Electricity</a:t>
            </a:r>
          </a:p>
        </p:txBody>
      </p:sp>
      <p:pic>
        <p:nvPicPr>
          <p:cNvPr id="335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928" y="718396"/>
            <a:ext cx="1147442" cy="690848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Right Arrow 41"/>
          <p:cNvSpPr/>
          <p:nvPr/>
        </p:nvSpPr>
        <p:spPr>
          <a:xfrm>
            <a:off x="3421939" y="2302659"/>
            <a:ext cx="476305" cy="51036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37" name="TextBox 6"/>
          <p:cNvSpPr txBox="1"/>
          <p:nvPr/>
        </p:nvSpPr>
        <p:spPr>
          <a:xfrm>
            <a:off x="4563114" y="3383231"/>
            <a:ext cx="2890005" cy="554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b="1" sz="1600"/>
            </a:pPr>
            <a:r>
              <a:t>Main frame computers</a:t>
            </a:r>
          </a:p>
          <a:p>
            <a:pPr algn="ctr">
              <a:defRPr b="1" sz="1600"/>
            </a:pPr>
            <a:r>
              <a:t>(size of a room) with punch cards</a:t>
            </a:r>
          </a:p>
        </p:txBody>
      </p:sp>
      <p:sp>
        <p:nvSpPr>
          <p:cNvPr id="338" name="Right Arrow 29"/>
          <p:cNvSpPr/>
          <p:nvPr/>
        </p:nvSpPr>
        <p:spPr>
          <a:xfrm>
            <a:off x="7949220" y="2268216"/>
            <a:ext cx="476306" cy="51036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39" name="Right Arrow 31"/>
          <p:cNvSpPr/>
          <p:nvPr/>
        </p:nvSpPr>
        <p:spPr>
          <a:xfrm rot="10800000">
            <a:off x="7630893" y="4894084"/>
            <a:ext cx="476305" cy="51036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40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rcRect l="18281" t="0" r="15781" b="0"/>
          <a:stretch>
            <a:fillRect/>
          </a:stretch>
        </p:blipFill>
        <p:spPr>
          <a:xfrm>
            <a:off x="10580608" y="1657736"/>
            <a:ext cx="1386201" cy="15767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rcRect l="26532" t="10666" r="24866" b="8979"/>
          <a:stretch>
            <a:fillRect/>
          </a:stretch>
        </p:blipFill>
        <p:spPr>
          <a:xfrm>
            <a:off x="8619514" y="1261030"/>
            <a:ext cx="1815853" cy="22517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Picture 6" descr="Picture 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187373" y="3690335"/>
            <a:ext cx="4004627" cy="24027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5" name="Group 42"/>
          <p:cNvGrpSpPr/>
          <p:nvPr/>
        </p:nvGrpSpPr>
        <p:grpSpPr>
          <a:xfrm>
            <a:off x="-9692" y="4094029"/>
            <a:ext cx="3619265" cy="2698161"/>
            <a:chOff x="0" y="0"/>
            <a:chExt cx="3619263" cy="2698159"/>
          </a:xfrm>
        </p:grpSpPr>
        <p:pic>
          <p:nvPicPr>
            <p:cNvPr id="343" name="Picture 2" descr="Picture 2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3619264" cy="2698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4" name="TextBox 44"/>
            <p:cNvSpPr txBox="1"/>
            <p:nvPr/>
          </p:nvSpPr>
          <p:spPr>
            <a:xfrm>
              <a:off x="58459" y="58094"/>
              <a:ext cx="3539839" cy="6251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/>
              <a:r>
                <a:t>Miniaturization into integrated chips:</a:t>
              </a:r>
            </a:p>
            <a:p>
              <a:pPr algn="ctr">
                <a:defRPr b="1"/>
              </a:pPr>
              <a:r>
                <a:t>Very Large Scale Integration (VLSI)</a:t>
              </a:r>
            </a:p>
          </p:txBody>
        </p:sp>
      </p:grpSp>
      <p:pic>
        <p:nvPicPr>
          <p:cNvPr id="346" name="Picture 6" descr="Picture 6"/>
          <p:cNvPicPr>
            <a:picLocks noChangeAspect="1"/>
          </p:cNvPicPr>
          <p:nvPr/>
        </p:nvPicPr>
        <p:blipFill>
          <a:blip r:embed="rId8">
            <a:extLst/>
          </a:blip>
          <a:srcRect l="12574" t="8370" r="0" b="7903"/>
          <a:stretch>
            <a:fillRect/>
          </a:stretch>
        </p:blipFill>
        <p:spPr>
          <a:xfrm>
            <a:off x="4208414" y="4325551"/>
            <a:ext cx="3376653" cy="2263785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Right Arrow 45"/>
          <p:cNvSpPr/>
          <p:nvPr/>
        </p:nvSpPr>
        <p:spPr>
          <a:xfrm rot="10800000">
            <a:off x="3632863" y="4885880"/>
            <a:ext cx="476305" cy="51036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48" name="TextBox 46"/>
          <p:cNvSpPr txBox="1"/>
          <p:nvPr/>
        </p:nvSpPr>
        <p:spPr>
          <a:xfrm>
            <a:off x="9030072" y="6141684"/>
            <a:ext cx="2326641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1600"/>
            </a:lvl1pPr>
          </a:lstStyle>
          <a:p>
            <a:pPr/>
            <a:r>
              <a:t>Apollo guidance computer</a:t>
            </a:r>
          </a:p>
        </p:txBody>
      </p:sp>
      <p:grpSp>
        <p:nvGrpSpPr>
          <p:cNvPr id="351" name="Oval 47"/>
          <p:cNvGrpSpPr/>
          <p:nvPr/>
        </p:nvGrpSpPr>
        <p:grpSpPr>
          <a:xfrm>
            <a:off x="11103088" y="839841"/>
            <a:ext cx="1077511" cy="917225"/>
            <a:chOff x="0" y="0"/>
            <a:chExt cx="1077510" cy="917224"/>
          </a:xfrm>
        </p:grpSpPr>
        <p:sp>
          <p:nvSpPr>
            <p:cNvPr id="349" name="Oval"/>
            <p:cNvSpPr/>
            <p:nvPr/>
          </p:nvSpPr>
          <p:spPr>
            <a:xfrm>
              <a:off x="-1" y="-1"/>
              <a:ext cx="1077512" cy="917226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50" name="1970s"/>
            <p:cNvSpPr txBox="1"/>
            <p:nvPr/>
          </p:nvSpPr>
          <p:spPr>
            <a:xfrm>
              <a:off x="203518" y="292067"/>
              <a:ext cx="670473" cy="3330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>
                  <a:solidFill>
                    <a:srgbClr val="FFFFFF"/>
                  </a:solidFill>
                </a:defRPr>
              </a:lvl1pPr>
            </a:lstStyle>
            <a:p>
              <a:pPr/>
              <a:r>
                <a:t>1970s</a:t>
              </a:r>
            </a:p>
          </p:txBody>
        </p:sp>
      </p:grpSp>
      <p:grpSp>
        <p:nvGrpSpPr>
          <p:cNvPr id="354" name="Oval 48"/>
          <p:cNvGrpSpPr/>
          <p:nvPr/>
        </p:nvGrpSpPr>
        <p:grpSpPr>
          <a:xfrm>
            <a:off x="2940437" y="5872248"/>
            <a:ext cx="1077511" cy="917225"/>
            <a:chOff x="0" y="0"/>
            <a:chExt cx="1077510" cy="917224"/>
          </a:xfrm>
        </p:grpSpPr>
        <p:sp>
          <p:nvSpPr>
            <p:cNvPr id="352" name="Oval"/>
            <p:cNvSpPr/>
            <p:nvPr/>
          </p:nvSpPr>
          <p:spPr>
            <a:xfrm>
              <a:off x="-1" y="-1"/>
              <a:ext cx="1077512" cy="917226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53" name="1980s"/>
            <p:cNvSpPr txBox="1"/>
            <p:nvPr/>
          </p:nvSpPr>
          <p:spPr>
            <a:xfrm>
              <a:off x="203518" y="292067"/>
              <a:ext cx="670473" cy="3330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>
                  <a:solidFill>
                    <a:srgbClr val="FFFFFF"/>
                  </a:solidFill>
                </a:defRPr>
              </a:lvl1pPr>
            </a:lstStyle>
            <a:p>
              <a:pPr/>
              <a:r>
                <a:t>1980s</a:t>
              </a:r>
            </a:p>
          </p:txBody>
        </p:sp>
      </p:grpSp>
      <p:pic>
        <p:nvPicPr>
          <p:cNvPr id="355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067872" y="1953028"/>
            <a:ext cx="2102654" cy="14291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8" name="Oval 24"/>
          <p:cNvGrpSpPr/>
          <p:nvPr/>
        </p:nvGrpSpPr>
        <p:grpSpPr>
          <a:xfrm>
            <a:off x="3586928" y="1356459"/>
            <a:ext cx="1077511" cy="917225"/>
            <a:chOff x="0" y="0"/>
            <a:chExt cx="1077510" cy="917224"/>
          </a:xfrm>
        </p:grpSpPr>
        <p:sp>
          <p:nvSpPr>
            <p:cNvPr id="356" name="Oval"/>
            <p:cNvSpPr/>
            <p:nvPr/>
          </p:nvSpPr>
          <p:spPr>
            <a:xfrm>
              <a:off x="-1" y="-1"/>
              <a:ext cx="1077512" cy="917226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57" name="1940s"/>
            <p:cNvSpPr txBox="1"/>
            <p:nvPr/>
          </p:nvSpPr>
          <p:spPr>
            <a:xfrm>
              <a:off x="203518" y="292067"/>
              <a:ext cx="670473" cy="3330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>
                  <a:solidFill>
                    <a:srgbClr val="FFFFFF"/>
                  </a:solidFill>
                </a:defRPr>
              </a:lvl1pPr>
            </a:lstStyle>
            <a:p>
              <a:pPr/>
              <a:r>
                <a:t>1940s</a:t>
              </a:r>
            </a:p>
          </p:txBody>
        </p:sp>
      </p:grpSp>
      <p:pic>
        <p:nvPicPr>
          <p:cNvPr id="359" name="Picture 8" descr="Picture 8"/>
          <p:cNvPicPr>
            <a:picLocks noChangeAspect="1"/>
          </p:cNvPicPr>
          <p:nvPr/>
        </p:nvPicPr>
        <p:blipFill>
          <a:blip r:embed="rId10">
            <a:extLst/>
          </a:blip>
          <a:srcRect l="0" t="7270" r="0" b="8502"/>
          <a:stretch>
            <a:fillRect/>
          </a:stretch>
        </p:blipFill>
        <p:spPr>
          <a:xfrm>
            <a:off x="5807319" y="1357989"/>
            <a:ext cx="1945183" cy="14293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2" name="Oval 1"/>
          <p:cNvGrpSpPr/>
          <p:nvPr/>
        </p:nvGrpSpPr>
        <p:grpSpPr>
          <a:xfrm>
            <a:off x="5469361" y="839841"/>
            <a:ext cx="1077511" cy="917225"/>
            <a:chOff x="0" y="0"/>
            <a:chExt cx="1077510" cy="917224"/>
          </a:xfrm>
        </p:grpSpPr>
        <p:sp>
          <p:nvSpPr>
            <p:cNvPr id="360" name="Oval"/>
            <p:cNvSpPr/>
            <p:nvPr/>
          </p:nvSpPr>
          <p:spPr>
            <a:xfrm>
              <a:off x="-1" y="-1"/>
              <a:ext cx="1077512" cy="917226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61" name="1960s"/>
            <p:cNvSpPr txBox="1"/>
            <p:nvPr/>
          </p:nvSpPr>
          <p:spPr>
            <a:xfrm>
              <a:off x="203518" y="292067"/>
              <a:ext cx="670473" cy="3330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>
                  <a:solidFill>
                    <a:srgbClr val="FFFFFF"/>
                  </a:solidFill>
                </a:defRPr>
              </a:lvl1pPr>
            </a:lstStyle>
            <a:p>
              <a:pPr/>
              <a:r>
                <a:t>1960s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9" grpId="1"/>
      <p:bldP build="whole" bldLvl="1" animBg="1" rev="0" advAuto="0" spid="345" grpId="5"/>
      <p:bldP build="whole" bldLvl="1" animBg="1" rev="0" advAuto="0" spid="346" grpId="2"/>
      <p:bldP build="whole" bldLvl="1" animBg="1" rev="0" advAuto="0" spid="347" grpId="3"/>
      <p:bldP build="whole" bldLvl="1" animBg="1" rev="0" advAuto="0" spid="354" grpId="4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roup 8"/>
          <p:cNvGrpSpPr/>
          <p:nvPr/>
        </p:nvGrpSpPr>
        <p:grpSpPr>
          <a:xfrm>
            <a:off x="-270020" y="280700"/>
            <a:ext cx="12281645" cy="481194"/>
            <a:chOff x="0" y="0"/>
            <a:chExt cx="12281643" cy="481193"/>
          </a:xfrm>
        </p:grpSpPr>
        <p:sp>
          <p:nvSpPr>
            <p:cNvPr id="364" name="Straight Arrow Connector 4"/>
            <p:cNvSpPr/>
            <p:nvPr/>
          </p:nvSpPr>
          <p:spPr>
            <a:xfrm flipV="1">
              <a:off x="-1" y="224009"/>
              <a:ext cx="12281645" cy="57263"/>
            </a:xfrm>
            <a:prstGeom prst="line">
              <a:avLst/>
            </a:prstGeom>
            <a:noFill/>
            <a:ln w="38100" cap="flat">
              <a:solidFill>
                <a:srgbClr val="0D0D0D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65" name="Oval 7"/>
            <p:cNvSpPr/>
            <p:nvPr/>
          </p:nvSpPr>
          <p:spPr>
            <a:xfrm rot="20274340">
              <a:off x="969150" y="75665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66" name="Oval 13"/>
            <p:cNvSpPr/>
            <p:nvPr/>
          </p:nvSpPr>
          <p:spPr>
            <a:xfrm rot="20274340">
              <a:off x="4220834" y="9043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67" name="Oval 14"/>
            <p:cNvSpPr/>
            <p:nvPr/>
          </p:nvSpPr>
          <p:spPr>
            <a:xfrm rot="20274340">
              <a:off x="7046690" y="46936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68" name="Oval 15"/>
            <p:cNvSpPr/>
            <p:nvPr/>
          </p:nvSpPr>
          <p:spPr>
            <a:xfrm rot="20274340">
              <a:off x="11218810" y="8606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69" name="Oval 16"/>
            <p:cNvSpPr/>
            <p:nvPr/>
          </p:nvSpPr>
          <p:spPr>
            <a:xfrm rot="20274340">
              <a:off x="1857982" y="85922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70" name="Oval 17"/>
            <p:cNvSpPr/>
            <p:nvPr/>
          </p:nvSpPr>
          <p:spPr>
            <a:xfrm rot="20274340">
              <a:off x="2957576" y="88928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71" name="Oval 18"/>
            <p:cNvSpPr/>
            <p:nvPr/>
          </p:nvSpPr>
          <p:spPr>
            <a:xfrm rot="20274340">
              <a:off x="5192092" y="5688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72" name="Oval 19"/>
            <p:cNvSpPr/>
            <p:nvPr/>
          </p:nvSpPr>
          <p:spPr>
            <a:xfrm rot="20274340">
              <a:off x="6288802" y="4978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73" name="Oval 20"/>
            <p:cNvSpPr/>
            <p:nvPr/>
          </p:nvSpPr>
          <p:spPr>
            <a:xfrm rot="20274340">
              <a:off x="9714241" y="50367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74" name="Oval 22"/>
            <p:cNvSpPr/>
            <p:nvPr/>
          </p:nvSpPr>
          <p:spPr>
            <a:xfrm rot="20274340">
              <a:off x="7893309" y="64786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75" name="Oval 23"/>
            <p:cNvSpPr/>
            <p:nvPr/>
          </p:nvSpPr>
          <p:spPr>
            <a:xfrm rot="20274340">
              <a:off x="8979912" y="60568"/>
              <a:ext cx="316703" cy="343824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377" name="TextBox 25"/>
          <p:cNvSpPr txBox="1"/>
          <p:nvPr/>
        </p:nvSpPr>
        <p:spPr>
          <a:xfrm>
            <a:off x="76874" y="-63470"/>
            <a:ext cx="835829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800"/>
            </a:lvl1pPr>
          </a:lstStyle>
          <a:p>
            <a:pPr/>
            <a:r>
              <a:t>Time</a:t>
            </a:r>
          </a:p>
        </p:txBody>
      </p:sp>
      <p:pic>
        <p:nvPicPr>
          <p:cNvPr id="37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0981" y="879723"/>
            <a:ext cx="1374779" cy="875749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Straight Arrow Connector 35"/>
          <p:cNvSpPr/>
          <p:nvPr/>
        </p:nvSpPr>
        <p:spPr>
          <a:xfrm flipH="1" flipV="1">
            <a:off x="2851457" y="503892"/>
            <a:ext cx="2" cy="1864348"/>
          </a:xfrm>
          <a:prstGeom prst="line">
            <a:avLst/>
          </a:prstGeom>
          <a:ln w="38100">
            <a:solidFill>
              <a:srgbClr val="C00000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80" name="TextBox 32"/>
          <p:cNvSpPr txBox="1"/>
          <p:nvPr/>
        </p:nvSpPr>
        <p:spPr>
          <a:xfrm>
            <a:off x="1144489" y="1812951"/>
            <a:ext cx="1128823" cy="333089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pPr/>
            <a:r>
              <a:t>Electronics</a:t>
            </a:r>
          </a:p>
        </p:txBody>
      </p:sp>
      <p:sp>
        <p:nvSpPr>
          <p:cNvPr id="381" name="TextBox 36"/>
          <p:cNvSpPr txBox="1"/>
          <p:nvPr/>
        </p:nvSpPr>
        <p:spPr>
          <a:xfrm>
            <a:off x="20537" y="1262842"/>
            <a:ext cx="1038522" cy="333088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pPr/>
            <a:r>
              <a:t>Electricity</a:t>
            </a:r>
          </a:p>
        </p:txBody>
      </p:sp>
      <p:pic>
        <p:nvPicPr>
          <p:cNvPr id="382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6061" y="761664"/>
            <a:ext cx="728744" cy="438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rcRect l="0" t="7270" r="0" b="8502"/>
          <a:stretch>
            <a:fillRect/>
          </a:stretch>
        </p:blipFill>
        <p:spPr>
          <a:xfrm>
            <a:off x="2517543" y="1815006"/>
            <a:ext cx="3672007" cy="2698160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TextBox 6"/>
          <p:cNvSpPr txBox="1"/>
          <p:nvPr/>
        </p:nvSpPr>
        <p:spPr>
          <a:xfrm>
            <a:off x="3438086" y="4174611"/>
            <a:ext cx="2030572" cy="300594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1600">
                <a:solidFill>
                  <a:srgbClr val="FFFFFF"/>
                </a:solidFill>
              </a:defRPr>
            </a:lvl1pPr>
          </a:lstStyle>
          <a:p>
            <a:pPr/>
            <a:r>
              <a:t>Main frame computers</a:t>
            </a:r>
          </a:p>
        </p:txBody>
      </p:sp>
      <p:pic>
        <p:nvPicPr>
          <p:cNvPr id="385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96918" y="1815006"/>
            <a:ext cx="3619265" cy="2698160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TextBox 44"/>
          <p:cNvSpPr txBox="1"/>
          <p:nvPr/>
        </p:nvSpPr>
        <p:spPr>
          <a:xfrm>
            <a:off x="6819016" y="4554489"/>
            <a:ext cx="3328093" cy="333088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pPr/>
            <a:r>
              <a:t>Very Large Scale Integration (VLSI)</a:t>
            </a:r>
          </a:p>
        </p:txBody>
      </p:sp>
      <p:grpSp>
        <p:nvGrpSpPr>
          <p:cNvPr id="389" name="Group 5"/>
          <p:cNvGrpSpPr/>
          <p:nvPr/>
        </p:nvGrpSpPr>
        <p:grpSpPr>
          <a:xfrm>
            <a:off x="2466169" y="4577153"/>
            <a:ext cx="3726713" cy="2280848"/>
            <a:chOff x="0" y="0"/>
            <a:chExt cx="3726712" cy="2280847"/>
          </a:xfrm>
        </p:grpSpPr>
        <p:pic>
          <p:nvPicPr>
            <p:cNvPr id="387" name="Picture 6" descr="Picture 6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3726713" cy="22808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8" name="TextBox 46"/>
            <p:cNvSpPr txBox="1"/>
            <p:nvPr/>
          </p:nvSpPr>
          <p:spPr>
            <a:xfrm>
              <a:off x="204061" y="-1"/>
              <a:ext cx="2326641" cy="300595"/>
            </a:xfrm>
            <a:prstGeom prst="rect">
              <a:avLst/>
            </a:prstGeom>
            <a:solidFill>
              <a:srgbClr val="FFF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b="1" sz="1600"/>
              </a:lvl1pPr>
            </a:lstStyle>
            <a:p>
              <a:pPr/>
              <a:r>
                <a:t>Apollo guidance computer</a:t>
              </a:r>
            </a:p>
          </p:txBody>
        </p:sp>
      </p:grpSp>
      <p:sp>
        <p:nvSpPr>
          <p:cNvPr id="390" name="Straight Arrow Connector 49"/>
          <p:cNvSpPr/>
          <p:nvPr/>
        </p:nvSpPr>
        <p:spPr>
          <a:xfrm flipH="1" flipV="1">
            <a:off x="4046096" y="529777"/>
            <a:ext cx="4029446" cy="1295177"/>
          </a:xfrm>
          <a:prstGeom prst="line">
            <a:avLst/>
          </a:prstGeom>
          <a:ln w="38100">
            <a:solidFill>
              <a:srgbClr val="C00000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4" name="Group 8"/>
          <p:cNvGrpSpPr/>
          <p:nvPr/>
        </p:nvGrpSpPr>
        <p:grpSpPr>
          <a:xfrm>
            <a:off x="-270020" y="280700"/>
            <a:ext cx="12281645" cy="481194"/>
            <a:chOff x="0" y="0"/>
            <a:chExt cx="12281643" cy="481193"/>
          </a:xfrm>
        </p:grpSpPr>
        <p:sp>
          <p:nvSpPr>
            <p:cNvPr id="392" name="Straight Arrow Connector 4"/>
            <p:cNvSpPr/>
            <p:nvPr/>
          </p:nvSpPr>
          <p:spPr>
            <a:xfrm flipV="1">
              <a:off x="-1" y="224009"/>
              <a:ext cx="12281645" cy="57263"/>
            </a:xfrm>
            <a:prstGeom prst="line">
              <a:avLst/>
            </a:prstGeom>
            <a:noFill/>
            <a:ln w="38100" cap="flat">
              <a:solidFill>
                <a:srgbClr val="0D0D0D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93" name="Oval 7"/>
            <p:cNvSpPr/>
            <p:nvPr/>
          </p:nvSpPr>
          <p:spPr>
            <a:xfrm rot="20274340">
              <a:off x="969150" y="75665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94" name="Oval 13"/>
            <p:cNvSpPr/>
            <p:nvPr/>
          </p:nvSpPr>
          <p:spPr>
            <a:xfrm rot="20274340">
              <a:off x="4220834" y="9043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95" name="Oval 14"/>
            <p:cNvSpPr/>
            <p:nvPr/>
          </p:nvSpPr>
          <p:spPr>
            <a:xfrm rot="20274340">
              <a:off x="7046690" y="46936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96" name="Oval 15"/>
            <p:cNvSpPr/>
            <p:nvPr/>
          </p:nvSpPr>
          <p:spPr>
            <a:xfrm rot="20274340">
              <a:off x="11218810" y="8606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97" name="Oval 16"/>
            <p:cNvSpPr/>
            <p:nvPr/>
          </p:nvSpPr>
          <p:spPr>
            <a:xfrm rot="20274340">
              <a:off x="1857982" y="85922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98" name="Oval 17"/>
            <p:cNvSpPr/>
            <p:nvPr/>
          </p:nvSpPr>
          <p:spPr>
            <a:xfrm rot="20274340">
              <a:off x="2957576" y="88928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99" name="Oval 18"/>
            <p:cNvSpPr/>
            <p:nvPr/>
          </p:nvSpPr>
          <p:spPr>
            <a:xfrm rot="20274340">
              <a:off x="5192092" y="5688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00" name="Oval 19"/>
            <p:cNvSpPr/>
            <p:nvPr/>
          </p:nvSpPr>
          <p:spPr>
            <a:xfrm rot="20274340">
              <a:off x="6288802" y="4978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01" name="Oval 20"/>
            <p:cNvSpPr/>
            <p:nvPr/>
          </p:nvSpPr>
          <p:spPr>
            <a:xfrm rot="20274340">
              <a:off x="9714241" y="50367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02" name="Oval 22"/>
            <p:cNvSpPr/>
            <p:nvPr/>
          </p:nvSpPr>
          <p:spPr>
            <a:xfrm rot="20274340">
              <a:off x="7893309" y="64786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03" name="Oval 23"/>
            <p:cNvSpPr/>
            <p:nvPr/>
          </p:nvSpPr>
          <p:spPr>
            <a:xfrm rot="20274340">
              <a:off x="8979912" y="60568"/>
              <a:ext cx="316703" cy="343824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405" name="TextBox 25"/>
          <p:cNvSpPr txBox="1"/>
          <p:nvPr/>
        </p:nvSpPr>
        <p:spPr>
          <a:xfrm>
            <a:off x="76874" y="-63470"/>
            <a:ext cx="835829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800"/>
            </a:lvl1pPr>
          </a:lstStyle>
          <a:p>
            <a:pPr/>
            <a:r>
              <a:t>Time</a:t>
            </a:r>
          </a:p>
        </p:txBody>
      </p:sp>
      <p:pic>
        <p:nvPicPr>
          <p:cNvPr id="406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0981" y="879723"/>
            <a:ext cx="1374779" cy="875749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Straight Arrow Connector 35"/>
          <p:cNvSpPr/>
          <p:nvPr/>
        </p:nvSpPr>
        <p:spPr>
          <a:xfrm flipH="1" flipV="1">
            <a:off x="2851457" y="503892"/>
            <a:ext cx="2" cy="1864348"/>
          </a:xfrm>
          <a:prstGeom prst="line">
            <a:avLst/>
          </a:prstGeom>
          <a:ln w="38100">
            <a:solidFill>
              <a:srgbClr val="C00000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408" name="TextBox 32"/>
          <p:cNvSpPr txBox="1"/>
          <p:nvPr/>
        </p:nvSpPr>
        <p:spPr>
          <a:xfrm>
            <a:off x="1144489" y="1812951"/>
            <a:ext cx="1128823" cy="333089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pPr/>
            <a:r>
              <a:t>Electronics</a:t>
            </a:r>
          </a:p>
        </p:txBody>
      </p:sp>
      <p:sp>
        <p:nvSpPr>
          <p:cNvPr id="409" name="TextBox 36"/>
          <p:cNvSpPr txBox="1"/>
          <p:nvPr/>
        </p:nvSpPr>
        <p:spPr>
          <a:xfrm>
            <a:off x="20537" y="1262842"/>
            <a:ext cx="1038522" cy="333088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pPr/>
            <a:r>
              <a:t>Electricity</a:t>
            </a:r>
          </a:p>
        </p:txBody>
      </p:sp>
      <p:pic>
        <p:nvPicPr>
          <p:cNvPr id="410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6061" y="761664"/>
            <a:ext cx="728744" cy="438760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TextBox 6"/>
          <p:cNvSpPr txBox="1"/>
          <p:nvPr/>
        </p:nvSpPr>
        <p:spPr>
          <a:xfrm>
            <a:off x="2270024" y="3594232"/>
            <a:ext cx="1167964" cy="300595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1600">
                <a:solidFill>
                  <a:srgbClr val="FFFFFF"/>
                </a:solidFill>
              </a:defRPr>
            </a:lvl1pPr>
          </a:lstStyle>
          <a:p>
            <a:pPr/>
            <a:r>
              <a:t>Main frames</a:t>
            </a:r>
          </a:p>
        </p:txBody>
      </p:sp>
      <p:sp>
        <p:nvSpPr>
          <p:cNvPr id="412" name="TextBox 44"/>
          <p:cNvSpPr txBox="1"/>
          <p:nvPr/>
        </p:nvSpPr>
        <p:spPr>
          <a:xfrm>
            <a:off x="4003101" y="2304725"/>
            <a:ext cx="504972" cy="333088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pPr/>
            <a:r>
              <a:t>VLSI</a:t>
            </a:r>
          </a:p>
        </p:txBody>
      </p:sp>
      <p:sp>
        <p:nvSpPr>
          <p:cNvPr id="413" name="Straight Arrow Connector 49"/>
          <p:cNvSpPr/>
          <p:nvPr/>
        </p:nvSpPr>
        <p:spPr>
          <a:xfrm flipH="1" flipV="1">
            <a:off x="4103076" y="528275"/>
            <a:ext cx="18283" cy="486213"/>
          </a:xfrm>
          <a:prstGeom prst="line">
            <a:avLst/>
          </a:prstGeom>
          <a:ln w="38100">
            <a:solidFill>
              <a:srgbClr val="C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414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81639" y="854849"/>
            <a:ext cx="3743645" cy="3411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rcRect l="0" t="0" r="0" b="58466"/>
          <a:stretch>
            <a:fillRect/>
          </a:stretch>
        </p:blipFill>
        <p:spPr>
          <a:xfrm>
            <a:off x="7900059" y="4839234"/>
            <a:ext cx="3600241" cy="1994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6" name="Picture 6" descr="Picture 6"/>
          <p:cNvPicPr>
            <a:picLocks noChangeAspect="1"/>
          </p:cNvPicPr>
          <p:nvPr/>
        </p:nvPicPr>
        <p:blipFill>
          <a:blip r:embed="rId6">
            <a:extLst/>
          </a:blip>
          <a:srcRect l="22229" t="11043" r="21993" b="10578"/>
          <a:stretch>
            <a:fillRect/>
          </a:stretch>
        </p:blipFill>
        <p:spPr>
          <a:xfrm>
            <a:off x="857481" y="4384502"/>
            <a:ext cx="2346968" cy="2473498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Right Arrow 41"/>
          <p:cNvSpPr/>
          <p:nvPr/>
        </p:nvSpPr>
        <p:spPr>
          <a:xfrm>
            <a:off x="5592576" y="1901943"/>
            <a:ext cx="2049526" cy="51036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18" name="Right Arrow 45"/>
          <p:cNvSpPr/>
          <p:nvPr/>
        </p:nvSpPr>
        <p:spPr>
          <a:xfrm rot="10800000">
            <a:off x="7346190" y="5514514"/>
            <a:ext cx="476305" cy="51036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19" name="Right Arrow 47"/>
          <p:cNvSpPr/>
          <p:nvPr/>
        </p:nvSpPr>
        <p:spPr>
          <a:xfrm rot="5400000">
            <a:off x="9462027" y="4278490"/>
            <a:ext cx="476305" cy="51036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20" name="Picture 8" descr="Picture 8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718843" y="4298401"/>
            <a:ext cx="3586268" cy="2566288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Right Arrow 48"/>
          <p:cNvSpPr/>
          <p:nvPr/>
        </p:nvSpPr>
        <p:spPr>
          <a:xfrm rot="10800000">
            <a:off x="3123893" y="5508737"/>
            <a:ext cx="476305" cy="51036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22" name="TextBox 37"/>
          <p:cNvSpPr txBox="1"/>
          <p:nvPr/>
        </p:nvSpPr>
        <p:spPr>
          <a:xfrm>
            <a:off x="106626" y="3830318"/>
            <a:ext cx="1494691" cy="554595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b="1" sz="1600">
                <a:solidFill>
                  <a:srgbClr val="FFFFFF"/>
                </a:solidFill>
              </a:defRPr>
            </a:pPr>
            <a:r>
              <a:t>Personal </a:t>
            </a:r>
          </a:p>
          <a:p>
            <a:pPr algn="ctr">
              <a:defRPr b="1" sz="1600">
                <a:solidFill>
                  <a:srgbClr val="FFFFFF"/>
                </a:solidFill>
              </a:defRPr>
            </a:pPr>
            <a:r>
              <a:t>Computers (PCs)</a:t>
            </a:r>
          </a:p>
        </p:txBody>
      </p:sp>
      <p:pic>
        <p:nvPicPr>
          <p:cNvPr id="423" name="Picture 8" descr="Picture 8"/>
          <p:cNvPicPr>
            <a:picLocks noChangeAspect="1"/>
          </p:cNvPicPr>
          <p:nvPr/>
        </p:nvPicPr>
        <p:blipFill>
          <a:blip r:embed="rId8">
            <a:extLst/>
          </a:blip>
          <a:srcRect l="0" t="7270" r="0" b="8501"/>
          <a:stretch>
            <a:fillRect/>
          </a:stretch>
        </p:blipFill>
        <p:spPr>
          <a:xfrm>
            <a:off x="1994890" y="2320216"/>
            <a:ext cx="1806650" cy="132751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4" name="Picture 2" descr="Picture 2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344562" y="1014764"/>
            <a:ext cx="1730329" cy="12899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0" grpId="6"/>
      <p:bldP build="whole" bldLvl="1" animBg="1" rev="0" advAuto="0" spid="418" grpId="5"/>
      <p:bldP build="whole" bldLvl="1" animBg="1" rev="0" advAuto="0" spid="414" grpId="2"/>
      <p:bldP build="whole" bldLvl="1" animBg="1" rev="0" advAuto="0" spid="417" grpId="1"/>
      <p:bldP build="whole" bldLvl="1" animBg="1" rev="0" advAuto="0" spid="416" grpId="8"/>
      <p:bldP build="whole" bldLvl="1" animBg="1" rev="0" advAuto="0" spid="415" grpId="4"/>
      <p:bldP build="whole" bldLvl="1" animBg="1" rev="0" advAuto="0" spid="419" grpId="3"/>
      <p:bldP build="whole" bldLvl="1" animBg="1" rev="0" advAuto="0" spid="422" grpId="9"/>
      <p:bldP build="whole" bldLvl="1" animBg="1" rev="0" advAuto="0" spid="421" grpId="7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roup 8"/>
          <p:cNvGrpSpPr/>
          <p:nvPr/>
        </p:nvGrpSpPr>
        <p:grpSpPr>
          <a:xfrm>
            <a:off x="-270020" y="280700"/>
            <a:ext cx="12281645" cy="481194"/>
            <a:chOff x="0" y="0"/>
            <a:chExt cx="12281643" cy="481193"/>
          </a:xfrm>
        </p:grpSpPr>
        <p:sp>
          <p:nvSpPr>
            <p:cNvPr id="426" name="Straight Arrow Connector 4"/>
            <p:cNvSpPr/>
            <p:nvPr/>
          </p:nvSpPr>
          <p:spPr>
            <a:xfrm flipV="1">
              <a:off x="-1" y="224009"/>
              <a:ext cx="12281645" cy="57263"/>
            </a:xfrm>
            <a:prstGeom prst="line">
              <a:avLst/>
            </a:prstGeom>
            <a:noFill/>
            <a:ln w="38100" cap="flat">
              <a:solidFill>
                <a:srgbClr val="0D0D0D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27" name="Oval 7"/>
            <p:cNvSpPr/>
            <p:nvPr/>
          </p:nvSpPr>
          <p:spPr>
            <a:xfrm rot="20274340">
              <a:off x="969150" y="75665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28" name="Oval 13"/>
            <p:cNvSpPr/>
            <p:nvPr/>
          </p:nvSpPr>
          <p:spPr>
            <a:xfrm rot="20274340">
              <a:off x="4220834" y="9043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29" name="Oval 14"/>
            <p:cNvSpPr/>
            <p:nvPr/>
          </p:nvSpPr>
          <p:spPr>
            <a:xfrm rot="20274340">
              <a:off x="7046690" y="46936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30" name="Oval 15"/>
            <p:cNvSpPr/>
            <p:nvPr/>
          </p:nvSpPr>
          <p:spPr>
            <a:xfrm rot="20274340">
              <a:off x="11218810" y="8606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31" name="Oval 16"/>
            <p:cNvSpPr/>
            <p:nvPr/>
          </p:nvSpPr>
          <p:spPr>
            <a:xfrm rot="20274340">
              <a:off x="1857982" y="85922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32" name="Oval 17"/>
            <p:cNvSpPr/>
            <p:nvPr/>
          </p:nvSpPr>
          <p:spPr>
            <a:xfrm rot="20274340">
              <a:off x="2957576" y="88928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33" name="Oval 18"/>
            <p:cNvSpPr/>
            <p:nvPr/>
          </p:nvSpPr>
          <p:spPr>
            <a:xfrm rot="20274340">
              <a:off x="5192092" y="5688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34" name="Oval 19"/>
            <p:cNvSpPr/>
            <p:nvPr/>
          </p:nvSpPr>
          <p:spPr>
            <a:xfrm rot="20274340">
              <a:off x="6288802" y="4978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35" name="Oval 20"/>
            <p:cNvSpPr/>
            <p:nvPr/>
          </p:nvSpPr>
          <p:spPr>
            <a:xfrm rot="20274340">
              <a:off x="9714241" y="50367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36" name="Oval 22"/>
            <p:cNvSpPr/>
            <p:nvPr/>
          </p:nvSpPr>
          <p:spPr>
            <a:xfrm rot="20274340">
              <a:off x="7893309" y="64786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37" name="Oval 23"/>
            <p:cNvSpPr/>
            <p:nvPr/>
          </p:nvSpPr>
          <p:spPr>
            <a:xfrm rot="20274340">
              <a:off x="8979912" y="60568"/>
              <a:ext cx="316703" cy="343824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439" name="TextBox 25"/>
          <p:cNvSpPr txBox="1"/>
          <p:nvPr/>
        </p:nvSpPr>
        <p:spPr>
          <a:xfrm>
            <a:off x="76874" y="-63470"/>
            <a:ext cx="835829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800"/>
            </a:lvl1pPr>
          </a:lstStyle>
          <a:p>
            <a:pPr/>
            <a:r>
              <a:t>Time</a:t>
            </a:r>
          </a:p>
        </p:txBody>
      </p:sp>
      <p:pic>
        <p:nvPicPr>
          <p:cNvPr id="44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0981" y="879723"/>
            <a:ext cx="1374779" cy="875749"/>
          </a:xfrm>
          <a:prstGeom prst="rect">
            <a:avLst/>
          </a:prstGeom>
          <a:ln w="12700">
            <a:miter lim="400000"/>
          </a:ln>
        </p:spPr>
      </p:pic>
      <p:sp>
        <p:nvSpPr>
          <p:cNvPr id="441" name="Straight Arrow Connector 35"/>
          <p:cNvSpPr/>
          <p:nvPr/>
        </p:nvSpPr>
        <p:spPr>
          <a:xfrm flipH="1" flipV="1">
            <a:off x="2851457" y="503892"/>
            <a:ext cx="2" cy="1864348"/>
          </a:xfrm>
          <a:prstGeom prst="line">
            <a:avLst/>
          </a:prstGeom>
          <a:ln w="38100">
            <a:solidFill>
              <a:srgbClr val="C00000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442" name="TextBox 32"/>
          <p:cNvSpPr txBox="1"/>
          <p:nvPr/>
        </p:nvSpPr>
        <p:spPr>
          <a:xfrm>
            <a:off x="1144489" y="1812951"/>
            <a:ext cx="1128823" cy="333089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pPr/>
            <a:r>
              <a:t>Electronics</a:t>
            </a:r>
          </a:p>
        </p:txBody>
      </p:sp>
      <p:sp>
        <p:nvSpPr>
          <p:cNvPr id="443" name="TextBox 36"/>
          <p:cNvSpPr txBox="1"/>
          <p:nvPr/>
        </p:nvSpPr>
        <p:spPr>
          <a:xfrm>
            <a:off x="20537" y="1262842"/>
            <a:ext cx="1038522" cy="333088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pPr/>
            <a:r>
              <a:t>Electricity</a:t>
            </a:r>
          </a:p>
        </p:txBody>
      </p:sp>
      <p:pic>
        <p:nvPicPr>
          <p:cNvPr id="444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6061" y="761664"/>
            <a:ext cx="728744" cy="438760"/>
          </a:xfrm>
          <a:prstGeom prst="rect">
            <a:avLst/>
          </a:prstGeom>
          <a:ln w="12700">
            <a:miter lim="400000"/>
          </a:ln>
        </p:spPr>
      </p:pic>
      <p:sp>
        <p:nvSpPr>
          <p:cNvPr id="445" name="TextBox 6"/>
          <p:cNvSpPr txBox="1"/>
          <p:nvPr/>
        </p:nvSpPr>
        <p:spPr>
          <a:xfrm>
            <a:off x="2270024" y="3594232"/>
            <a:ext cx="1167964" cy="300595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1600">
                <a:solidFill>
                  <a:srgbClr val="FFFFFF"/>
                </a:solidFill>
              </a:defRPr>
            </a:lvl1pPr>
          </a:lstStyle>
          <a:p>
            <a:pPr/>
            <a:r>
              <a:t>Main frames</a:t>
            </a:r>
          </a:p>
        </p:txBody>
      </p:sp>
      <p:sp>
        <p:nvSpPr>
          <p:cNvPr id="446" name="TextBox 44"/>
          <p:cNvSpPr txBox="1"/>
          <p:nvPr/>
        </p:nvSpPr>
        <p:spPr>
          <a:xfrm>
            <a:off x="3749104" y="1913857"/>
            <a:ext cx="504972" cy="333089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pPr/>
            <a:r>
              <a:t>VLSI</a:t>
            </a:r>
          </a:p>
        </p:txBody>
      </p:sp>
      <p:sp>
        <p:nvSpPr>
          <p:cNvPr id="447" name="Straight Arrow Connector 49"/>
          <p:cNvSpPr/>
          <p:nvPr/>
        </p:nvSpPr>
        <p:spPr>
          <a:xfrm flipH="1" flipV="1">
            <a:off x="4103076" y="528275"/>
            <a:ext cx="18283" cy="486213"/>
          </a:xfrm>
          <a:prstGeom prst="line">
            <a:avLst/>
          </a:prstGeom>
          <a:ln w="38100">
            <a:solidFill>
              <a:srgbClr val="C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448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rcRect l="22229" t="11043" r="21993" b="10577"/>
          <a:stretch>
            <a:fillRect/>
          </a:stretch>
        </p:blipFill>
        <p:spPr>
          <a:xfrm>
            <a:off x="4474809" y="1391610"/>
            <a:ext cx="1699042" cy="1790643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TextBox 50"/>
          <p:cNvSpPr txBox="1"/>
          <p:nvPr/>
        </p:nvSpPr>
        <p:spPr>
          <a:xfrm>
            <a:off x="5101996" y="3206139"/>
            <a:ext cx="319842" cy="300595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1600">
                <a:solidFill>
                  <a:srgbClr val="FFFFFF"/>
                </a:solidFill>
              </a:defRPr>
            </a:lvl1pPr>
          </a:lstStyle>
          <a:p>
            <a:pPr/>
            <a:r>
              <a:t>PC</a:t>
            </a:r>
          </a:p>
        </p:txBody>
      </p:sp>
      <p:sp>
        <p:nvSpPr>
          <p:cNvPr id="450" name="Straight Arrow Connector 52"/>
          <p:cNvSpPr/>
          <p:nvPr/>
        </p:nvSpPr>
        <p:spPr>
          <a:xfrm flipH="1" flipV="1">
            <a:off x="5080425" y="511769"/>
            <a:ext cx="18362" cy="935740"/>
          </a:xfrm>
          <a:prstGeom prst="line">
            <a:avLst/>
          </a:prstGeom>
          <a:ln w="38100">
            <a:solidFill>
              <a:srgbClr val="C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451" name="Picture 8" descr="Picture 8"/>
          <p:cNvPicPr>
            <a:picLocks noChangeAspect="1"/>
          </p:cNvPicPr>
          <p:nvPr/>
        </p:nvPicPr>
        <p:blipFill>
          <a:blip r:embed="rId5">
            <a:extLst/>
          </a:blip>
          <a:srcRect l="0" t="7270" r="0" b="8502"/>
          <a:stretch>
            <a:fillRect/>
          </a:stretch>
        </p:blipFill>
        <p:spPr>
          <a:xfrm>
            <a:off x="1992389" y="2355870"/>
            <a:ext cx="1699042" cy="1248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52" name="Picture 2" descr="Picture 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344562" y="1014764"/>
            <a:ext cx="1206028" cy="8990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" name="Group 8"/>
          <p:cNvGrpSpPr/>
          <p:nvPr/>
        </p:nvGrpSpPr>
        <p:grpSpPr>
          <a:xfrm>
            <a:off x="-270020" y="280700"/>
            <a:ext cx="12281645" cy="481194"/>
            <a:chOff x="0" y="0"/>
            <a:chExt cx="12281643" cy="481193"/>
          </a:xfrm>
        </p:grpSpPr>
        <p:sp>
          <p:nvSpPr>
            <p:cNvPr id="454" name="Straight Arrow Connector 4"/>
            <p:cNvSpPr/>
            <p:nvPr/>
          </p:nvSpPr>
          <p:spPr>
            <a:xfrm flipV="1">
              <a:off x="-1" y="224009"/>
              <a:ext cx="12281645" cy="57263"/>
            </a:xfrm>
            <a:prstGeom prst="line">
              <a:avLst/>
            </a:prstGeom>
            <a:noFill/>
            <a:ln w="38100" cap="flat">
              <a:solidFill>
                <a:srgbClr val="0D0D0D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55" name="Oval 7"/>
            <p:cNvSpPr/>
            <p:nvPr/>
          </p:nvSpPr>
          <p:spPr>
            <a:xfrm rot="20274340">
              <a:off x="969150" y="75665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56" name="Oval 13"/>
            <p:cNvSpPr/>
            <p:nvPr/>
          </p:nvSpPr>
          <p:spPr>
            <a:xfrm rot="20274340">
              <a:off x="4220834" y="9043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57" name="Oval 14"/>
            <p:cNvSpPr/>
            <p:nvPr/>
          </p:nvSpPr>
          <p:spPr>
            <a:xfrm rot="20274340">
              <a:off x="7046690" y="46936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58" name="Oval 15"/>
            <p:cNvSpPr/>
            <p:nvPr/>
          </p:nvSpPr>
          <p:spPr>
            <a:xfrm rot="20274340">
              <a:off x="11218810" y="8606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59" name="Oval 16"/>
            <p:cNvSpPr/>
            <p:nvPr/>
          </p:nvSpPr>
          <p:spPr>
            <a:xfrm rot="20274340">
              <a:off x="1857982" y="85922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60" name="Oval 17"/>
            <p:cNvSpPr/>
            <p:nvPr/>
          </p:nvSpPr>
          <p:spPr>
            <a:xfrm rot="20274340">
              <a:off x="2957576" y="88928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61" name="Oval 18"/>
            <p:cNvSpPr/>
            <p:nvPr/>
          </p:nvSpPr>
          <p:spPr>
            <a:xfrm rot="20274340">
              <a:off x="5192092" y="5688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62" name="Oval 19"/>
            <p:cNvSpPr/>
            <p:nvPr/>
          </p:nvSpPr>
          <p:spPr>
            <a:xfrm rot="20274340">
              <a:off x="6288802" y="4978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63" name="Oval 20"/>
            <p:cNvSpPr/>
            <p:nvPr/>
          </p:nvSpPr>
          <p:spPr>
            <a:xfrm rot="20274340">
              <a:off x="9714241" y="50367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64" name="Oval 22"/>
            <p:cNvSpPr/>
            <p:nvPr/>
          </p:nvSpPr>
          <p:spPr>
            <a:xfrm rot="20274340">
              <a:off x="7893309" y="64786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65" name="Oval 23"/>
            <p:cNvSpPr/>
            <p:nvPr/>
          </p:nvSpPr>
          <p:spPr>
            <a:xfrm rot="20274340">
              <a:off x="8979912" y="60568"/>
              <a:ext cx="316703" cy="343824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467" name="TextBox 25"/>
          <p:cNvSpPr txBox="1"/>
          <p:nvPr/>
        </p:nvSpPr>
        <p:spPr>
          <a:xfrm>
            <a:off x="76874" y="-63470"/>
            <a:ext cx="835829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800"/>
            </a:lvl1pPr>
          </a:lstStyle>
          <a:p>
            <a:pPr/>
            <a:r>
              <a:t>Time</a:t>
            </a:r>
          </a:p>
        </p:txBody>
      </p:sp>
      <p:pic>
        <p:nvPicPr>
          <p:cNvPr id="46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0981" y="879723"/>
            <a:ext cx="1374779" cy="875749"/>
          </a:xfrm>
          <a:prstGeom prst="rect">
            <a:avLst/>
          </a:prstGeom>
          <a:ln w="12700">
            <a:miter lim="400000"/>
          </a:ln>
        </p:spPr>
      </p:pic>
      <p:sp>
        <p:nvSpPr>
          <p:cNvPr id="469" name="Straight Arrow Connector 35"/>
          <p:cNvSpPr/>
          <p:nvPr/>
        </p:nvSpPr>
        <p:spPr>
          <a:xfrm flipH="1" flipV="1">
            <a:off x="2851457" y="503892"/>
            <a:ext cx="2" cy="1864348"/>
          </a:xfrm>
          <a:prstGeom prst="line">
            <a:avLst/>
          </a:prstGeom>
          <a:ln w="38100">
            <a:solidFill>
              <a:srgbClr val="C00000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470" name="TextBox 32"/>
          <p:cNvSpPr txBox="1"/>
          <p:nvPr/>
        </p:nvSpPr>
        <p:spPr>
          <a:xfrm>
            <a:off x="1144489" y="1812951"/>
            <a:ext cx="1128823" cy="333089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pPr/>
            <a:r>
              <a:t>Electronics</a:t>
            </a:r>
          </a:p>
        </p:txBody>
      </p:sp>
      <p:sp>
        <p:nvSpPr>
          <p:cNvPr id="471" name="TextBox 36"/>
          <p:cNvSpPr txBox="1"/>
          <p:nvPr/>
        </p:nvSpPr>
        <p:spPr>
          <a:xfrm>
            <a:off x="20537" y="1262842"/>
            <a:ext cx="1038522" cy="333088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pPr/>
            <a:r>
              <a:t>Electricity</a:t>
            </a:r>
          </a:p>
        </p:txBody>
      </p:sp>
      <p:pic>
        <p:nvPicPr>
          <p:cNvPr id="472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6061" y="761664"/>
            <a:ext cx="728744" cy="438760"/>
          </a:xfrm>
          <a:prstGeom prst="rect">
            <a:avLst/>
          </a:prstGeom>
          <a:ln w="12700">
            <a:miter lim="400000"/>
          </a:ln>
        </p:spPr>
      </p:pic>
      <p:sp>
        <p:nvSpPr>
          <p:cNvPr id="473" name="TextBox 6"/>
          <p:cNvSpPr txBox="1"/>
          <p:nvPr/>
        </p:nvSpPr>
        <p:spPr>
          <a:xfrm>
            <a:off x="2270024" y="3594232"/>
            <a:ext cx="1167964" cy="300595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1600">
                <a:solidFill>
                  <a:srgbClr val="FFFFFF"/>
                </a:solidFill>
              </a:defRPr>
            </a:lvl1pPr>
          </a:lstStyle>
          <a:p>
            <a:pPr/>
            <a:r>
              <a:t>Main frames</a:t>
            </a:r>
          </a:p>
        </p:txBody>
      </p:sp>
      <p:sp>
        <p:nvSpPr>
          <p:cNvPr id="474" name="TextBox 44"/>
          <p:cNvSpPr txBox="1"/>
          <p:nvPr/>
        </p:nvSpPr>
        <p:spPr>
          <a:xfrm>
            <a:off x="3749104" y="1913857"/>
            <a:ext cx="504972" cy="333089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pPr/>
            <a:r>
              <a:t>VLSI</a:t>
            </a:r>
          </a:p>
        </p:txBody>
      </p:sp>
      <p:sp>
        <p:nvSpPr>
          <p:cNvPr id="475" name="Straight Arrow Connector 49"/>
          <p:cNvSpPr/>
          <p:nvPr/>
        </p:nvSpPr>
        <p:spPr>
          <a:xfrm flipH="1" flipV="1">
            <a:off x="4103076" y="528275"/>
            <a:ext cx="18283" cy="486213"/>
          </a:xfrm>
          <a:prstGeom prst="line">
            <a:avLst/>
          </a:prstGeom>
          <a:ln w="38100">
            <a:solidFill>
              <a:srgbClr val="C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476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rcRect l="22229" t="11043" r="21993" b="10577"/>
          <a:stretch>
            <a:fillRect/>
          </a:stretch>
        </p:blipFill>
        <p:spPr>
          <a:xfrm>
            <a:off x="4474809" y="1391610"/>
            <a:ext cx="1699042" cy="1790643"/>
          </a:xfrm>
          <a:prstGeom prst="rect">
            <a:avLst/>
          </a:prstGeom>
          <a:ln w="12700">
            <a:miter lim="400000"/>
          </a:ln>
        </p:spPr>
      </p:pic>
      <p:sp>
        <p:nvSpPr>
          <p:cNvPr id="477" name="TextBox 50"/>
          <p:cNvSpPr txBox="1"/>
          <p:nvPr/>
        </p:nvSpPr>
        <p:spPr>
          <a:xfrm>
            <a:off x="5101996" y="3206139"/>
            <a:ext cx="319842" cy="300595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1600">
                <a:solidFill>
                  <a:srgbClr val="FFFFFF"/>
                </a:solidFill>
              </a:defRPr>
            </a:lvl1pPr>
          </a:lstStyle>
          <a:p>
            <a:pPr/>
            <a:r>
              <a:t>PC</a:t>
            </a:r>
          </a:p>
        </p:txBody>
      </p:sp>
      <p:sp>
        <p:nvSpPr>
          <p:cNvPr id="478" name="Straight Arrow Connector 52"/>
          <p:cNvSpPr/>
          <p:nvPr/>
        </p:nvSpPr>
        <p:spPr>
          <a:xfrm flipH="1" flipV="1">
            <a:off x="5080425" y="511769"/>
            <a:ext cx="18362" cy="935740"/>
          </a:xfrm>
          <a:prstGeom prst="line">
            <a:avLst/>
          </a:prstGeom>
          <a:ln w="38100">
            <a:solidFill>
              <a:srgbClr val="C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479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74900" y="1587381"/>
            <a:ext cx="4897773" cy="4838044"/>
          </a:xfrm>
          <a:prstGeom prst="rect">
            <a:avLst/>
          </a:prstGeom>
          <a:ln w="12700">
            <a:miter lim="400000"/>
          </a:ln>
        </p:spPr>
      </p:pic>
      <p:sp>
        <p:nvSpPr>
          <p:cNvPr id="480" name="TextBox 1"/>
          <p:cNvSpPr txBox="1"/>
          <p:nvPr/>
        </p:nvSpPr>
        <p:spPr>
          <a:xfrm>
            <a:off x="6631186" y="951252"/>
            <a:ext cx="4672569" cy="625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While all this was happening, in parallel, humans </a:t>
            </a:r>
          </a:p>
          <a:p>
            <a:pPr/>
            <a:r>
              <a:t>started thinking about connecting computers</a:t>
            </a:r>
          </a:p>
        </p:txBody>
      </p:sp>
      <p:pic>
        <p:nvPicPr>
          <p:cNvPr id="481" name="Picture 8" descr="Picture 8"/>
          <p:cNvPicPr>
            <a:picLocks noChangeAspect="1"/>
          </p:cNvPicPr>
          <p:nvPr/>
        </p:nvPicPr>
        <p:blipFill>
          <a:blip r:embed="rId6">
            <a:extLst/>
          </a:blip>
          <a:srcRect l="0" t="7270" r="0" b="8502"/>
          <a:stretch>
            <a:fillRect/>
          </a:stretch>
        </p:blipFill>
        <p:spPr>
          <a:xfrm>
            <a:off x="1992389" y="2355870"/>
            <a:ext cx="1699042" cy="1248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82" name="Picture 2" descr="Picture 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344562" y="1014764"/>
            <a:ext cx="1206028" cy="8990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597" y="1562168"/>
            <a:ext cx="1673675" cy="1007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Picture 8" descr="Picture 8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24545" y="4319501"/>
            <a:ext cx="3183468" cy="17907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4" name="Group 8"/>
          <p:cNvGrpSpPr/>
          <p:nvPr/>
        </p:nvGrpSpPr>
        <p:grpSpPr>
          <a:xfrm>
            <a:off x="325821" y="1219198"/>
            <a:ext cx="11825687" cy="3315899"/>
            <a:chOff x="0" y="-1"/>
            <a:chExt cx="11825685" cy="3315898"/>
          </a:xfrm>
        </p:grpSpPr>
        <p:sp>
          <p:nvSpPr>
            <p:cNvPr id="101" name="Straight Arrow Connector 4"/>
            <p:cNvSpPr/>
            <p:nvPr/>
          </p:nvSpPr>
          <p:spPr>
            <a:xfrm>
              <a:off x="0" y="-2"/>
              <a:ext cx="11825687" cy="3315900"/>
            </a:xfrm>
            <a:prstGeom prst="line">
              <a:avLst/>
            </a:prstGeom>
            <a:noFill/>
            <a:ln w="38100" cap="flat">
              <a:solidFill>
                <a:srgbClr val="0D0D0D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02" name="Oval 7"/>
            <p:cNvSpPr/>
            <p:nvPr/>
          </p:nvSpPr>
          <p:spPr>
            <a:xfrm rot="21230171">
              <a:off x="935097" y="10515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03" name="Oval 15"/>
            <p:cNvSpPr/>
            <p:nvPr/>
          </p:nvSpPr>
          <p:spPr>
            <a:xfrm rot="21230171">
              <a:off x="10788267" y="2928392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105" name="TextBox 9"/>
          <p:cNvSpPr txBox="1"/>
          <p:nvPr/>
        </p:nvSpPr>
        <p:spPr>
          <a:xfrm rot="964984">
            <a:off x="503489" y="780015"/>
            <a:ext cx="835830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800"/>
            </a:lvl1pPr>
          </a:lstStyle>
          <a:p>
            <a:pPr/>
            <a:r>
              <a:t>Time</a:t>
            </a:r>
          </a:p>
        </p:txBody>
      </p:sp>
      <p:sp>
        <p:nvSpPr>
          <p:cNvPr id="106" name="TextBox 27"/>
          <p:cNvSpPr txBox="1"/>
          <p:nvPr/>
        </p:nvSpPr>
        <p:spPr>
          <a:xfrm>
            <a:off x="267050" y="5752"/>
            <a:ext cx="7635043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3200">
                <a:latin typeface="Lucida Bright"/>
                <a:ea typeface="Lucida Bright"/>
                <a:cs typeface="Lucida Bright"/>
                <a:sym typeface="Lucida Bright"/>
              </a:defRPr>
            </a:lvl1pPr>
          </a:lstStyle>
          <a:p>
            <a:pPr/>
            <a:r>
              <a:t>History, Map, and Keywords in Computing</a:t>
            </a:r>
          </a:p>
        </p:txBody>
      </p:sp>
      <p:sp>
        <p:nvSpPr>
          <p:cNvPr id="107" name="TextBox 10"/>
          <p:cNvSpPr txBox="1"/>
          <p:nvPr/>
        </p:nvSpPr>
        <p:spPr>
          <a:xfrm>
            <a:off x="5213131" y="726521"/>
            <a:ext cx="6311948" cy="917288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285750" indent="-285750">
              <a:buSzPct val="100000"/>
              <a:buChar char="-"/>
            </a:pPr>
            <a:r>
              <a:t>We will travel through time:</a:t>
            </a:r>
          </a:p>
          <a:p>
            <a:pPr marL="285750" indent="-285750">
              <a:buSzPct val="100000"/>
              <a:buChar char="-"/>
            </a:pPr>
            <a:r>
              <a:t>Starting from electricity and signals to today’s self driving cars …</a:t>
            </a:r>
          </a:p>
          <a:p>
            <a:pPr marL="285750" indent="-285750">
              <a:buSzPct val="100000"/>
              <a:buChar char="-"/>
            </a:pPr>
            <a:r>
              <a:t>Our goal is to get a bird’s eye-view of the whole course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443" y="1038740"/>
            <a:ext cx="2300878" cy="2272819"/>
          </a:xfrm>
          <a:prstGeom prst="rect">
            <a:avLst/>
          </a:prstGeom>
          <a:ln w="12700">
            <a:miter lim="400000"/>
          </a:ln>
        </p:spPr>
      </p:pic>
      <p:sp>
        <p:nvSpPr>
          <p:cNvPr id="485" name="TextBox 1"/>
          <p:cNvSpPr txBox="1"/>
          <p:nvPr/>
        </p:nvSpPr>
        <p:spPr>
          <a:xfrm>
            <a:off x="201342" y="244116"/>
            <a:ext cx="4672570" cy="625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While all this was happening, in parallel, humans </a:t>
            </a:r>
          </a:p>
          <a:p>
            <a:pPr/>
            <a:r>
              <a:t>started thinking about connecting computers</a:t>
            </a:r>
          </a:p>
        </p:txBody>
      </p:sp>
      <p:pic>
        <p:nvPicPr>
          <p:cNvPr id="486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63905" y="1038740"/>
            <a:ext cx="4034791" cy="2112039"/>
          </a:xfrm>
          <a:prstGeom prst="rect">
            <a:avLst/>
          </a:prstGeom>
          <a:ln w="12700">
            <a:miter lim="400000"/>
          </a:ln>
        </p:spPr>
      </p:pic>
      <p:sp>
        <p:nvSpPr>
          <p:cNvPr id="487" name="Right Arrow 33"/>
          <p:cNvSpPr/>
          <p:nvPr/>
        </p:nvSpPr>
        <p:spPr>
          <a:xfrm>
            <a:off x="2666496" y="1780023"/>
            <a:ext cx="491233" cy="51036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88" name="TextBox 3"/>
          <p:cNvSpPr txBox="1"/>
          <p:nvPr/>
        </p:nvSpPr>
        <p:spPr>
          <a:xfrm>
            <a:off x="3263905" y="3150778"/>
            <a:ext cx="3982193" cy="333089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Ethernet: Connecting computers via wires</a:t>
            </a:r>
          </a:p>
        </p:txBody>
      </p:sp>
      <p:sp>
        <p:nvSpPr>
          <p:cNvPr id="489" name="Right Arrow 37"/>
          <p:cNvSpPr/>
          <p:nvPr/>
        </p:nvSpPr>
        <p:spPr>
          <a:xfrm>
            <a:off x="7473019" y="1210698"/>
            <a:ext cx="710478" cy="51036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90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rcRect l="24034" t="10082" r="14354" b="19680"/>
          <a:stretch>
            <a:fillRect/>
          </a:stretch>
        </p:blipFill>
        <p:spPr>
          <a:xfrm>
            <a:off x="8357820" y="116536"/>
            <a:ext cx="3146315" cy="26986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6" name="Group 5"/>
          <p:cNvGrpSpPr/>
          <p:nvPr/>
        </p:nvGrpSpPr>
        <p:grpSpPr>
          <a:xfrm>
            <a:off x="7583815" y="3274740"/>
            <a:ext cx="4406241" cy="3547016"/>
            <a:chOff x="0" y="0"/>
            <a:chExt cx="4406240" cy="3547014"/>
          </a:xfrm>
        </p:grpSpPr>
        <p:pic>
          <p:nvPicPr>
            <p:cNvPr id="491" name="Picture 4" descr="Picture 4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5112" y="110561"/>
              <a:ext cx="4107921" cy="30907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94" name="Oval 38"/>
            <p:cNvGrpSpPr/>
            <p:nvPr/>
          </p:nvGrpSpPr>
          <p:grpSpPr>
            <a:xfrm>
              <a:off x="3305523" y="0"/>
              <a:ext cx="1077511" cy="917225"/>
              <a:chOff x="0" y="0"/>
              <a:chExt cx="1077510" cy="917224"/>
            </a:xfrm>
          </p:grpSpPr>
          <p:sp>
            <p:nvSpPr>
              <p:cNvPr id="492" name="Oval"/>
              <p:cNvSpPr/>
              <p:nvPr/>
            </p:nvSpPr>
            <p:spPr>
              <a:xfrm>
                <a:off x="-1" y="-1"/>
                <a:ext cx="1077512" cy="917226"/>
              </a:xfrm>
              <a:prstGeom prst="ellipse">
                <a:avLst/>
              </a:prstGeom>
              <a:solidFill>
                <a:srgbClr val="C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493" name="1976"/>
              <p:cNvSpPr txBox="1"/>
              <p:nvPr/>
            </p:nvSpPr>
            <p:spPr>
              <a:xfrm>
                <a:off x="203518" y="292067"/>
                <a:ext cx="670473" cy="3330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b="1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1976</a:t>
                </a:r>
              </a:p>
            </p:txBody>
          </p:sp>
        </p:grpSp>
        <p:sp>
          <p:nvSpPr>
            <p:cNvPr id="495" name="TextBox 39"/>
            <p:cNvSpPr txBox="1"/>
            <p:nvPr/>
          </p:nvSpPr>
          <p:spPr>
            <a:xfrm>
              <a:off x="0" y="3213927"/>
              <a:ext cx="4406241" cy="333088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The idea of protocols/code for communication</a:t>
              </a:r>
            </a:p>
          </p:txBody>
        </p:sp>
      </p:grpSp>
      <p:sp>
        <p:nvSpPr>
          <p:cNvPr id="497" name="Right Arrow 41"/>
          <p:cNvSpPr/>
          <p:nvPr/>
        </p:nvSpPr>
        <p:spPr>
          <a:xfrm rot="5400000">
            <a:off x="9692823" y="2842111"/>
            <a:ext cx="476305" cy="51036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98" name="Picture 8" descr="Picture 8"/>
          <p:cNvPicPr>
            <a:picLocks noChangeAspect="1"/>
          </p:cNvPicPr>
          <p:nvPr/>
        </p:nvPicPr>
        <p:blipFill>
          <a:blip r:embed="rId6">
            <a:extLst/>
          </a:blip>
          <a:srcRect l="13800" t="10790" r="7699" b="7249"/>
          <a:stretch>
            <a:fillRect/>
          </a:stretch>
        </p:blipFill>
        <p:spPr>
          <a:xfrm>
            <a:off x="2873179" y="4107470"/>
            <a:ext cx="4183677" cy="2184047"/>
          </a:xfrm>
          <a:prstGeom prst="rect">
            <a:avLst/>
          </a:prstGeom>
          <a:ln w="12700">
            <a:miter lim="400000"/>
          </a:ln>
        </p:spPr>
      </p:pic>
      <p:sp>
        <p:nvSpPr>
          <p:cNvPr id="499" name="Right Arrow 45"/>
          <p:cNvSpPr/>
          <p:nvPr/>
        </p:nvSpPr>
        <p:spPr>
          <a:xfrm rot="10800000">
            <a:off x="7271542" y="4829952"/>
            <a:ext cx="476305" cy="51036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00" name="TextBox 46"/>
          <p:cNvSpPr txBox="1"/>
          <p:nvPr/>
        </p:nvSpPr>
        <p:spPr>
          <a:xfrm>
            <a:off x="2912112" y="6429218"/>
            <a:ext cx="3696331" cy="333088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Channel or medium and access control</a:t>
            </a:r>
          </a:p>
        </p:txBody>
      </p:sp>
      <p:pic>
        <p:nvPicPr>
          <p:cNvPr id="501" name="Picture 10" descr="Picture 10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06605" y="3702046"/>
            <a:ext cx="1759007" cy="1759007"/>
          </a:xfrm>
          <a:prstGeom prst="rect">
            <a:avLst/>
          </a:prstGeom>
          <a:ln w="12700">
            <a:miter lim="400000"/>
          </a:ln>
        </p:spPr>
      </p:pic>
      <p:sp>
        <p:nvSpPr>
          <p:cNvPr id="502" name="Right Arrow 47"/>
          <p:cNvSpPr/>
          <p:nvPr/>
        </p:nvSpPr>
        <p:spPr>
          <a:xfrm rot="10800000">
            <a:off x="2191840" y="4829954"/>
            <a:ext cx="476305" cy="51036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503" name="Picture 12" descr="Picture 12"/>
          <p:cNvPicPr>
            <a:picLocks noChangeAspect="1"/>
          </p:cNvPicPr>
          <p:nvPr/>
        </p:nvPicPr>
        <p:blipFill>
          <a:blip r:embed="rId8">
            <a:extLst/>
          </a:blip>
          <a:srcRect l="21166" t="3559" r="12499" b="8260"/>
          <a:stretch>
            <a:fillRect/>
          </a:stretch>
        </p:blipFill>
        <p:spPr>
          <a:xfrm>
            <a:off x="4208" y="5315932"/>
            <a:ext cx="2068017" cy="15463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8" grpId="6"/>
      <p:bldP build="whole" bldLvl="1" animBg="1" rev="0" advAuto="0" spid="499" grpId="5"/>
      <p:bldP build="whole" bldLvl="1" animBg="1" rev="0" advAuto="0" spid="490" grpId="2"/>
      <p:bldP build="whole" bldLvl="1" animBg="1" rev="0" advAuto="0" spid="503" grpId="10"/>
      <p:bldP build="whole" bldLvl="1" animBg="1" rev="0" advAuto="0" spid="489" grpId="1"/>
      <p:bldP build="whole" bldLvl="1" animBg="1" rev="0" advAuto="0" spid="500" grpId="7"/>
      <p:bldP build="whole" bldLvl="1" animBg="1" rev="0" advAuto="0" spid="501" grpId="9"/>
      <p:bldP build="whole" bldLvl="1" animBg="1" rev="0" advAuto="0" spid="496" grpId="4"/>
      <p:bldP build="whole" bldLvl="1" animBg="1" rev="0" advAuto="0" spid="497" grpId="3"/>
      <p:bldP build="whole" bldLvl="1" animBg="1" rev="0" advAuto="0" spid="502" grpId="8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443" y="1038740"/>
            <a:ext cx="2300878" cy="2272819"/>
          </a:xfrm>
          <a:prstGeom prst="rect">
            <a:avLst/>
          </a:prstGeom>
          <a:ln w="12700">
            <a:miter lim="400000"/>
          </a:ln>
        </p:spPr>
      </p:pic>
      <p:sp>
        <p:nvSpPr>
          <p:cNvPr id="506" name="TextBox 1"/>
          <p:cNvSpPr txBox="1"/>
          <p:nvPr/>
        </p:nvSpPr>
        <p:spPr>
          <a:xfrm>
            <a:off x="201342" y="244116"/>
            <a:ext cx="4672570" cy="625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While all this was happening, in parallel, humans </a:t>
            </a:r>
          </a:p>
          <a:p>
            <a:pPr/>
            <a:r>
              <a:t>started thinking about connecting computers</a:t>
            </a:r>
          </a:p>
        </p:txBody>
      </p:sp>
      <p:pic>
        <p:nvPicPr>
          <p:cNvPr id="507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63905" y="1038740"/>
            <a:ext cx="4034791" cy="2112039"/>
          </a:xfrm>
          <a:prstGeom prst="rect">
            <a:avLst/>
          </a:prstGeom>
          <a:ln w="12700">
            <a:miter lim="400000"/>
          </a:ln>
        </p:spPr>
      </p:pic>
      <p:sp>
        <p:nvSpPr>
          <p:cNvPr id="508" name="Right Arrow 33"/>
          <p:cNvSpPr/>
          <p:nvPr/>
        </p:nvSpPr>
        <p:spPr>
          <a:xfrm>
            <a:off x="2666496" y="1780023"/>
            <a:ext cx="491233" cy="51036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09" name="TextBox 3"/>
          <p:cNvSpPr txBox="1"/>
          <p:nvPr/>
        </p:nvSpPr>
        <p:spPr>
          <a:xfrm>
            <a:off x="3263905" y="3150778"/>
            <a:ext cx="3982193" cy="333089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Ethernet: Connecting computers via wires</a:t>
            </a:r>
          </a:p>
        </p:txBody>
      </p:sp>
      <p:sp>
        <p:nvSpPr>
          <p:cNvPr id="510" name="Right Arrow 37"/>
          <p:cNvSpPr/>
          <p:nvPr/>
        </p:nvSpPr>
        <p:spPr>
          <a:xfrm>
            <a:off x="7473019" y="1210698"/>
            <a:ext cx="710478" cy="51036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511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rcRect l="24034" t="10082" r="14354" b="19680"/>
          <a:stretch>
            <a:fillRect/>
          </a:stretch>
        </p:blipFill>
        <p:spPr>
          <a:xfrm>
            <a:off x="8357820" y="116536"/>
            <a:ext cx="3146315" cy="26986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17" name="Group 5"/>
          <p:cNvGrpSpPr/>
          <p:nvPr/>
        </p:nvGrpSpPr>
        <p:grpSpPr>
          <a:xfrm>
            <a:off x="7583815" y="3274740"/>
            <a:ext cx="4406241" cy="3547016"/>
            <a:chOff x="0" y="0"/>
            <a:chExt cx="4406240" cy="3547014"/>
          </a:xfrm>
        </p:grpSpPr>
        <p:pic>
          <p:nvPicPr>
            <p:cNvPr id="512" name="Picture 4" descr="Picture 4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5112" y="110561"/>
              <a:ext cx="4107921" cy="30907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15" name="Oval 38"/>
            <p:cNvGrpSpPr/>
            <p:nvPr/>
          </p:nvGrpSpPr>
          <p:grpSpPr>
            <a:xfrm>
              <a:off x="3305523" y="0"/>
              <a:ext cx="1077511" cy="917225"/>
              <a:chOff x="0" y="0"/>
              <a:chExt cx="1077510" cy="917224"/>
            </a:xfrm>
          </p:grpSpPr>
          <p:sp>
            <p:nvSpPr>
              <p:cNvPr id="513" name="Oval"/>
              <p:cNvSpPr/>
              <p:nvPr/>
            </p:nvSpPr>
            <p:spPr>
              <a:xfrm>
                <a:off x="-1" y="-1"/>
                <a:ext cx="1077512" cy="917226"/>
              </a:xfrm>
              <a:prstGeom prst="ellipse">
                <a:avLst/>
              </a:prstGeom>
              <a:solidFill>
                <a:srgbClr val="C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514" name="1976"/>
              <p:cNvSpPr txBox="1"/>
              <p:nvPr/>
            </p:nvSpPr>
            <p:spPr>
              <a:xfrm>
                <a:off x="203518" y="292067"/>
                <a:ext cx="670473" cy="3330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b="1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1976</a:t>
                </a:r>
              </a:p>
            </p:txBody>
          </p:sp>
        </p:grpSp>
        <p:sp>
          <p:nvSpPr>
            <p:cNvPr id="516" name="TextBox 39"/>
            <p:cNvSpPr txBox="1"/>
            <p:nvPr/>
          </p:nvSpPr>
          <p:spPr>
            <a:xfrm>
              <a:off x="0" y="3213927"/>
              <a:ext cx="4406241" cy="333088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The idea of protocols/code for communication</a:t>
              </a:r>
            </a:p>
          </p:txBody>
        </p:sp>
      </p:grpSp>
      <p:sp>
        <p:nvSpPr>
          <p:cNvPr id="518" name="Right Arrow 41"/>
          <p:cNvSpPr/>
          <p:nvPr/>
        </p:nvSpPr>
        <p:spPr>
          <a:xfrm rot="5400000">
            <a:off x="9692823" y="2842111"/>
            <a:ext cx="476305" cy="51036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519" name="Picture 8" descr="Picture 8"/>
          <p:cNvPicPr>
            <a:picLocks noChangeAspect="1"/>
          </p:cNvPicPr>
          <p:nvPr/>
        </p:nvPicPr>
        <p:blipFill>
          <a:blip r:embed="rId6">
            <a:extLst/>
          </a:blip>
          <a:srcRect l="13800" t="10790" r="7699" b="7249"/>
          <a:stretch>
            <a:fillRect/>
          </a:stretch>
        </p:blipFill>
        <p:spPr>
          <a:xfrm>
            <a:off x="2873179" y="4107470"/>
            <a:ext cx="4183677" cy="2184047"/>
          </a:xfrm>
          <a:prstGeom prst="rect">
            <a:avLst/>
          </a:prstGeom>
          <a:ln w="12700">
            <a:miter lim="400000"/>
          </a:ln>
        </p:spPr>
      </p:pic>
      <p:sp>
        <p:nvSpPr>
          <p:cNvPr id="520" name="Right Arrow 45"/>
          <p:cNvSpPr/>
          <p:nvPr/>
        </p:nvSpPr>
        <p:spPr>
          <a:xfrm rot="10800000">
            <a:off x="7271542" y="4829952"/>
            <a:ext cx="476305" cy="51036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21" name="TextBox 46"/>
          <p:cNvSpPr txBox="1"/>
          <p:nvPr/>
        </p:nvSpPr>
        <p:spPr>
          <a:xfrm>
            <a:off x="2912112" y="6429218"/>
            <a:ext cx="3696331" cy="333088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Channel or medium and access control</a:t>
            </a:r>
          </a:p>
        </p:txBody>
      </p:sp>
      <p:pic>
        <p:nvPicPr>
          <p:cNvPr id="522" name="Picture 10" descr="Picture 10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06605" y="3702046"/>
            <a:ext cx="1759007" cy="1759007"/>
          </a:xfrm>
          <a:prstGeom prst="rect">
            <a:avLst/>
          </a:prstGeom>
          <a:ln w="12700">
            <a:miter lim="400000"/>
          </a:ln>
        </p:spPr>
      </p:pic>
      <p:sp>
        <p:nvSpPr>
          <p:cNvPr id="523" name="Right Arrow 47"/>
          <p:cNvSpPr/>
          <p:nvPr/>
        </p:nvSpPr>
        <p:spPr>
          <a:xfrm rot="10800000">
            <a:off x="2191840" y="4829954"/>
            <a:ext cx="476305" cy="51036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524" name="Picture 12" descr="Picture 12"/>
          <p:cNvPicPr>
            <a:picLocks noChangeAspect="1"/>
          </p:cNvPicPr>
          <p:nvPr/>
        </p:nvPicPr>
        <p:blipFill>
          <a:blip r:embed="rId8">
            <a:extLst/>
          </a:blip>
          <a:srcRect l="21166" t="3559" r="12499" b="8260"/>
          <a:stretch>
            <a:fillRect/>
          </a:stretch>
        </p:blipFill>
        <p:spPr>
          <a:xfrm>
            <a:off x="4208" y="5315932"/>
            <a:ext cx="2068017" cy="1546347"/>
          </a:xfrm>
          <a:prstGeom prst="rect">
            <a:avLst/>
          </a:prstGeom>
          <a:ln w="12700">
            <a:miter lim="400000"/>
          </a:ln>
        </p:spPr>
      </p:pic>
      <p:sp>
        <p:nvSpPr>
          <p:cNvPr id="525" name="TextBox 19"/>
          <p:cNvSpPr txBox="1"/>
          <p:nvPr/>
        </p:nvSpPr>
        <p:spPr>
          <a:xfrm>
            <a:off x="-65615" y="41263"/>
            <a:ext cx="12277346" cy="653913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400">
                <a:solidFill>
                  <a:srgbClr val="FFFFFF"/>
                </a:solidFill>
              </a:defRPr>
            </a:lvl1pPr>
          </a:lstStyle>
          <a:p>
            <a:pPr/>
            <a:r>
              <a:t>But why stop at connecting few computers in a lab?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13800" t="10790" r="7699" b="7250"/>
          <a:stretch>
            <a:fillRect/>
          </a:stretch>
        </p:blipFill>
        <p:spPr>
          <a:xfrm>
            <a:off x="349434" y="1096046"/>
            <a:ext cx="1800662" cy="940018"/>
          </a:xfrm>
          <a:prstGeom prst="rect">
            <a:avLst/>
          </a:prstGeom>
          <a:ln w="12700">
            <a:miter lim="400000"/>
          </a:ln>
        </p:spPr>
      </p:pic>
      <p:sp>
        <p:nvSpPr>
          <p:cNvPr id="528" name="TextBox 19"/>
          <p:cNvSpPr txBox="1"/>
          <p:nvPr/>
        </p:nvSpPr>
        <p:spPr>
          <a:xfrm>
            <a:off x="-65615" y="41263"/>
            <a:ext cx="12277346" cy="653913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400">
                <a:solidFill>
                  <a:srgbClr val="FFFFFF"/>
                </a:solidFill>
              </a:defRPr>
            </a:lvl1pPr>
          </a:lstStyle>
          <a:p>
            <a:pPr/>
            <a:r>
              <a:t>But why stop at connecting few computers in a lab?</a:t>
            </a:r>
          </a:p>
        </p:txBody>
      </p:sp>
      <p:pic>
        <p:nvPicPr>
          <p:cNvPr id="529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24490" y="927100"/>
            <a:ext cx="3251201" cy="2501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rcRect l="0" t="0" r="14666" b="0"/>
          <a:stretch>
            <a:fillRect/>
          </a:stretch>
        </p:blipFill>
        <p:spPr>
          <a:xfrm>
            <a:off x="3908900" y="3843478"/>
            <a:ext cx="4614825" cy="30284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31" name="Picture 8" descr="Picture 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33310" y="3850523"/>
            <a:ext cx="4051295" cy="3038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32" name="Picture 12" descr="Picture 1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292627" y="3843478"/>
            <a:ext cx="3899373" cy="3038474"/>
          </a:xfrm>
          <a:prstGeom prst="rect">
            <a:avLst/>
          </a:prstGeom>
          <a:ln w="12700">
            <a:miter lim="400000"/>
          </a:ln>
        </p:spPr>
      </p:pic>
      <p:pic>
        <p:nvPicPr>
          <p:cNvPr id="533" name="Picture 14" descr="Picture 1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216312" y="1001108"/>
            <a:ext cx="3856143" cy="2596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4" name="Picture 16" descr="Picture 16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553282" y="1114109"/>
            <a:ext cx="1658448" cy="22990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4" grpId="1"/>
      <p:bldP build="whole" bldLvl="1" animBg="1" rev="0" advAuto="0" spid="532" grpId="2"/>
      <p:bldP build="whole" bldLvl="1" animBg="1" rev="0" advAuto="0" spid="531" grpId="4"/>
      <p:bldP build="whole" bldLvl="1" animBg="1" rev="0" advAuto="0" spid="530" grpId="3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37" name="TextBox 5"/>
          <p:cNvSpPr txBox="1"/>
          <p:nvPr/>
        </p:nvSpPr>
        <p:spPr>
          <a:xfrm>
            <a:off x="-65615" y="41263"/>
            <a:ext cx="6009216" cy="497048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pPr/>
            <a:r>
              <a:t> And after an audacious 20 years …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l="0" t="21752" r="0" b="22008"/>
          <a:stretch>
            <a:fillRect/>
          </a:stretch>
        </p:blipFill>
        <p:spPr>
          <a:xfrm>
            <a:off x="19" y="1282"/>
            <a:ext cx="12191981" cy="6856718"/>
          </a:xfrm>
          <a:prstGeom prst="rect">
            <a:avLst/>
          </a:prstGeom>
          <a:ln w="12700">
            <a:miter lim="400000"/>
          </a:ln>
        </p:spPr>
      </p:pic>
      <p:sp>
        <p:nvSpPr>
          <p:cNvPr id="540" name="Right Arrow 7"/>
          <p:cNvSpPr/>
          <p:nvPr/>
        </p:nvSpPr>
        <p:spPr>
          <a:xfrm rot="8789773">
            <a:off x="9824332" y="2108773"/>
            <a:ext cx="710478" cy="51036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41" name="TextBox 3"/>
          <p:cNvSpPr txBox="1"/>
          <p:nvPr/>
        </p:nvSpPr>
        <p:spPr>
          <a:xfrm>
            <a:off x="8735785" y="1585750"/>
            <a:ext cx="3086210" cy="3330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And this dot is your smartphone</a:t>
            </a:r>
          </a:p>
        </p:txBody>
      </p:sp>
      <p:sp>
        <p:nvSpPr>
          <p:cNvPr id="542" name="Right Arrow 9"/>
          <p:cNvSpPr/>
          <p:nvPr/>
        </p:nvSpPr>
        <p:spPr>
          <a:xfrm rot="8789773">
            <a:off x="1088547" y="5592200"/>
            <a:ext cx="710478" cy="51036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43" name="TextBox 10"/>
          <p:cNvSpPr txBox="1"/>
          <p:nvPr/>
        </p:nvSpPr>
        <p:spPr>
          <a:xfrm>
            <a:off x="179619" y="5069178"/>
            <a:ext cx="3980741" cy="3330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And this is the International Space Station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42" grpId="3"/>
      <p:bldP build="whole" bldLvl="1" animBg="1" rev="0" advAuto="0" spid="541" grpId="2"/>
      <p:bldP build="whole" bldLvl="1" animBg="1" rev="0" advAuto="0" spid="540" grpId="1"/>
      <p:bldP build="whole" bldLvl="1" animBg="1" rev="0" advAuto="0" spid="543" grpId="4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roup 8"/>
          <p:cNvGrpSpPr/>
          <p:nvPr/>
        </p:nvGrpSpPr>
        <p:grpSpPr>
          <a:xfrm>
            <a:off x="-270020" y="280700"/>
            <a:ext cx="12281645" cy="481194"/>
            <a:chOff x="0" y="0"/>
            <a:chExt cx="12281643" cy="481193"/>
          </a:xfrm>
        </p:grpSpPr>
        <p:sp>
          <p:nvSpPr>
            <p:cNvPr id="545" name="Straight Arrow Connector 4"/>
            <p:cNvSpPr/>
            <p:nvPr/>
          </p:nvSpPr>
          <p:spPr>
            <a:xfrm flipV="1">
              <a:off x="-1" y="224009"/>
              <a:ext cx="12281645" cy="57263"/>
            </a:xfrm>
            <a:prstGeom prst="line">
              <a:avLst/>
            </a:prstGeom>
            <a:noFill/>
            <a:ln w="38100" cap="flat">
              <a:solidFill>
                <a:srgbClr val="0D0D0D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46" name="Oval 7"/>
            <p:cNvSpPr/>
            <p:nvPr/>
          </p:nvSpPr>
          <p:spPr>
            <a:xfrm rot="20274340">
              <a:off x="969150" y="75665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47" name="Oval 13"/>
            <p:cNvSpPr/>
            <p:nvPr/>
          </p:nvSpPr>
          <p:spPr>
            <a:xfrm rot="20274340">
              <a:off x="4220834" y="9043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48" name="Oval 14"/>
            <p:cNvSpPr/>
            <p:nvPr/>
          </p:nvSpPr>
          <p:spPr>
            <a:xfrm rot="20274340">
              <a:off x="7046690" y="46936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49" name="Oval 15"/>
            <p:cNvSpPr/>
            <p:nvPr/>
          </p:nvSpPr>
          <p:spPr>
            <a:xfrm rot="20274340">
              <a:off x="11218810" y="8606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50" name="Oval 16"/>
            <p:cNvSpPr/>
            <p:nvPr/>
          </p:nvSpPr>
          <p:spPr>
            <a:xfrm rot="20274340">
              <a:off x="1857982" y="85922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51" name="Oval 17"/>
            <p:cNvSpPr/>
            <p:nvPr/>
          </p:nvSpPr>
          <p:spPr>
            <a:xfrm rot="20274340">
              <a:off x="2957576" y="88928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52" name="Oval 18"/>
            <p:cNvSpPr/>
            <p:nvPr/>
          </p:nvSpPr>
          <p:spPr>
            <a:xfrm rot="20274340">
              <a:off x="5192092" y="5688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53" name="Oval 19"/>
            <p:cNvSpPr/>
            <p:nvPr/>
          </p:nvSpPr>
          <p:spPr>
            <a:xfrm rot="20274340">
              <a:off x="6288802" y="4978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54" name="Oval 20"/>
            <p:cNvSpPr/>
            <p:nvPr/>
          </p:nvSpPr>
          <p:spPr>
            <a:xfrm rot="20274340">
              <a:off x="9714241" y="50367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55" name="Oval 22"/>
            <p:cNvSpPr/>
            <p:nvPr/>
          </p:nvSpPr>
          <p:spPr>
            <a:xfrm rot="20274340">
              <a:off x="7893309" y="64786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56" name="Oval 23"/>
            <p:cNvSpPr/>
            <p:nvPr/>
          </p:nvSpPr>
          <p:spPr>
            <a:xfrm rot="20274340">
              <a:off x="8979912" y="60568"/>
              <a:ext cx="316703" cy="343824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558" name="TextBox 25"/>
          <p:cNvSpPr txBox="1"/>
          <p:nvPr/>
        </p:nvSpPr>
        <p:spPr>
          <a:xfrm>
            <a:off x="76874" y="-63470"/>
            <a:ext cx="835829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800"/>
            </a:lvl1pPr>
          </a:lstStyle>
          <a:p>
            <a:pPr/>
            <a:r>
              <a:t>Time</a:t>
            </a:r>
          </a:p>
        </p:txBody>
      </p:sp>
      <p:pic>
        <p:nvPicPr>
          <p:cNvPr id="559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0981" y="879723"/>
            <a:ext cx="1374779" cy="875749"/>
          </a:xfrm>
          <a:prstGeom prst="rect">
            <a:avLst/>
          </a:prstGeom>
          <a:ln w="12700">
            <a:miter lim="400000"/>
          </a:ln>
        </p:spPr>
      </p:pic>
      <p:sp>
        <p:nvSpPr>
          <p:cNvPr id="560" name="Straight Arrow Connector 35"/>
          <p:cNvSpPr/>
          <p:nvPr/>
        </p:nvSpPr>
        <p:spPr>
          <a:xfrm flipH="1" flipV="1">
            <a:off x="2851457" y="503892"/>
            <a:ext cx="2" cy="1864348"/>
          </a:xfrm>
          <a:prstGeom prst="line">
            <a:avLst/>
          </a:prstGeom>
          <a:ln w="38100">
            <a:solidFill>
              <a:srgbClr val="C00000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561" name="TextBox 32"/>
          <p:cNvSpPr txBox="1"/>
          <p:nvPr/>
        </p:nvSpPr>
        <p:spPr>
          <a:xfrm>
            <a:off x="1144489" y="1812951"/>
            <a:ext cx="1128823" cy="333089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pPr/>
            <a:r>
              <a:t>Electronics</a:t>
            </a:r>
          </a:p>
        </p:txBody>
      </p:sp>
      <p:sp>
        <p:nvSpPr>
          <p:cNvPr id="562" name="TextBox 36"/>
          <p:cNvSpPr txBox="1"/>
          <p:nvPr/>
        </p:nvSpPr>
        <p:spPr>
          <a:xfrm>
            <a:off x="20537" y="1262842"/>
            <a:ext cx="1038522" cy="333088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pPr/>
            <a:r>
              <a:t>Electricity</a:t>
            </a:r>
          </a:p>
        </p:txBody>
      </p:sp>
      <p:pic>
        <p:nvPicPr>
          <p:cNvPr id="563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6061" y="761664"/>
            <a:ext cx="728744" cy="4387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6" name="Group 2"/>
          <p:cNvGrpSpPr/>
          <p:nvPr/>
        </p:nvGrpSpPr>
        <p:grpSpPr>
          <a:xfrm>
            <a:off x="1956385" y="2363061"/>
            <a:ext cx="1762458" cy="1531766"/>
            <a:chOff x="0" y="0"/>
            <a:chExt cx="1762457" cy="1531764"/>
          </a:xfrm>
        </p:grpSpPr>
        <p:pic>
          <p:nvPicPr>
            <p:cNvPr id="564" name="Picture 8" descr="Picture 8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7270" r="0" b="8502"/>
            <a:stretch>
              <a:fillRect/>
            </a:stretch>
          </p:blipFill>
          <p:spPr>
            <a:xfrm>
              <a:off x="0" y="0"/>
              <a:ext cx="1762458" cy="12950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65" name="TextBox 6"/>
            <p:cNvSpPr txBox="1"/>
            <p:nvPr/>
          </p:nvSpPr>
          <p:spPr>
            <a:xfrm>
              <a:off x="313638" y="1231170"/>
              <a:ext cx="1167965" cy="300595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b="1" sz="1600">
                  <a:solidFill>
                    <a:srgbClr val="FFFFFF"/>
                  </a:solidFill>
                </a:defRPr>
              </a:lvl1pPr>
            </a:lstStyle>
            <a:p>
              <a:pPr/>
              <a:r>
                <a:t>Main frames</a:t>
              </a:r>
            </a:p>
          </p:txBody>
        </p:sp>
      </p:grpSp>
      <p:grpSp>
        <p:nvGrpSpPr>
          <p:cNvPr id="569" name="Group 42"/>
          <p:cNvGrpSpPr/>
          <p:nvPr/>
        </p:nvGrpSpPr>
        <p:grpSpPr>
          <a:xfrm>
            <a:off x="3132927" y="1005876"/>
            <a:ext cx="1224576" cy="1241071"/>
            <a:chOff x="0" y="0"/>
            <a:chExt cx="1224574" cy="1241070"/>
          </a:xfrm>
        </p:grpSpPr>
        <p:pic>
          <p:nvPicPr>
            <p:cNvPr id="567" name="Picture 2" descr="Picture 2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224575" cy="9129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68" name="TextBox 44"/>
            <p:cNvSpPr txBox="1"/>
            <p:nvPr/>
          </p:nvSpPr>
          <p:spPr>
            <a:xfrm>
              <a:off x="616177" y="907982"/>
              <a:ext cx="504972" cy="333089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b="1">
                  <a:solidFill>
                    <a:srgbClr val="FFFFFF"/>
                  </a:solidFill>
                </a:defRPr>
              </a:lvl1pPr>
            </a:lstStyle>
            <a:p>
              <a:pPr/>
              <a:r>
                <a:t>VLSI</a:t>
              </a:r>
            </a:p>
          </p:txBody>
        </p:sp>
      </p:grpSp>
      <p:sp>
        <p:nvSpPr>
          <p:cNvPr id="570" name="Straight Arrow Connector 49"/>
          <p:cNvSpPr/>
          <p:nvPr/>
        </p:nvSpPr>
        <p:spPr>
          <a:xfrm flipH="1" flipV="1">
            <a:off x="4103076" y="528275"/>
            <a:ext cx="18283" cy="486213"/>
          </a:xfrm>
          <a:prstGeom prst="line">
            <a:avLst/>
          </a:prstGeom>
          <a:ln w="38100">
            <a:solidFill>
              <a:srgbClr val="C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571" name="Picture 6" descr="Picture 6"/>
          <p:cNvPicPr>
            <a:picLocks noChangeAspect="1"/>
          </p:cNvPicPr>
          <p:nvPr/>
        </p:nvPicPr>
        <p:blipFill>
          <a:blip r:embed="rId6">
            <a:extLst/>
          </a:blip>
          <a:srcRect l="22229" t="11043" r="21993" b="10577"/>
          <a:stretch>
            <a:fillRect/>
          </a:stretch>
        </p:blipFill>
        <p:spPr>
          <a:xfrm>
            <a:off x="4474809" y="1391610"/>
            <a:ext cx="1699042" cy="1790643"/>
          </a:xfrm>
          <a:prstGeom prst="rect">
            <a:avLst/>
          </a:prstGeom>
          <a:ln w="12700">
            <a:miter lim="400000"/>
          </a:ln>
        </p:spPr>
      </p:pic>
      <p:sp>
        <p:nvSpPr>
          <p:cNvPr id="572" name="TextBox 50"/>
          <p:cNvSpPr txBox="1"/>
          <p:nvPr/>
        </p:nvSpPr>
        <p:spPr>
          <a:xfrm>
            <a:off x="5101996" y="3206139"/>
            <a:ext cx="319842" cy="300595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1600">
                <a:solidFill>
                  <a:srgbClr val="FFFFFF"/>
                </a:solidFill>
              </a:defRPr>
            </a:lvl1pPr>
          </a:lstStyle>
          <a:p>
            <a:pPr/>
            <a:r>
              <a:t>PC</a:t>
            </a:r>
          </a:p>
        </p:txBody>
      </p:sp>
      <p:sp>
        <p:nvSpPr>
          <p:cNvPr id="573" name="Straight Arrow Connector 52"/>
          <p:cNvSpPr/>
          <p:nvPr/>
        </p:nvSpPr>
        <p:spPr>
          <a:xfrm flipH="1" flipV="1">
            <a:off x="5080425" y="511769"/>
            <a:ext cx="18362" cy="935740"/>
          </a:xfrm>
          <a:prstGeom prst="line">
            <a:avLst/>
          </a:prstGeom>
          <a:ln w="38100">
            <a:solidFill>
              <a:srgbClr val="C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574" name="Picture 8" descr="Picture 8"/>
          <p:cNvPicPr>
            <a:picLocks noChangeAspect="1"/>
          </p:cNvPicPr>
          <p:nvPr/>
        </p:nvPicPr>
        <p:blipFill>
          <a:blip r:embed="rId7">
            <a:extLst/>
          </a:blip>
          <a:srcRect l="13800" t="10790" r="7699" b="7249"/>
          <a:stretch>
            <a:fillRect/>
          </a:stretch>
        </p:blipFill>
        <p:spPr>
          <a:xfrm>
            <a:off x="5870802" y="3325545"/>
            <a:ext cx="2019283" cy="1054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75" name="Picture 2" descr="Picture 2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725467" y="1486477"/>
            <a:ext cx="2473976" cy="1391612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576" name="Straight Arrow Connector 38"/>
          <p:cNvSpPr/>
          <p:nvPr/>
        </p:nvSpPr>
        <p:spPr>
          <a:xfrm flipH="1" flipV="1">
            <a:off x="6186406" y="517396"/>
            <a:ext cx="48141" cy="2808149"/>
          </a:xfrm>
          <a:prstGeom prst="line">
            <a:avLst/>
          </a:prstGeom>
          <a:ln w="38100">
            <a:solidFill>
              <a:srgbClr val="C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577" name="TextBox 39"/>
          <p:cNvSpPr txBox="1"/>
          <p:nvPr/>
        </p:nvSpPr>
        <p:spPr>
          <a:xfrm>
            <a:off x="6277617" y="4466075"/>
            <a:ext cx="834688" cy="300594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1600">
                <a:solidFill>
                  <a:srgbClr val="FFFFFF"/>
                </a:solidFill>
              </a:defRPr>
            </a:lvl1pPr>
          </a:lstStyle>
          <a:p>
            <a:pPr/>
            <a:r>
              <a:t>Ethernet</a:t>
            </a:r>
          </a:p>
        </p:txBody>
      </p:sp>
      <p:sp>
        <p:nvSpPr>
          <p:cNvPr id="578" name="TextBox 41"/>
          <p:cNvSpPr txBox="1"/>
          <p:nvPr/>
        </p:nvSpPr>
        <p:spPr>
          <a:xfrm>
            <a:off x="7994387" y="2784508"/>
            <a:ext cx="788354" cy="300595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1600">
                <a:solidFill>
                  <a:srgbClr val="FFFFFF"/>
                </a:solidFill>
              </a:defRPr>
            </a:lvl1pPr>
          </a:lstStyle>
          <a:p>
            <a:pPr/>
            <a:r>
              <a:t>Internet</a:t>
            </a:r>
          </a:p>
        </p:txBody>
      </p:sp>
      <p:sp>
        <p:nvSpPr>
          <p:cNvPr id="579" name="Straight Arrow Connector 45"/>
          <p:cNvSpPr/>
          <p:nvPr/>
        </p:nvSpPr>
        <p:spPr>
          <a:xfrm flipH="1" flipV="1">
            <a:off x="6919835" y="495940"/>
            <a:ext cx="2" cy="1000051"/>
          </a:xfrm>
          <a:prstGeom prst="line">
            <a:avLst/>
          </a:prstGeom>
          <a:ln w="38100">
            <a:solidFill>
              <a:srgbClr val="C00000"/>
            </a:solidFill>
            <a:miter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" name="Group 8"/>
          <p:cNvGrpSpPr/>
          <p:nvPr/>
        </p:nvGrpSpPr>
        <p:grpSpPr>
          <a:xfrm>
            <a:off x="-270020" y="280700"/>
            <a:ext cx="12281645" cy="481194"/>
            <a:chOff x="0" y="0"/>
            <a:chExt cx="12281643" cy="481193"/>
          </a:xfrm>
        </p:grpSpPr>
        <p:sp>
          <p:nvSpPr>
            <p:cNvPr id="581" name="Straight Arrow Connector 4"/>
            <p:cNvSpPr/>
            <p:nvPr/>
          </p:nvSpPr>
          <p:spPr>
            <a:xfrm flipV="1">
              <a:off x="-1" y="224009"/>
              <a:ext cx="12281645" cy="57263"/>
            </a:xfrm>
            <a:prstGeom prst="line">
              <a:avLst/>
            </a:prstGeom>
            <a:noFill/>
            <a:ln w="38100" cap="flat">
              <a:solidFill>
                <a:srgbClr val="0D0D0D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82" name="Oval 7"/>
            <p:cNvSpPr/>
            <p:nvPr/>
          </p:nvSpPr>
          <p:spPr>
            <a:xfrm rot="20274340">
              <a:off x="969150" y="75665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83" name="Oval 13"/>
            <p:cNvSpPr/>
            <p:nvPr/>
          </p:nvSpPr>
          <p:spPr>
            <a:xfrm rot="20274340">
              <a:off x="4220834" y="9043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84" name="Oval 14"/>
            <p:cNvSpPr/>
            <p:nvPr/>
          </p:nvSpPr>
          <p:spPr>
            <a:xfrm rot="20274340">
              <a:off x="7046690" y="46936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85" name="Oval 15"/>
            <p:cNvSpPr/>
            <p:nvPr/>
          </p:nvSpPr>
          <p:spPr>
            <a:xfrm rot="20274340">
              <a:off x="11218810" y="8606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86" name="Oval 16"/>
            <p:cNvSpPr/>
            <p:nvPr/>
          </p:nvSpPr>
          <p:spPr>
            <a:xfrm rot="20274340">
              <a:off x="1857982" y="85922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87" name="Oval 17"/>
            <p:cNvSpPr/>
            <p:nvPr/>
          </p:nvSpPr>
          <p:spPr>
            <a:xfrm rot="20274340">
              <a:off x="2957576" y="88928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88" name="Oval 18"/>
            <p:cNvSpPr/>
            <p:nvPr/>
          </p:nvSpPr>
          <p:spPr>
            <a:xfrm rot="20274340">
              <a:off x="5192092" y="5688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89" name="Oval 19"/>
            <p:cNvSpPr/>
            <p:nvPr/>
          </p:nvSpPr>
          <p:spPr>
            <a:xfrm rot="20274340">
              <a:off x="6288802" y="4978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90" name="Oval 20"/>
            <p:cNvSpPr/>
            <p:nvPr/>
          </p:nvSpPr>
          <p:spPr>
            <a:xfrm rot="20274340">
              <a:off x="9714241" y="50367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91" name="Oval 22"/>
            <p:cNvSpPr/>
            <p:nvPr/>
          </p:nvSpPr>
          <p:spPr>
            <a:xfrm rot="20274340">
              <a:off x="7893309" y="64786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92" name="Oval 23"/>
            <p:cNvSpPr/>
            <p:nvPr/>
          </p:nvSpPr>
          <p:spPr>
            <a:xfrm rot="20274340">
              <a:off x="8979912" y="60568"/>
              <a:ext cx="316703" cy="343824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594" name="TextBox 25"/>
          <p:cNvSpPr txBox="1"/>
          <p:nvPr/>
        </p:nvSpPr>
        <p:spPr>
          <a:xfrm>
            <a:off x="76874" y="-63470"/>
            <a:ext cx="835829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800"/>
            </a:lvl1pPr>
          </a:lstStyle>
          <a:p>
            <a:pPr/>
            <a:r>
              <a:t>Time</a:t>
            </a:r>
          </a:p>
        </p:txBody>
      </p:sp>
      <p:pic>
        <p:nvPicPr>
          <p:cNvPr id="595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0981" y="879723"/>
            <a:ext cx="1374779" cy="875749"/>
          </a:xfrm>
          <a:prstGeom prst="rect">
            <a:avLst/>
          </a:prstGeom>
          <a:ln w="12700">
            <a:miter lim="400000"/>
          </a:ln>
        </p:spPr>
      </p:pic>
      <p:sp>
        <p:nvSpPr>
          <p:cNvPr id="596" name="Straight Arrow Connector 35"/>
          <p:cNvSpPr/>
          <p:nvPr/>
        </p:nvSpPr>
        <p:spPr>
          <a:xfrm flipH="1" flipV="1">
            <a:off x="2851457" y="503892"/>
            <a:ext cx="2" cy="1864348"/>
          </a:xfrm>
          <a:prstGeom prst="line">
            <a:avLst/>
          </a:prstGeom>
          <a:ln w="38100">
            <a:solidFill>
              <a:srgbClr val="C00000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597" name="TextBox 32"/>
          <p:cNvSpPr txBox="1"/>
          <p:nvPr/>
        </p:nvSpPr>
        <p:spPr>
          <a:xfrm>
            <a:off x="1144489" y="1812951"/>
            <a:ext cx="1128823" cy="333089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pPr/>
            <a:r>
              <a:t>Electronics</a:t>
            </a:r>
          </a:p>
        </p:txBody>
      </p:sp>
      <p:sp>
        <p:nvSpPr>
          <p:cNvPr id="598" name="TextBox 36"/>
          <p:cNvSpPr txBox="1"/>
          <p:nvPr/>
        </p:nvSpPr>
        <p:spPr>
          <a:xfrm>
            <a:off x="20537" y="1262842"/>
            <a:ext cx="1038522" cy="333088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pPr/>
            <a:r>
              <a:t>Electricity</a:t>
            </a:r>
          </a:p>
        </p:txBody>
      </p:sp>
      <p:pic>
        <p:nvPicPr>
          <p:cNvPr id="599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6061" y="761664"/>
            <a:ext cx="728744" cy="4387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02" name="Group 2"/>
          <p:cNvGrpSpPr/>
          <p:nvPr/>
        </p:nvGrpSpPr>
        <p:grpSpPr>
          <a:xfrm>
            <a:off x="1956385" y="2363061"/>
            <a:ext cx="1762458" cy="1531766"/>
            <a:chOff x="0" y="0"/>
            <a:chExt cx="1762457" cy="1531764"/>
          </a:xfrm>
        </p:grpSpPr>
        <p:pic>
          <p:nvPicPr>
            <p:cNvPr id="600" name="Picture 8" descr="Picture 8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7270" r="0" b="8502"/>
            <a:stretch>
              <a:fillRect/>
            </a:stretch>
          </p:blipFill>
          <p:spPr>
            <a:xfrm>
              <a:off x="0" y="0"/>
              <a:ext cx="1762458" cy="12950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01" name="TextBox 6"/>
            <p:cNvSpPr txBox="1"/>
            <p:nvPr/>
          </p:nvSpPr>
          <p:spPr>
            <a:xfrm>
              <a:off x="313638" y="1231170"/>
              <a:ext cx="1167965" cy="300595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b="1" sz="1600">
                  <a:solidFill>
                    <a:srgbClr val="FFFFFF"/>
                  </a:solidFill>
                </a:defRPr>
              </a:lvl1pPr>
            </a:lstStyle>
            <a:p>
              <a:pPr/>
              <a:r>
                <a:t>Main frames</a:t>
              </a:r>
            </a:p>
          </p:txBody>
        </p:sp>
      </p:grpSp>
      <p:grpSp>
        <p:nvGrpSpPr>
          <p:cNvPr id="605" name="Group 42"/>
          <p:cNvGrpSpPr/>
          <p:nvPr/>
        </p:nvGrpSpPr>
        <p:grpSpPr>
          <a:xfrm>
            <a:off x="3132927" y="1005876"/>
            <a:ext cx="1224576" cy="1241071"/>
            <a:chOff x="0" y="0"/>
            <a:chExt cx="1224574" cy="1241070"/>
          </a:xfrm>
        </p:grpSpPr>
        <p:pic>
          <p:nvPicPr>
            <p:cNvPr id="603" name="Picture 2" descr="Picture 2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224575" cy="9129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04" name="TextBox 44"/>
            <p:cNvSpPr txBox="1"/>
            <p:nvPr/>
          </p:nvSpPr>
          <p:spPr>
            <a:xfrm>
              <a:off x="616177" y="907982"/>
              <a:ext cx="504972" cy="333089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b="1">
                  <a:solidFill>
                    <a:srgbClr val="FFFFFF"/>
                  </a:solidFill>
                </a:defRPr>
              </a:lvl1pPr>
            </a:lstStyle>
            <a:p>
              <a:pPr/>
              <a:r>
                <a:t>VLSI</a:t>
              </a:r>
            </a:p>
          </p:txBody>
        </p:sp>
      </p:grpSp>
      <p:sp>
        <p:nvSpPr>
          <p:cNvPr id="606" name="Straight Arrow Connector 49"/>
          <p:cNvSpPr/>
          <p:nvPr/>
        </p:nvSpPr>
        <p:spPr>
          <a:xfrm flipH="1" flipV="1">
            <a:off x="4103076" y="528275"/>
            <a:ext cx="18283" cy="486213"/>
          </a:xfrm>
          <a:prstGeom prst="line">
            <a:avLst/>
          </a:prstGeom>
          <a:ln w="38100">
            <a:solidFill>
              <a:srgbClr val="C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607" name="Picture 6" descr="Picture 6"/>
          <p:cNvPicPr>
            <a:picLocks noChangeAspect="1"/>
          </p:cNvPicPr>
          <p:nvPr/>
        </p:nvPicPr>
        <p:blipFill>
          <a:blip r:embed="rId6">
            <a:extLst/>
          </a:blip>
          <a:srcRect l="22229" t="11043" r="21993" b="10577"/>
          <a:stretch>
            <a:fillRect/>
          </a:stretch>
        </p:blipFill>
        <p:spPr>
          <a:xfrm>
            <a:off x="4474809" y="1391610"/>
            <a:ext cx="1699042" cy="1790643"/>
          </a:xfrm>
          <a:prstGeom prst="rect">
            <a:avLst/>
          </a:prstGeom>
          <a:ln w="12700">
            <a:miter lim="400000"/>
          </a:ln>
        </p:spPr>
      </p:pic>
      <p:sp>
        <p:nvSpPr>
          <p:cNvPr id="608" name="TextBox 50"/>
          <p:cNvSpPr txBox="1"/>
          <p:nvPr/>
        </p:nvSpPr>
        <p:spPr>
          <a:xfrm>
            <a:off x="5101996" y="3206139"/>
            <a:ext cx="319842" cy="300595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1600">
                <a:solidFill>
                  <a:srgbClr val="FFFFFF"/>
                </a:solidFill>
              </a:defRPr>
            </a:lvl1pPr>
          </a:lstStyle>
          <a:p>
            <a:pPr/>
            <a:r>
              <a:t>PC</a:t>
            </a:r>
          </a:p>
        </p:txBody>
      </p:sp>
      <p:sp>
        <p:nvSpPr>
          <p:cNvPr id="609" name="Straight Arrow Connector 52"/>
          <p:cNvSpPr/>
          <p:nvPr/>
        </p:nvSpPr>
        <p:spPr>
          <a:xfrm flipH="1" flipV="1">
            <a:off x="5080425" y="511769"/>
            <a:ext cx="18362" cy="935740"/>
          </a:xfrm>
          <a:prstGeom prst="line">
            <a:avLst/>
          </a:prstGeom>
          <a:ln w="38100">
            <a:solidFill>
              <a:srgbClr val="C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610" name="Picture 8" descr="Picture 8"/>
          <p:cNvPicPr>
            <a:picLocks noChangeAspect="1"/>
          </p:cNvPicPr>
          <p:nvPr/>
        </p:nvPicPr>
        <p:blipFill>
          <a:blip r:embed="rId7">
            <a:extLst/>
          </a:blip>
          <a:srcRect l="13800" t="10790" r="7699" b="7249"/>
          <a:stretch>
            <a:fillRect/>
          </a:stretch>
        </p:blipFill>
        <p:spPr>
          <a:xfrm>
            <a:off x="5870802" y="3325545"/>
            <a:ext cx="2019283" cy="1054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611" name="Picture 2" descr="Picture 2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725467" y="1486477"/>
            <a:ext cx="2473976" cy="1391612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612" name="Straight Arrow Connector 38"/>
          <p:cNvSpPr/>
          <p:nvPr/>
        </p:nvSpPr>
        <p:spPr>
          <a:xfrm flipH="1" flipV="1">
            <a:off x="6186406" y="517396"/>
            <a:ext cx="48141" cy="2808149"/>
          </a:xfrm>
          <a:prstGeom prst="line">
            <a:avLst/>
          </a:prstGeom>
          <a:ln w="38100">
            <a:solidFill>
              <a:srgbClr val="C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613" name="TextBox 39"/>
          <p:cNvSpPr txBox="1"/>
          <p:nvPr/>
        </p:nvSpPr>
        <p:spPr>
          <a:xfrm>
            <a:off x="6277617" y="4466075"/>
            <a:ext cx="834688" cy="300594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1600">
                <a:solidFill>
                  <a:srgbClr val="FFFFFF"/>
                </a:solidFill>
              </a:defRPr>
            </a:lvl1pPr>
          </a:lstStyle>
          <a:p>
            <a:pPr/>
            <a:r>
              <a:t>Ethernet</a:t>
            </a:r>
          </a:p>
        </p:txBody>
      </p:sp>
      <p:sp>
        <p:nvSpPr>
          <p:cNvPr id="614" name="TextBox 41"/>
          <p:cNvSpPr txBox="1"/>
          <p:nvPr/>
        </p:nvSpPr>
        <p:spPr>
          <a:xfrm>
            <a:off x="7994387" y="2784508"/>
            <a:ext cx="788354" cy="300595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1600">
                <a:solidFill>
                  <a:srgbClr val="FFFFFF"/>
                </a:solidFill>
              </a:defRPr>
            </a:lvl1pPr>
          </a:lstStyle>
          <a:p>
            <a:pPr/>
            <a:r>
              <a:t>Internet</a:t>
            </a:r>
          </a:p>
        </p:txBody>
      </p:sp>
      <p:sp>
        <p:nvSpPr>
          <p:cNvPr id="615" name="Straight Arrow Connector 45"/>
          <p:cNvSpPr/>
          <p:nvPr/>
        </p:nvSpPr>
        <p:spPr>
          <a:xfrm flipH="1" flipV="1">
            <a:off x="6919835" y="495940"/>
            <a:ext cx="2" cy="1000051"/>
          </a:xfrm>
          <a:prstGeom prst="line">
            <a:avLst/>
          </a:prstGeom>
          <a:ln w="38100">
            <a:solidFill>
              <a:srgbClr val="C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616" name="TextBox 1"/>
          <p:cNvSpPr txBox="1"/>
          <p:nvPr/>
        </p:nvSpPr>
        <p:spPr>
          <a:xfrm>
            <a:off x="111640" y="5158780"/>
            <a:ext cx="11968719" cy="992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b="1" sz="3200"/>
            </a:pPr>
            <a:r>
              <a:t>In parallel to inventions in electronics, scientists were also discovering </a:t>
            </a:r>
          </a:p>
          <a:p>
            <a:pPr algn="ctr">
              <a:defRPr b="1" sz="3200">
                <a:solidFill>
                  <a:srgbClr val="C00000"/>
                </a:solidFill>
              </a:defRPr>
            </a:pPr>
            <a:r>
              <a:t>radio waves </a:t>
            </a:r>
            <a:r>
              <a:rPr>
                <a:solidFill>
                  <a:srgbClr val="000000"/>
                </a:solidFill>
              </a:rPr>
              <a:t>and how to communicate them </a:t>
            </a:r>
            <a:r>
              <a:t>wirelessly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4337359" cy="29972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21" name="Oval 6"/>
          <p:cNvGrpSpPr/>
          <p:nvPr/>
        </p:nvGrpSpPr>
        <p:grpSpPr>
          <a:xfrm>
            <a:off x="3259849" y="-1"/>
            <a:ext cx="1077511" cy="917226"/>
            <a:chOff x="0" y="0"/>
            <a:chExt cx="1077510" cy="917224"/>
          </a:xfrm>
        </p:grpSpPr>
        <p:sp>
          <p:nvSpPr>
            <p:cNvPr id="619" name="Oval"/>
            <p:cNvSpPr/>
            <p:nvPr/>
          </p:nvSpPr>
          <p:spPr>
            <a:xfrm>
              <a:off x="-1" y="-1"/>
              <a:ext cx="1077512" cy="917226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20" name="1900s"/>
            <p:cNvSpPr txBox="1"/>
            <p:nvPr/>
          </p:nvSpPr>
          <p:spPr>
            <a:xfrm>
              <a:off x="203518" y="292067"/>
              <a:ext cx="670473" cy="3330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>
                  <a:solidFill>
                    <a:srgbClr val="FFFFFF"/>
                  </a:solidFill>
                </a:defRPr>
              </a:lvl1pPr>
            </a:lstStyle>
            <a:p>
              <a:pPr/>
              <a:r>
                <a:t>1900s</a:t>
              </a:r>
            </a:p>
          </p:txBody>
        </p:sp>
      </p:grpSp>
      <p:sp>
        <p:nvSpPr>
          <p:cNvPr id="622" name="TextBox 4"/>
          <p:cNvSpPr txBox="1"/>
          <p:nvPr/>
        </p:nvSpPr>
        <p:spPr>
          <a:xfrm>
            <a:off x="145324" y="2997200"/>
            <a:ext cx="4046710" cy="917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/>
            <a:r>
              <a:t>Marconi’s first wireless transmission using </a:t>
            </a:r>
          </a:p>
          <a:p>
            <a:pPr algn="ctr"/>
            <a:r>
              <a:t>Morse code (using Tesla’s patent) </a:t>
            </a:r>
          </a:p>
          <a:p>
            <a:pPr algn="ctr"/>
            <a:r>
              <a:t>and Maxwell and Hertz ideas</a:t>
            </a:r>
          </a:p>
        </p:txBody>
      </p:sp>
      <p:sp>
        <p:nvSpPr>
          <p:cNvPr id="623" name="Right Arrow 8"/>
          <p:cNvSpPr/>
          <p:nvPr/>
        </p:nvSpPr>
        <p:spPr>
          <a:xfrm>
            <a:off x="4337358" y="1243417"/>
            <a:ext cx="3682692" cy="51036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624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20050" y="0"/>
            <a:ext cx="4171950" cy="3079750"/>
          </a:xfrm>
          <a:prstGeom prst="rect">
            <a:avLst/>
          </a:prstGeom>
          <a:ln w="12700">
            <a:miter lim="400000"/>
          </a:ln>
        </p:spPr>
      </p:pic>
      <p:sp>
        <p:nvSpPr>
          <p:cNvPr id="625" name="TextBox 12"/>
          <p:cNvSpPr txBox="1"/>
          <p:nvPr/>
        </p:nvSpPr>
        <p:spPr>
          <a:xfrm>
            <a:off x="8278509" y="3089532"/>
            <a:ext cx="3655032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/>
          </a:lstStyle>
          <a:p>
            <a:pPr/>
            <a:r>
              <a:t>1943, Walkie Talkie used in World War</a:t>
            </a:r>
          </a:p>
        </p:txBody>
      </p:sp>
      <p:sp>
        <p:nvSpPr>
          <p:cNvPr id="626" name="TextBox 10"/>
          <p:cNvSpPr txBox="1"/>
          <p:nvPr/>
        </p:nvSpPr>
        <p:spPr>
          <a:xfrm>
            <a:off x="4502574" y="549512"/>
            <a:ext cx="3423752" cy="2085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1907: First trans-Atlantic link</a:t>
            </a:r>
          </a:p>
          <a:p>
            <a:pPr/>
            <a:r>
              <a:t>1915: Wireless voice from NY to SF</a:t>
            </a:r>
          </a:p>
          <a:p>
            <a:pPr/>
          </a:p>
          <a:p>
            <a:pPr/>
          </a:p>
          <a:p>
            <a:pPr/>
          </a:p>
          <a:p>
            <a:pPr/>
            <a:r>
              <a:t>1920s: Radio, Police, TV broadcast</a:t>
            </a:r>
          </a:p>
          <a:p>
            <a:pPr/>
            <a:r>
              <a:t>1940s: Digital electronics revolution</a:t>
            </a:r>
          </a:p>
        </p:txBody>
      </p:sp>
      <p:pic>
        <p:nvPicPr>
          <p:cNvPr id="627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rcRect l="0" t="0" r="0" b="11446"/>
          <a:stretch>
            <a:fillRect/>
          </a:stretch>
        </p:blipFill>
        <p:spPr>
          <a:xfrm>
            <a:off x="7793573" y="4151067"/>
            <a:ext cx="4398427" cy="2706933"/>
          </a:xfrm>
          <a:prstGeom prst="rect">
            <a:avLst/>
          </a:prstGeom>
          <a:ln w="12700">
            <a:miter lim="400000"/>
          </a:ln>
        </p:spPr>
      </p:pic>
      <p:sp>
        <p:nvSpPr>
          <p:cNvPr id="628" name="Right Arrow 16"/>
          <p:cNvSpPr/>
          <p:nvPr/>
        </p:nvSpPr>
        <p:spPr>
          <a:xfrm rot="5400000">
            <a:off x="11707913" y="3451619"/>
            <a:ext cx="476305" cy="51036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29" name="TextBox 17"/>
          <p:cNvSpPr txBox="1"/>
          <p:nvPr/>
        </p:nvSpPr>
        <p:spPr>
          <a:xfrm>
            <a:off x="7889187" y="3798065"/>
            <a:ext cx="3910309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/>
          </a:lstStyle>
          <a:p>
            <a:pPr/>
            <a:r>
              <a:t>1973: Cellular network, hand-held phone</a:t>
            </a:r>
          </a:p>
        </p:txBody>
      </p:sp>
      <p:sp>
        <p:nvSpPr>
          <p:cNvPr id="630" name="Right Arrow 18"/>
          <p:cNvSpPr/>
          <p:nvPr/>
        </p:nvSpPr>
        <p:spPr>
          <a:xfrm rot="10800000">
            <a:off x="7320529" y="4829952"/>
            <a:ext cx="476305" cy="51036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631" name="Picture 10" descr="Picture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28341" y="4132934"/>
            <a:ext cx="2743201" cy="2743201"/>
          </a:xfrm>
          <a:prstGeom prst="rect">
            <a:avLst/>
          </a:prstGeom>
          <a:ln w="12700">
            <a:miter lim="400000"/>
          </a:ln>
        </p:spPr>
      </p:pic>
      <p:sp>
        <p:nvSpPr>
          <p:cNvPr id="632" name="TextBox 11"/>
          <p:cNvSpPr txBox="1"/>
          <p:nvPr/>
        </p:nvSpPr>
        <p:spPr>
          <a:xfrm>
            <a:off x="4574061" y="3735863"/>
            <a:ext cx="2773225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1978: First experimental GPS</a:t>
            </a:r>
          </a:p>
        </p:txBody>
      </p:sp>
      <p:sp>
        <p:nvSpPr>
          <p:cNvPr id="633" name="Right Arrow 21"/>
          <p:cNvSpPr/>
          <p:nvPr/>
        </p:nvSpPr>
        <p:spPr>
          <a:xfrm rot="10800000">
            <a:off x="3974620" y="4994171"/>
            <a:ext cx="476305" cy="51036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634" name="Picture 8" descr="Picture 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08895" y="5478584"/>
            <a:ext cx="2009794" cy="1379416"/>
          </a:xfrm>
          <a:prstGeom prst="rect">
            <a:avLst/>
          </a:prstGeom>
          <a:ln w="12700">
            <a:miter lim="400000"/>
          </a:ln>
        </p:spPr>
      </p:pic>
      <p:sp>
        <p:nvSpPr>
          <p:cNvPr id="635" name="TextBox 13"/>
          <p:cNvSpPr txBox="1"/>
          <p:nvPr/>
        </p:nvSpPr>
        <p:spPr>
          <a:xfrm>
            <a:off x="1678661" y="4254486"/>
            <a:ext cx="1569502" cy="1209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Today:</a:t>
            </a:r>
          </a:p>
          <a:p>
            <a:pPr/>
            <a:r>
              <a:t>Cellular 5G</a:t>
            </a:r>
          </a:p>
          <a:p>
            <a:pPr/>
            <a:r>
              <a:t>Wifi, Bluetooth,</a:t>
            </a:r>
          </a:p>
          <a:p>
            <a:pPr/>
            <a:r>
              <a:t>many others</a:t>
            </a:r>
          </a:p>
        </p:txBody>
      </p:sp>
      <p:pic>
        <p:nvPicPr>
          <p:cNvPr id="636" name="Picture 6" descr="Picture 6"/>
          <p:cNvPicPr>
            <a:picLocks noChangeAspect="1"/>
          </p:cNvPicPr>
          <p:nvPr/>
        </p:nvPicPr>
        <p:blipFill>
          <a:blip r:embed="rId7">
            <a:extLst/>
          </a:blip>
          <a:srcRect l="14340" t="0" r="9133" b="0"/>
          <a:stretch>
            <a:fillRect/>
          </a:stretch>
        </p:blipFill>
        <p:spPr>
          <a:xfrm>
            <a:off x="-42032" y="4105912"/>
            <a:ext cx="1550927" cy="27758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after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after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after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27" grpId="7"/>
      <p:bldP build="whole" bldLvl="1" animBg="1" rev="0" advAuto="0" spid="630" grpId="8"/>
      <p:bldP build="whole" bldLvl="1" animBg="1" rev="0" advAuto="0" spid="624" grpId="3"/>
      <p:bldP build="whole" bldLvl="1" animBg="1" rev="0" advAuto="0" spid="633" grpId="11"/>
      <p:bldP build="whole" bldLvl="1" animBg="1" rev="0" advAuto="0" spid="636" grpId="14"/>
      <p:bldP build="whole" bldLvl="1" animBg="1" rev="0" advAuto="0" spid="625" grpId="4"/>
      <p:bldP build="whole" bldLvl="1" animBg="1" rev="0" advAuto="0" spid="632" grpId="10"/>
      <p:bldP build="whole" bldLvl="1" animBg="1" rev="0" advAuto="0" spid="629" grpId="6"/>
      <p:bldP build="whole" bldLvl="1" animBg="1" rev="0" advAuto="0" spid="626" grpId="1"/>
      <p:bldP build="whole" bldLvl="1" animBg="1" rev="0" advAuto="0" spid="623" grpId="2"/>
      <p:bldP build="whole" bldLvl="1" animBg="1" rev="0" advAuto="0" spid="635" grpId="12"/>
      <p:bldP build="whole" bldLvl="1" animBg="1" rev="0" advAuto="0" spid="631" grpId="9"/>
      <p:bldP build="whole" bldLvl="1" animBg="1" rev="0" advAuto="0" spid="628" grpId="5"/>
      <p:bldP build="whole" bldLvl="1" animBg="1" rev="0" advAuto="0" spid="634" grpId="13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64576" y="1065562"/>
            <a:ext cx="7038526" cy="5357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639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315185"/>
            <a:ext cx="4022272" cy="2542815"/>
          </a:xfrm>
          <a:prstGeom prst="rect">
            <a:avLst/>
          </a:prstGeom>
          <a:ln w="12700">
            <a:miter lim="400000"/>
          </a:ln>
        </p:spPr>
      </p:pic>
      <p:sp>
        <p:nvSpPr>
          <p:cNvPr id="640" name="Freeform 3"/>
          <p:cNvSpPr/>
          <p:nvPr/>
        </p:nvSpPr>
        <p:spPr>
          <a:xfrm>
            <a:off x="3053441" y="3744191"/>
            <a:ext cx="2318657" cy="15817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985" fill="norm" stroke="1" extrusionOk="0">
                <a:moveTo>
                  <a:pt x="0" y="19985"/>
                </a:moveTo>
                <a:cubicBezTo>
                  <a:pt x="3133" y="11498"/>
                  <a:pt x="6267" y="3011"/>
                  <a:pt x="9867" y="698"/>
                </a:cubicBezTo>
                <a:cubicBezTo>
                  <a:pt x="13467" y="-1615"/>
                  <a:pt x="17533" y="2245"/>
                  <a:pt x="21600" y="6106"/>
                </a:cubicBezTo>
              </a:path>
            </a:pathLst>
          </a:custGeom>
          <a:ln w="28575">
            <a:solidFill>
              <a:srgbClr val="000000"/>
            </a:solidFill>
            <a:miter/>
            <a:headEnd type="triangle"/>
            <a:tailEnd type="triangle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41" name="TextBox 4"/>
          <p:cNvSpPr txBox="1"/>
          <p:nvPr/>
        </p:nvSpPr>
        <p:spPr>
          <a:xfrm>
            <a:off x="836648" y="4823152"/>
            <a:ext cx="1128488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Home WiFi</a:t>
            </a:r>
          </a:p>
        </p:txBody>
      </p:sp>
      <p:sp>
        <p:nvSpPr>
          <p:cNvPr id="642" name="TextBox 5"/>
          <p:cNvSpPr txBox="1"/>
          <p:nvPr/>
        </p:nvSpPr>
        <p:spPr>
          <a:xfrm>
            <a:off x="134617" y="173921"/>
            <a:ext cx="7058284" cy="1236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 sz="2400"/>
            </a:pPr>
            <a:r>
              <a:t>Electronic devices </a:t>
            </a:r>
            <a:r>
              <a:rPr b="0"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Wired networks </a:t>
            </a:r>
            <a:r>
              <a:rPr b="0"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Internet</a:t>
            </a:r>
          </a:p>
          <a:p>
            <a:pPr>
              <a:defRPr b="1" sz="2400"/>
            </a:pPr>
            <a:r>
              <a:t>Electronic devices </a:t>
            </a:r>
            <a:r>
              <a:rPr b="0"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Wireless networks </a:t>
            </a:r>
            <a:r>
              <a:rPr b="0"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Internet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6958" y="1570193"/>
            <a:ext cx="8416564" cy="4774692"/>
          </a:xfrm>
          <a:prstGeom prst="rect">
            <a:avLst/>
          </a:prstGeom>
          <a:ln w="12700">
            <a:miter lim="400000"/>
          </a:ln>
        </p:spPr>
      </p:pic>
      <p:sp>
        <p:nvSpPr>
          <p:cNvPr id="645" name="TextBox 4"/>
          <p:cNvSpPr txBox="1"/>
          <p:nvPr/>
        </p:nvSpPr>
        <p:spPr>
          <a:xfrm>
            <a:off x="134616" y="173921"/>
            <a:ext cx="9966981" cy="1236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 sz="2400"/>
            </a:pPr>
            <a:r>
              <a:t>Electronic devices </a:t>
            </a:r>
            <a:r>
              <a:rPr b="0"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Wired networks </a:t>
            </a:r>
            <a:r>
              <a:rPr b="0"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Internet</a:t>
            </a:r>
          </a:p>
          <a:p>
            <a:pPr>
              <a:defRPr b="1" sz="2400"/>
            </a:pPr>
            <a:r>
              <a:t>Electronic devices </a:t>
            </a:r>
            <a:r>
              <a:rPr b="0"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Wireless networks </a:t>
            </a:r>
            <a:r>
              <a:rPr b="0"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Internet</a:t>
            </a:r>
          </a:p>
          <a:p>
            <a:pPr>
              <a:defRPr b="1" sz="2400">
                <a:solidFill>
                  <a:srgbClr val="C00000"/>
                </a:solidFill>
              </a:defRPr>
            </a:pPr>
            <a:r>
              <a:t>Which means everything is connected via the Internet: Internet of Things (IoT)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8511" y="2513008"/>
            <a:ext cx="2235464" cy="1487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6597" y="1562168"/>
            <a:ext cx="1673675" cy="1007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15239" y="3236231"/>
            <a:ext cx="1965810" cy="179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Picture 8" descr="Picture 8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24545" y="4319501"/>
            <a:ext cx="3183468" cy="17907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5" name="Group 8"/>
          <p:cNvGrpSpPr/>
          <p:nvPr/>
        </p:nvGrpSpPr>
        <p:grpSpPr>
          <a:xfrm>
            <a:off x="325821" y="1219198"/>
            <a:ext cx="11825687" cy="3315899"/>
            <a:chOff x="0" y="-1"/>
            <a:chExt cx="11825685" cy="3315898"/>
          </a:xfrm>
        </p:grpSpPr>
        <p:sp>
          <p:nvSpPr>
            <p:cNvPr id="113" name="Straight Arrow Connector 4"/>
            <p:cNvSpPr/>
            <p:nvPr/>
          </p:nvSpPr>
          <p:spPr>
            <a:xfrm>
              <a:off x="0" y="-2"/>
              <a:ext cx="11825687" cy="3315900"/>
            </a:xfrm>
            <a:prstGeom prst="line">
              <a:avLst/>
            </a:prstGeom>
            <a:noFill/>
            <a:ln w="38100" cap="flat">
              <a:solidFill>
                <a:srgbClr val="0D0D0D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14" name="Oval 7"/>
            <p:cNvSpPr/>
            <p:nvPr/>
          </p:nvSpPr>
          <p:spPr>
            <a:xfrm rot="21230171">
              <a:off x="935097" y="10515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15" name="Oval 13"/>
            <p:cNvSpPr/>
            <p:nvPr/>
          </p:nvSpPr>
          <p:spPr>
            <a:xfrm rot="21230171">
              <a:off x="4057847" y="1011850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16" name="Oval 14"/>
            <p:cNvSpPr/>
            <p:nvPr/>
          </p:nvSpPr>
          <p:spPr>
            <a:xfrm rot="21230171">
              <a:off x="6787116" y="1745640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17" name="Oval 15"/>
            <p:cNvSpPr/>
            <p:nvPr/>
          </p:nvSpPr>
          <p:spPr>
            <a:xfrm rot="21230171">
              <a:off x="10788267" y="2928392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18" name="Oval 16"/>
            <p:cNvSpPr/>
            <p:nvPr/>
          </p:nvSpPr>
          <p:spPr>
            <a:xfrm rot="21230171">
              <a:off x="1786978" y="358976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19" name="Oval 17"/>
            <p:cNvSpPr/>
            <p:nvPr/>
          </p:nvSpPr>
          <p:spPr>
            <a:xfrm rot="21230171">
              <a:off x="2843517" y="66367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0" name="Oval 18"/>
            <p:cNvSpPr/>
            <p:nvPr/>
          </p:nvSpPr>
          <p:spPr>
            <a:xfrm rot="21230171">
              <a:off x="5001013" y="1246171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1" name="Oval 19"/>
            <p:cNvSpPr/>
            <p:nvPr/>
          </p:nvSpPr>
          <p:spPr>
            <a:xfrm rot="21230171">
              <a:off x="6057552" y="1540359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2" name="Oval 20"/>
            <p:cNvSpPr/>
            <p:nvPr/>
          </p:nvSpPr>
          <p:spPr>
            <a:xfrm rot="21230171">
              <a:off x="9351279" y="2481105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3" name="Oval 22"/>
            <p:cNvSpPr/>
            <p:nvPr/>
          </p:nvSpPr>
          <p:spPr>
            <a:xfrm rot="21230171">
              <a:off x="7596322" y="1995176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4" name="Oval 23"/>
            <p:cNvSpPr/>
            <p:nvPr/>
          </p:nvSpPr>
          <p:spPr>
            <a:xfrm rot="21230171">
              <a:off x="8642351" y="2289362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126" name="TextBox 9"/>
          <p:cNvSpPr txBox="1"/>
          <p:nvPr/>
        </p:nvSpPr>
        <p:spPr>
          <a:xfrm rot="964984">
            <a:off x="503489" y="780015"/>
            <a:ext cx="835830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800"/>
            </a:lvl1pPr>
          </a:lstStyle>
          <a:p>
            <a:pPr/>
            <a:r>
              <a:t>Time</a:t>
            </a:r>
          </a:p>
        </p:txBody>
      </p:sp>
      <p:sp>
        <p:nvSpPr>
          <p:cNvPr id="127" name="TextBox 27"/>
          <p:cNvSpPr txBox="1"/>
          <p:nvPr/>
        </p:nvSpPr>
        <p:spPr>
          <a:xfrm>
            <a:off x="267050" y="5752"/>
            <a:ext cx="7635043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3200">
                <a:latin typeface="Lucida Bright"/>
                <a:ea typeface="Lucida Bright"/>
                <a:cs typeface="Lucida Bright"/>
                <a:sym typeface="Lucida Bright"/>
              </a:defRPr>
            </a:lvl1pPr>
          </a:lstStyle>
          <a:p>
            <a:pPr/>
            <a:r>
              <a:t>History, Map, and Keywords in Computing</a:t>
            </a:r>
          </a:p>
        </p:txBody>
      </p:sp>
      <p:sp>
        <p:nvSpPr>
          <p:cNvPr id="128" name="TextBox 24"/>
          <p:cNvSpPr txBox="1"/>
          <p:nvPr/>
        </p:nvSpPr>
        <p:spPr>
          <a:xfrm>
            <a:off x="7008180" y="1719478"/>
            <a:ext cx="4992922" cy="917289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285750" indent="-285750">
              <a:buSzPct val="100000"/>
              <a:buChar char="-"/>
            </a:pPr>
            <a:r>
              <a:t>We will meet the computer and the Internet …</a:t>
            </a:r>
          </a:p>
          <a:p>
            <a:pPr marL="285750" indent="-285750">
              <a:buSzPct val="100000"/>
              <a:buChar char="-"/>
            </a:pPr>
            <a:r>
              <a:t>And many other important milestones in the path</a:t>
            </a:r>
          </a:p>
          <a:p>
            <a:pPr marL="285750" indent="-285750">
              <a:buSzPct val="100000"/>
              <a:buChar char="-"/>
            </a:pPr>
            <a:r>
              <a:t>So, let’s get started.</a:t>
            </a:r>
          </a:p>
        </p:txBody>
      </p:sp>
      <p:sp>
        <p:nvSpPr>
          <p:cNvPr id="129" name="TextBox 25"/>
          <p:cNvSpPr txBox="1"/>
          <p:nvPr/>
        </p:nvSpPr>
        <p:spPr>
          <a:xfrm>
            <a:off x="5213131" y="726521"/>
            <a:ext cx="6311948" cy="917288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285750" indent="-285750">
              <a:buSzPct val="100000"/>
              <a:buChar char="-"/>
            </a:pPr>
            <a:r>
              <a:t>We will travel through time:</a:t>
            </a:r>
          </a:p>
          <a:p>
            <a:pPr marL="285750" indent="-285750">
              <a:buSzPct val="100000"/>
              <a:buChar char="-"/>
            </a:pPr>
            <a:r>
              <a:t>Starting from electricity and signals to today’s self driving cars …</a:t>
            </a:r>
          </a:p>
          <a:p>
            <a:pPr marL="285750" indent="-285750">
              <a:buSzPct val="100000"/>
              <a:buChar char="-"/>
            </a:pPr>
            <a:r>
              <a:t>Our goal is to get a bird’s eye-view of the whole course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Straight Arrow Connector 46"/>
          <p:cNvSpPr/>
          <p:nvPr/>
        </p:nvSpPr>
        <p:spPr>
          <a:xfrm flipH="1" flipV="1">
            <a:off x="7791911" y="632124"/>
            <a:ext cx="35990" cy="3131386"/>
          </a:xfrm>
          <a:prstGeom prst="line">
            <a:avLst/>
          </a:prstGeom>
          <a:ln w="38100">
            <a:solidFill>
              <a:srgbClr val="C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grpSp>
        <p:nvGrpSpPr>
          <p:cNvPr id="660" name="Group 8"/>
          <p:cNvGrpSpPr/>
          <p:nvPr/>
        </p:nvGrpSpPr>
        <p:grpSpPr>
          <a:xfrm>
            <a:off x="-270020" y="280700"/>
            <a:ext cx="12281645" cy="481194"/>
            <a:chOff x="0" y="0"/>
            <a:chExt cx="12281643" cy="481193"/>
          </a:xfrm>
        </p:grpSpPr>
        <p:sp>
          <p:nvSpPr>
            <p:cNvPr id="648" name="Straight Arrow Connector 4"/>
            <p:cNvSpPr/>
            <p:nvPr/>
          </p:nvSpPr>
          <p:spPr>
            <a:xfrm flipV="1">
              <a:off x="-1" y="224009"/>
              <a:ext cx="12281645" cy="57263"/>
            </a:xfrm>
            <a:prstGeom prst="line">
              <a:avLst/>
            </a:prstGeom>
            <a:noFill/>
            <a:ln w="38100" cap="flat">
              <a:solidFill>
                <a:srgbClr val="0D0D0D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49" name="Oval 7"/>
            <p:cNvSpPr/>
            <p:nvPr/>
          </p:nvSpPr>
          <p:spPr>
            <a:xfrm rot="20274340">
              <a:off x="969150" y="75665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50" name="Oval 13"/>
            <p:cNvSpPr/>
            <p:nvPr/>
          </p:nvSpPr>
          <p:spPr>
            <a:xfrm rot="20274340">
              <a:off x="4220834" y="9043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51" name="Oval 14"/>
            <p:cNvSpPr/>
            <p:nvPr/>
          </p:nvSpPr>
          <p:spPr>
            <a:xfrm rot="20274340">
              <a:off x="7046690" y="46936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52" name="Oval 15"/>
            <p:cNvSpPr/>
            <p:nvPr/>
          </p:nvSpPr>
          <p:spPr>
            <a:xfrm rot="20274340">
              <a:off x="11218810" y="8606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53" name="Oval 16"/>
            <p:cNvSpPr/>
            <p:nvPr/>
          </p:nvSpPr>
          <p:spPr>
            <a:xfrm rot="20274340">
              <a:off x="1857982" y="85922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54" name="Oval 17"/>
            <p:cNvSpPr/>
            <p:nvPr/>
          </p:nvSpPr>
          <p:spPr>
            <a:xfrm rot="20274340">
              <a:off x="2957576" y="88928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55" name="Oval 18"/>
            <p:cNvSpPr/>
            <p:nvPr/>
          </p:nvSpPr>
          <p:spPr>
            <a:xfrm rot="20274340">
              <a:off x="5192092" y="5688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56" name="Oval 19"/>
            <p:cNvSpPr/>
            <p:nvPr/>
          </p:nvSpPr>
          <p:spPr>
            <a:xfrm rot="20274340">
              <a:off x="6288802" y="4978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57" name="Oval 20"/>
            <p:cNvSpPr/>
            <p:nvPr/>
          </p:nvSpPr>
          <p:spPr>
            <a:xfrm rot="20274340">
              <a:off x="9714241" y="50367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58" name="Oval 22"/>
            <p:cNvSpPr/>
            <p:nvPr/>
          </p:nvSpPr>
          <p:spPr>
            <a:xfrm rot="20274340">
              <a:off x="7893309" y="64786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59" name="Oval 23"/>
            <p:cNvSpPr/>
            <p:nvPr/>
          </p:nvSpPr>
          <p:spPr>
            <a:xfrm rot="20274340">
              <a:off x="8979912" y="60568"/>
              <a:ext cx="316703" cy="343824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661" name="TextBox 25"/>
          <p:cNvSpPr txBox="1"/>
          <p:nvPr/>
        </p:nvSpPr>
        <p:spPr>
          <a:xfrm>
            <a:off x="76874" y="-63470"/>
            <a:ext cx="835829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800"/>
            </a:lvl1pPr>
          </a:lstStyle>
          <a:p>
            <a:pPr/>
            <a:r>
              <a:t>Time</a:t>
            </a:r>
          </a:p>
        </p:txBody>
      </p:sp>
      <p:pic>
        <p:nvPicPr>
          <p:cNvPr id="662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0981" y="879723"/>
            <a:ext cx="1374779" cy="875749"/>
          </a:xfrm>
          <a:prstGeom prst="rect">
            <a:avLst/>
          </a:prstGeom>
          <a:ln w="12700">
            <a:miter lim="400000"/>
          </a:ln>
        </p:spPr>
      </p:pic>
      <p:sp>
        <p:nvSpPr>
          <p:cNvPr id="663" name="Straight Arrow Connector 35"/>
          <p:cNvSpPr/>
          <p:nvPr/>
        </p:nvSpPr>
        <p:spPr>
          <a:xfrm flipH="1" flipV="1">
            <a:off x="2851457" y="503892"/>
            <a:ext cx="2" cy="1864348"/>
          </a:xfrm>
          <a:prstGeom prst="line">
            <a:avLst/>
          </a:prstGeom>
          <a:ln w="38100">
            <a:solidFill>
              <a:srgbClr val="C00000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664" name="TextBox 32"/>
          <p:cNvSpPr txBox="1"/>
          <p:nvPr/>
        </p:nvSpPr>
        <p:spPr>
          <a:xfrm>
            <a:off x="1144489" y="1812951"/>
            <a:ext cx="1128823" cy="333089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pPr/>
            <a:r>
              <a:t>Electronics</a:t>
            </a:r>
          </a:p>
        </p:txBody>
      </p:sp>
      <p:sp>
        <p:nvSpPr>
          <p:cNvPr id="665" name="TextBox 36"/>
          <p:cNvSpPr txBox="1"/>
          <p:nvPr/>
        </p:nvSpPr>
        <p:spPr>
          <a:xfrm>
            <a:off x="20537" y="1262842"/>
            <a:ext cx="1038522" cy="333088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pPr/>
            <a:r>
              <a:t>Electricity</a:t>
            </a:r>
          </a:p>
        </p:txBody>
      </p:sp>
      <p:pic>
        <p:nvPicPr>
          <p:cNvPr id="666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6061" y="761664"/>
            <a:ext cx="728744" cy="4387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9" name="Group 2"/>
          <p:cNvGrpSpPr/>
          <p:nvPr/>
        </p:nvGrpSpPr>
        <p:grpSpPr>
          <a:xfrm>
            <a:off x="1956385" y="2363061"/>
            <a:ext cx="1762458" cy="1531766"/>
            <a:chOff x="0" y="0"/>
            <a:chExt cx="1762457" cy="1531764"/>
          </a:xfrm>
        </p:grpSpPr>
        <p:pic>
          <p:nvPicPr>
            <p:cNvPr id="667" name="Picture 8" descr="Picture 8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7270" r="0" b="8502"/>
            <a:stretch>
              <a:fillRect/>
            </a:stretch>
          </p:blipFill>
          <p:spPr>
            <a:xfrm>
              <a:off x="0" y="0"/>
              <a:ext cx="1762458" cy="12950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68" name="TextBox 6"/>
            <p:cNvSpPr txBox="1"/>
            <p:nvPr/>
          </p:nvSpPr>
          <p:spPr>
            <a:xfrm>
              <a:off x="313638" y="1231170"/>
              <a:ext cx="1167965" cy="300595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b="1" sz="1600">
                  <a:solidFill>
                    <a:srgbClr val="FFFFFF"/>
                  </a:solidFill>
                </a:defRPr>
              </a:lvl1pPr>
            </a:lstStyle>
            <a:p>
              <a:pPr/>
              <a:r>
                <a:t>Main frames</a:t>
              </a:r>
            </a:p>
          </p:txBody>
        </p:sp>
      </p:grpSp>
      <p:grpSp>
        <p:nvGrpSpPr>
          <p:cNvPr id="672" name="Group 42"/>
          <p:cNvGrpSpPr/>
          <p:nvPr/>
        </p:nvGrpSpPr>
        <p:grpSpPr>
          <a:xfrm>
            <a:off x="3132927" y="1005876"/>
            <a:ext cx="1224576" cy="1241071"/>
            <a:chOff x="0" y="0"/>
            <a:chExt cx="1224574" cy="1241070"/>
          </a:xfrm>
        </p:grpSpPr>
        <p:pic>
          <p:nvPicPr>
            <p:cNvPr id="670" name="Picture 2" descr="Picture 2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224575" cy="9129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71" name="TextBox 44"/>
            <p:cNvSpPr txBox="1"/>
            <p:nvPr/>
          </p:nvSpPr>
          <p:spPr>
            <a:xfrm>
              <a:off x="616177" y="907982"/>
              <a:ext cx="504972" cy="333089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b="1">
                  <a:solidFill>
                    <a:srgbClr val="FFFFFF"/>
                  </a:solidFill>
                </a:defRPr>
              </a:lvl1pPr>
            </a:lstStyle>
            <a:p>
              <a:pPr/>
              <a:r>
                <a:t>VLSI</a:t>
              </a:r>
            </a:p>
          </p:txBody>
        </p:sp>
      </p:grpSp>
      <p:sp>
        <p:nvSpPr>
          <p:cNvPr id="673" name="Straight Arrow Connector 49"/>
          <p:cNvSpPr/>
          <p:nvPr/>
        </p:nvSpPr>
        <p:spPr>
          <a:xfrm flipH="1" flipV="1">
            <a:off x="4103076" y="528275"/>
            <a:ext cx="18283" cy="486213"/>
          </a:xfrm>
          <a:prstGeom prst="line">
            <a:avLst/>
          </a:prstGeom>
          <a:ln w="38100">
            <a:solidFill>
              <a:srgbClr val="C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674" name="Picture 6" descr="Picture 6"/>
          <p:cNvPicPr>
            <a:picLocks noChangeAspect="1"/>
          </p:cNvPicPr>
          <p:nvPr/>
        </p:nvPicPr>
        <p:blipFill>
          <a:blip r:embed="rId6">
            <a:extLst/>
          </a:blip>
          <a:srcRect l="22229" t="11043" r="21994" b="10578"/>
          <a:stretch>
            <a:fillRect/>
          </a:stretch>
        </p:blipFill>
        <p:spPr>
          <a:xfrm>
            <a:off x="4474809" y="1391611"/>
            <a:ext cx="1039334" cy="1095367"/>
          </a:xfrm>
          <a:prstGeom prst="rect">
            <a:avLst/>
          </a:prstGeom>
          <a:ln w="12700">
            <a:miter lim="400000"/>
          </a:ln>
        </p:spPr>
      </p:pic>
      <p:sp>
        <p:nvSpPr>
          <p:cNvPr id="675" name="TextBox 50"/>
          <p:cNvSpPr txBox="1"/>
          <p:nvPr/>
        </p:nvSpPr>
        <p:spPr>
          <a:xfrm>
            <a:off x="4792703" y="2565076"/>
            <a:ext cx="319843" cy="300595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1600">
                <a:solidFill>
                  <a:srgbClr val="FFFFFF"/>
                </a:solidFill>
              </a:defRPr>
            </a:lvl1pPr>
          </a:lstStyle>
          <a:p>
            <a:pPr/>
            <a:r>
              <a:t>PC</a:t>
            </a:r>
          </a:p>
        </p:txBody>
      </p:sp>
      <p:sp>
        <p:nvSpPr>
          <p:cNvPr id="676" name="Straight Arrow Connector 52"/>
          <p:cNvSpPr/>
          <p:nvPr/>
        </p:nvSpPr>
        <p:spPr>
          <a:xfrm flipH="1" flipV="1">
            <a:off x="5080425" y="511769"/>
            <a:ext cx="18362" cy="935740"/>
          </a:xfrm>
          <a:prstGeom prst="line">
            <a:avLst/>
          </a:prstGeom>
          <a:ln w="38100">
            <a:solidFill>
              <a:srgbClr val="C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677" name="Picture 8" descr="Picture 8"/>
          <p:cNvPicPr>
            <a:picLocks noChangeAspect="1"/>
          </p:cNvPicPr>
          <p:nvPr/>
        </p:nvPicPr>
        <p:blipFill>
          <a:blip r:embed="rId7">
            <a:extLst/>
          </a:blip>
          <a:srcRect l="13800" t="10790" r="7698" b="7250"/>
          <a:stretch>
            <a:fillRect/>
          </a:stretch>
        </p:blipFill>
        <p:spPr>
          <a:xfrm>
            <a:off x="5221204" y="3254554"/>
            <a:ext cx="1299196" cy="678233"/>
          </a:xfrm>
          <a:prstGeom prst="rect">
            <a:avLst/>
          </a:prstGeom>
          <a:ln w="12700">
            <a:miter lim="400000"/>
          </a:ln>
        </p:spPr>
      </p:pic>
      <p:sp>
        <p:nvSpPr>
          <p:cNvPr id="678" name="Straight Arrow Connector 38"/>
          <p:cNvSpPr/>
          <p:nvPr/>
        </p:nvSpPr>
        <p:spPr>
          <a:xfrm flipH="1" flipV="1">
            <a:off x="6186406" y="517396"/>
            <a:ext cx="40335" cy="2725635"/>
          </a:xfrm>
          <a:prstGeom prst="line">
            <a:avLst/>
          </a:prstGeom>
          <a:ln w="38100">
            <a:solidFill>
              <a:srgbClr val="C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679" name="TextBox 39"/>
          <p:cNvSpPr txBox="1"/>
          <p:nvPr/>
        </p:nvSpPr>
        <p:spPr>
          <a:xfrm>
            <a:off x="5473483" y="4010607"/>
            <a:ext cx="834688" cy="300595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1600">
                <a:solidFill>
                  <a:srgbClr val="FFFFFF"/>
                </a:solidFill>
              </a:defRPr>
            </a:lvl1pPr>
          </a:lstStyle>
          <a:p>
            <a:pPr/>
            <a:r>
              <a:t>Ethernet</a:t>
            </a:r>
          </a:p>
        </p:txBody>
      </p:sp>
      <p:sp>
        <p:nvSpPr>
          <p:cNvPr id="680" name="TextBox 41"/>
          <p:cNvSpPr txBox="1"/>
          <p:nvPr/>
        </p:nvSpPr>
        <p:spPr>
          <a:xfrm>
            <a:off x="6797523" y="2681956"/>
            <a:ext cx="788354" cy="300594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1600">
                <a:solidFill>
                  <a:srgbClr val="FFFFFF"/>
                </a:solidFill>
              </a:defRPr>
            </a:lvl1pPr>
          </a:lstStyle>
          <a:p>
            <a:pPr/>
            <a:r>
              <a:t>Internet</a:t>
            </a:r>
          </a:p>
        </p:txBody>
      </p:sp>
      <p:sp>
        <p:nvSpPr>
          <p:cNvPr id="681" name="Straight Arrow Connector 45"/>
          <p:cNvSpPr/>
          <p:nvPr/>
        </p:nvSpPr>
        <p:spPr>
          <a:xfrm flipH="1" flipV="1">
            <a:off x="6919835" y="495940"/>
            <a:ext cx="2" cy="1000051"/>
          </a:xfrm>
          <a:prstGeom prst="line">
            <a:avLst/>
          </a:prstGeom>
          <a:ln w="38100">
            <a:solidFill>
              <a:srgbClr val="C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682" name="Picture 2" descr="Picture 2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858659" y="1290344"/>
            <a:ext cx="2473976" cy="1391612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683" name="Picture 6" descr="Picture 6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279431" y="3736580"/>
            <a:ext cx="1096938" cy="1502464"/>
          </a:xfrm>
          <a:prstGeom prst="rect">
            <a:avLst/>
          </a:prstGeom>
          <a:ln w="12700">
            <a:miter lim="400000"/>
          </a:ln>
        </p:spPr>
      </p:pic>
      <p:sp>
        <p:nvSpPr>
          <p:cNvPr id="684" name="TextBox 51"/>
          <p:cNvSpPr txBox="1"/>
          <p:nvPr/>
        </p:nvSpPr>
        <p:spPr>
          <a:xfrm>
            <a:off x="7491772" y="6365318"/>
            <a:ext cx="824767" cy="300594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1600">
                <a:solidFill>
                  <a:srgbClr val="FFFFFF"/>
                </a:solidFill>
              </a:defRPr>
            </a:lvl1pPr>
          </a:lstStyle>
          <a:p>
            <a:pPr/>
            <a:r>
              <a:t>Wireless</a:t>
            </a:r>
          </a:p>
        </p:txBody>
      </p:sp>
      <p:pic>
        <p:nvPicPr>
          <p:cNvPr id="685" name="Picture 2" descr="Picture 2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902577" y="5278621"/>
            <a:ext cx="1852256" cy="1050780"/>
          </a:xfrm>
          <a:prstGeom prst="rect">
            <a:avLst/>
          </a:prstGeom>
          <a:ln w="12700">
            <a:miter lim="400000"/>
          </a:ln>
        </p:spPr>
      </p:pic>
      <p:sp>
        <p:nvSpPr>
          <p:cNvPr id="686" name="TextBox 9"/>
          <p:cNvSpPr txBox="1"/>
          <p:nvPr/>
        </p:nvSpPr>
        <p:spPr>
          <a:xfrm>
            <a:off x="8993299" y="1457498"/>
            <a:ext cx="3216683" cy="3899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 sz="2800"/>
            </a:pPr>
            <a:r>
              <a:t>If everything is </a:t>
            </a:r>
          </a:p>
          <a:p>
            <a:pPr>
              <a:defRPr b="1" sz="2800"/>
            </a:pPr>
            <a:r>
              <a:t>connected …</a:t>
            </a:r>
          </a:p>
          <a:p>
            <a:pPr>
              <a:defRPr b="1" sz="2800"/>
            </a:pPr>
            <a:r>
              <a:t>lot of </a:t>
            </a:r>
            <a:r>
              <a:rPr>
                <a:solidFill>
                  <a:srgbClr val="C00000"/>
                </a:solidFill>
              </a:rPr>
              <a:t>DATA</a:t>
            </a:r>
            <a:r>
              <a:t> is </a:t>
            </a:r>
          </a:p>
          <a:p>
            <a:pPr>
              <a:defRPr b="1" sz="2800"/>
            </a:pPr>
            <a:r>
              <a:t>funneling in.</a:t>
            </a:r>
          </a:p>
          <a:p>
            <a:pPr>
              <a:defRPr b="1" sz="2800"/>
            </a:pPr>
          </a:p>
          <a:p>
            <a:pPr>
              <a:defRPr b="1" sz="2800"/>
            </a:pPr>
            <a:r>
              <a:t>- How do we handle?</a:t>
            </a:r>
          </a:p>
          <a:p>
            <a:pPr>
              <a:defRPr b="1" sz="2800"/>
            </a:pPr>
            <a:r>
              <a:t>- Do we </a:t>
            </a:r>
            <a:r>
              <a:rPr>
                <a:solidFill>
                  <a:srgbClr val="C00000"/>
                </a:solidFill>
              </a:rPr>
              <a:t>store</a:t>
            </a:r>
            <a:r>
              <a:t> them?</a:t>
            </a:r>
          </a:p>
          <a:p>
            <a:pPr>
              <a:defRPr b="1" sz="2800"/>
            </a:pPr>
            <a:r>
              <a:t>- Do we throw them</a:t>
            </a:r>
          </a:p>
          <a:p>
            <a:pPr>
              <a:defRPr b="1" sz="2800"/>
            </a:pPr>
            <a:r>
              <a:t>away?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33876" y="237927"/>
            <a:ext cx="9304338" cy="6382144"/>
          </a:xfrm>
          <a:prstGeom prst="rect">
            <a:avLst/>
          </a:prstGeom>
          <a:ln w="12700">
            <a:miter lim="400000"/>
          </a:ln>
        </p:spPr>
      </p:pic>
      <p:sp>
        <p:nvSpPr>
          <p:cNvPr id="689" name="TextBox 4"/>
          <p:cNvSpPr txBox="1"/>
          <p:nvPr/>
        </p:nvSpPr>
        <p:spPr>
          <a:xfrm>
            <a:off x="160020" y="41985"/>
            <a:ext cx="3163031" cy="1740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 sz="2800"/>
            </a:pPr>
            <a:r>
              <a:t>IOT has many many </a:t>
            </a:r>
          </a:p>
          <a:p>
            <a:pPr>
              <a:defRPr b="1" sz="2800"/>
            </a:pPr>
            <a:r>
              <a:t>sensors connected …</a:t>
            </a:r>
          </a:p>
          <a:p>
            <a:pPr>
              <a:defRPr b="1" sz="2800"/>
            </a:pPr>
            <a:r>
              <a:t>all streaming data </a:t>
            </a:r>
          </a:p>
          <a:p>
            <a:pPr>
              <a:defRPr b="1" sz="2800"/>
            </a:pPr>
            <a:r>
              <a:t>into the Internet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TextBox 4"/>
          <p:cNvSpPr txBox="1"/>
          <p:nvPr/>
        </p:nvSpPr>
        <p:spPr>
          <a:xfrm>
            <a:off x="160020" y="41984"/>
            <a:ext cx="3163031" cy="5194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 sz="2800"/>
            </a:pPr>
            <a:r>
              <a:t>IOT has many many </a:t>
            </a:r>
          </a:p>
          <a:p>
            <a:pPr>
              <a:defRPr b="1" sz="2800"/>
            </a:pPr>
            <a:r>
              <a:t>sensors connected …</a:t>
            </a:r>
          </a:p>
          <a:p>
            <a:pPr>
              <a:defRPr b="1" sz="2800"/>
            </a:pPr>
            <a:r>
              <a:t>all streaming data </a:t>
            </a:r>
          </a:p>
          <a:p>
            <a:pPr>
              <a:defRPr b="1" sz="2800"/>
            </a:pPr>
            <a:r>
              <a:t>into the Internet</a:t>
            </a:r>
          </a:p>
          <a:p>
            <a:pPr>
              <a:defRPr b="1" sz="2800"/>
            </a:pPr>
          </a:p>
          <a:p>
            <a:pPr>
              <a:defRPr b="1" sz="2800"/>
            </a:pPr>
            <a:r>
              <a:t>Again, VLSI and </a:t>
            </a:r>
          </a:p>
          <a:p>
            <a:pPr>
              <a:defRPr b="1" sz="2800"/>
            </a:pPr>
            <a:r>
              <a:t>advance battery </a:t>
            </a:r>
          </a:p>
          <a:p>
            <a:pPr>
              <a:defRPr b="1" sz="2800"/>
            </a:pPr>
            <a:r>
              <a:t>technology helping.</a:t>
            </a:r>
          </a:p>
          <a:p>
            <a:pPr>
              <a:defRPr b="1" sz="2800"/>
            </a:pPr>
          </a:p>
          <a:p>
            <a:pPr>
              <a:defRPr b="1" sz="2800"/>
            </a:pPr>
            <a:r>
              <a:t>Wireless allowing</a:t>
            </a:r>
          </a:p>
          <a:p>
            <a:pPr>
              <a:defRPr b="1" sz="2800"/>
            </a:pPr>
            <a:r>
              <a:t>sensed data to be</a:t>
            </a:r>
          </a:p>
          <a:p>
            <a:pPr>
              <a:defRPr b="1" sz="2800"/>
            </a:pPr>
            <a:r>
              <a:t>sent to Internet</a:t>
            </a:r>
          </a:p>
        </p:txBody>
      </p:sp>
      <p:pic>
        <p:nvPicPr>
          <p:cNvPr id="692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77507" y="41985"/>
            <a:ext cx="8500193" cy="63751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" name="Group 8"/>
          <p:cNvGrpSpPr/>
          <p:nvPr/>
        </p:nvGrpSpPr>
        <p:grpSpPr>
          <a:xfrm>
            <a:off x="1464127" y="247113"/>
            <a:ext cx="10548258" cy="5826581"/>
            <a:chOff x="0" y="0"/>
            <a:chExt cx="10548256" cy="5826580"/>
          </a:xfrm>
        </p:grpSpPr>
        <p:pic>
          <p:nvPicPr>
            <p:cNvPr id="694" name="Picture 8" descr="Picture 8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95" t="19669" r="4523" b="21280"/>
            <a:stretch>
              <a:fillRect/>
            </a:stretch>
          </p:blipFill>
          <p:spPr>
            <a:xfrm>
              <a:off x="-1" y="-1"/>
              <a:ext cx="10548258" cy="5826581"/>
            </a:xfrm>
            <a:prstGeom prst="rect">
              <a:avLst/>
            </a:prstGeom>
            <a:ln w="57150" cap="flat">
              <a:solidFill>
                <a:srgbClr val="000000"/>
              </a:solidFill>
              <a:prstDash val="solid"/>
              <a:round/>
            </a:ln>
            <a:effectLst/>
          </p:spPr>
        </p:pic>
        <p:sp>
          <p:nvSpPr>
            <p:cNvPr id="695" name="TextBox 10"/>
            <p:cNvSpPr txBox="1"/>
            <p:nvPr/>
          </p:nvSpPr>
          <p:spPr>
            <a:xfrm>
              <a:off x="3898110" y="3999155"/>
              <a:ext cx="2435555" cy="601623"/>
            </a:xfrm>
            <a:prstGeom prst="rect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4000"/>
              </a:lvl1pPr>
            </a:lstStyle>
            <a:p>
              <a:pPr/>
              <a:r>
                <a:t>2010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0" name="Group 5"/>
          <p:cNvGrpSpPr/>
          <p:nvPr/>
        </p:nvGrpSpPr>
        <p:grpSpPr>
          <a:xfrm>
            <a:off x="1464127" y="247113"/>
            <a:ext cx="10548258" cy="5826581"/>
            <a:chOff x="0" y="0"/>
            <a:chExt cx="10548256" cy="5826580"/>
          </a:xfrm>
        </p:grpSpPr>
        <p:pic>
          <p:nvPicPr>
            <p:cNvPr id="698" name="Picture 8" descr="Picture 8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95" t="19669" r="4523" b="21280"/>
            <a:stretch>
              <a:fillRect/>
            </a:stretch>
          </p:blipFill>
          <p:spPr>
            <a:xfrm>
              <a:off x="-1" y="-1"/>
              <a:ext cx="10548258" cy="5826581"/>
            </a:xfrm>
            <a:prstGeom prst="rect">
              <a:avLst/>
            </a:prstGeom>
            <a:ln w="57150" cap="flat">
              <a:solidFill>
                <a:srgbClr val="000000"/>
              </a:solidFill>
              <a:prstDash val="solid"/>
              <a:round/>
            </a:ln>
            <a:effectLst/>
          </p:spPr>
        </p:pic>
        <p:sp>
          <p:nvSpPr>
            <p:cNvPr id="699" name="TextBox 7"/>
            <p:cNvSpPr txBox="1"/>
            <p:nvPr/>
          </p:nvSpPr>
          <p:spPr>
            <a:xfrm>
              <a:off x="3898110" y="3999155"/>
              <a:ext cx="2435555" cy="357744"/>
            </a:xfrm>
            <a:prstGeom prst="rect">
              <a:avLst/>
            </a:prstGeom>
            <a:solidFill>
              <a:srgbClr val="FFFFFF"/>
            </a:solidFill>
            <a:ln w="571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/>
              </a:lvl1pPr>
            </a:lstStyle>
            <a:p>
              <a:pPr/>
              <a:r>
                <a:t>2010</a:t>
              </a:r>
            </a:p>
          </p:txBody>
        </p:sp>
      </p:grpSp>
      <p:pic>
        <p:nvPicPr>
          <p:cNvPr id="701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6571" y="537192"/>
            <a:ext cx="8098259" cy="6073695"/>
          </a:xfrm>
          <a:prstGeom prst="rect">
            <a:avLst/>
          </a:prstGeom>
          <a:ln w="76200">
            <a:solidFill>
              <a:srgbClr val="000000"/>
            </a:solidFill>
          </a:ln>
        </p:spPr>
      </p:pic>
      <p:sp>
        <p:nvSpPr>
          <p:cNvPr id="702" name="TextBox 8"/>
          <p:cNvSpPr txBox="1"/>
          <p:nvPr/>
        </p:nvSpPr>
        <p:spPr>
          <a:xfrm>
            <a:off x="-1" y="5848065"/>
            <a:ext cx="12221083" cy="601624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4000">
                <a:solidFill>
                  <a:srgbClr val="FFFFFF"/>
                </a:solidFill>
              </a:defRPr>
            </a:lvl1pPr>
          </a:lstStyle>
          <a:p>
            <a:pPr/>
            <a:r>
              <a:t>How cheap is your storage today? How much is a GB?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02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6906" y="2011"/>
            <a:ext cx="8358188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05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55377" y="2010229"/>
            <a:ext cx="4152901" cy="1955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Straight Arrow Connector 46"/>
          <p:cNvSpPr/>
          <p:nvPr/>
        </p:nvSpPr>
        <p:spPr>
          <a:xfrm flipH="1" flipV="1">
            <a:off x="7791911" y="632124"/>
            <a:ext cx="35990" cy="3131386"/>
          </a:xfrm>
          <a:prstGeom prst="line">
            <a:avLst/>
          </a:prstGeom>
          <a:ln w="38100">
            <a:solidFill>
              <a:srgbClr val="C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grpSp>
        <p:nvGrpSpPr>
          <p:cNvPr id="720" name="Group 8"/>
          <p:cNvGrpSpPr/>
          <p:nvPr/>
        </p:nvGrpSpPr>
        <p:grpSpPr>
          <a:xfrm>
            <a:off x="-270020" y="280700"/>
            <a:ext cx="12281645" cy="481194"/>
            <a:chOff x="0" y="0"/>
            <a:chExt cx="12281643" cy="481193"/>
          </a:xfrm>
        </p:grpSpPr>
        <p:sp>
          <p:nvSpPr>
            <p:cNvPr id="708" name="Straight Arrow Connector 4"/>
            <p:cNvSpPr/>
            <p:nvPr/>
          </p:nvSpPr>
          <p:spPr>
            <a:xfrm flipV="1">
              <a:off x="-1" y="224009"/>
              <a:ext cx="12281645" cy="57263"/>
            </a:xfrm>
            <a:prstGeom prst="line">
              <a:avLst/>
            </a:prstGeom>
            <a:noFill/>
            <a:ln w="38100" cap="flat">
              <a:solidFill>
                <a:srgbClr val="0D0D0D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09" name="Oval 7"/>
            <p:cNvSpPr/>
            <p:nvPr/>
          </p:nvSpPr>
          <p:spPr>
            <a:xfrm rot="20274340">
              <a:off x="969150" y="75665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10" name="Oval 13"/>
            <p:cNvSpPr/>
            <p:nvPr/>
          </p:nvSpPr>
          <p:spPr>
            <a:xfrm rot="20274340">
              <a:off x="4220834" y="9043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11" name="Oval 14"/>
            <p:cNvSpPr/>
            <p:nvPr/>
          </p:nvSpPr>
          <p:spPr>
            <a:xfrm rot="20274340">
              <a:off x="7046690" y="46936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12" name="Oval 15"/>
            <p:cNvSpPr/>
            <p:nvPr/>
          </p:nvSpPr>
          <p:spPr>
            <a:xfrm rot="20274340">
              <a:off x="11218810" y="8606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13" name="Oval 16"/>
            <p:cNvSpPr/>
            <p:nvPr/>
          </p:nvSpPr>
          <p:spPr>
            <a:xfrm rot="20274340">
              <a:off x="1857982" y="85922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14" name="Oval 17"/>
            <p:cNvSpPr/>
            <p:nvPr/>
          </p:nvSpPr>
          <p:spPr>
            <a:xfrm rot="20274340">
              <a:off x="2957576" y="88928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15" name="Oval 18"/>
            <p:cNvSpPr/>
            <p:nvPr/>
          </p:nvSpPr>
          <p:spPr>
            <a:xfrm rot="20274340">
              <a:off x="5192092" y="5688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16" name="Oval 19"/>
            <p:cNvSpPr/>
            <p:nvPr/>
          </p:nvSpPr>
          <p:spPr>
            <a:xfrm rot="20274340">
              <a:off x="6288802" y="4978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17" name="Oval 20"/>
            <p:cNvSpPr/>
            <p:nvPr/>
          </p:nvSpPr>
          <p:spPr>
            <a:xfrm rot="20274340">
              <a:off x="9714241" y="50367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18" name="Oval 22"/>
            <p:cNvSpPr/>
            <p:nvPr/>
          </p:nvSpPr>
          <p:spPr>
            <a:xfrm rot="20274340">
              <a:off x="7893309" y="64786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19" name="Oval 23"/>
            <p:cNvSpPr/>
            <p:nvPr/>
          </p:nvSpPr>
          <p:spPr>
            <a:xfrm rot="20274340">
              <a:off x="8979912" y="60568"/>
              <a:ext cx="316703" cy="343824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721" name="TextBox 25"/>
          <p:cNvSpPr txBox="1"/>
          <p:nvPr/>
        </p:nvSpPr>
        <p:spPr>
          <a:xfrm>
            <a:off x="76874" y="-63470"/>
            <a:ext cx="835829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800"/>
            </a:lvl1pPr>
          </a:lstStyle>
          <a:p>
            <a:pPr/>
            <a:r>
              <a:t>Time</a:t>
            </a:r>
          </a:p>
        </p:txBody>
      </p:sp>
      <p:pic>
        <p:nvPicPr>
          <p:cNvPr id="722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0981" y="879723"/>
            <a:ext cx="1374779" cy="875749"/>
          </a:xfrm>
          <a:prstGeom prst="rect">
            <a:avLst/>
          </a:prstGeom>
          <a:ln w="12700">
            <a:miter lim="400000"/>
          </a:ln>
        </p:spPr>
      </p:pic>
      <p:sp>
        <p:nvSpPr>
          <p:cNvPr id="723" name="Straight Arrow Connector 35"/>
          <p:cNvSpPr/>
          <p:nvPr/>
        </p:nvSpPr>
        <p:spPr>
          <a:xfrm flipH="1" flipV="1">
            <a:off x="2851457" y="503892"/>
            <a:ext cx="2" cy="1864348"/>
          </a:xfrm>
          <a:prstGeom prst="line">
            <a:avLst/>
          </a:prstGeom>
          <a:ln w="38100">
            <a:solidFill>
              <a:srgbClr val="C00000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724" name="TextBox 32"/>
          <p:cNvSpPr txBox="1"/>
          <p:nvPr/>
        </p:nvSpPr>
        <p:spPr>
          <a:xfrm>
            <a:off x="1144489" y="1812951"/>
            <a:ext cx="1128823" cy="333089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pPr/>
            <a:r>
              <a:t>Electronics</a:t>
            </a:r>
          </a:p>
        </p:txBody>
      </p:sp>
      <p:sp>
        <p:nvSpPr>
          <p:cNvPr id="725" name="TextBox 36"/>
          <p:cNvSpPr txBox="1"/>
          <p:nvPr/>
        </p:nvSpPr>
        <p:spPr>
          <a:xfrm>
            <a:off x="20537" y="1262842"/>
            <a:ext cx="1038522" cy="333088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pPr/>
            <a:r>
              <a:t>Electricity</a:t>
            </a:r>
          </a:p>
        </p:txBody>
      </p:sp>
      <p:pic>
        <p:nvPicPr>
          <p:cNvPr id="726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6061" y="761664"/>
            <a:ext cx="728744" cy="4387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29" name="Group 2"/>
          <p:cNvGrpSpPr/>
          <p:nvPr/>
        </p:nvGrpSpPr>
        <p:grpSpPr>
          <a:xfrm>
            <a:off x="1956385" y="2363061"/>
            <a:ext cx="1762458" cy="1531766"/>
            <a:chOff x="0" y="0"/>
            <a:chExt cx="1762457" cy="1531764"/>
          </a:xfrm>
        </p:grpSpPr>
        <p:pic>
          <p:nvPicPr>
            <p:cNvPr id="727" name="Picture 8" descr="Picture 8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7270" r="0" b="8502"/>
            <a:stretch>
              <a:fillRect/>
            </a:stretch>
          </p:blipFill>
          <p:spPr>
            <a:xfrm>
              <a:off x="0" y="0"/>
              <a:ext cx="1762458" cy="12950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28" name="TextBox 6"/>
            <p:cNvSpPr txBox="1"/>
            <p:nvPr/>
          </p:nvSpPr>
          <p:spPr>
            <a:xfrm>
              <a:off x="313638" y="1231170"/>
              <a:ext cx="1167965" cy="300595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b="1" sz="1600">
                  <a:solidFill>
                    <a:srgbClr val="FFFFFF"/>
                  </a:solidFill>
                </a:defRPr>
              </a:lvl1pPr>
            </a:lstStyle>
            <a:p>
              <a:pPr/>
              <a:r>
                <a:t>Main frames</a:t>
              </a:r>
            </a:p>
          </p:txBody>
        </p:sp>
      </p:grpSp>
      <p:grpSp>
        <p:nvGrpSpPr>
          <p:cNvPr id="732" name="Group 42"/>
          <p:cNvGrpSpPr/>
          <p:nvPr/>
        </p:nvGrpSpPr>
        <p:grpSpPr>
          <a:xfrm>
            <a:off x="3132927" y="1005876"/>
            <a:ext cx="1224576" cy="1241071"/>
            <a:chOff x="0" y="0"/>
            <a:chExt cx="1224574" cy="1241070"/>
          </a:xfrm>
        </p:grpSpPr>
        <p:pic>
          <p:nvPicPr>
            <p:cNvPr id="730" name="Picture 2" descr="Picture 2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224575" cy="9129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31" name="TextBox 44"/>
            <p:cNvSpPr txBox="1"/>
            <p:nvPr/>
          </p:nvSpPr>
          <p:spPr>
            <a:xfrm>
              <a:off x="616177" y="907982"/>
              <a:ext cx="504972" cy="333089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b="1">
                  <a:solidFill>
                    <a:srgbClr val="FFFFFF"/>
                  </a:solidFill>
                </a:defRPr>
              </a:lvl1pPr>
            </a:lstStyle>
            <a:p>
              <a:pPr/>
              <a:r>
                <a:t>VLSI</a:t>
              </a:r>
            </a:p>
          </p:txBody>
        </p:sp>
      </p:grpSp>
      <p:sp>
        <p:nvSpPr>
          <p:cNvPr id="733" name="Straight Arrow Connector 49"/>
          <p:cNvSpPr/>
          <p:nvPr/>
        </p:nvSpPr>
        <p:spPr>
          <a:xfrm flipH="1" flipV="1">
            <a:off x="4103076" y="528275"/>
            <a:ext cx="18283" cy="486213"/>
          </a:xfrm>
          <a:prstGeom prst="line">
            <a:avLst/>
          </a:prstGeom>
          <a:ln w="38100">
            <a:solidFill>
              <a:srgbClr val="C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734" name="Picture 6" descr="Picture 6"/>
          <p:cNvPicPr>
            <a:picLocks noChangeAspect="1"/>
          </p:cNvPicPr>
          <p:nvPr/>
        </p:nvPicPr>
        <p:blipFill>
          <a:blip r:embed="rId6">
            <a:extLst/>
          </a:blip>
          <a:srcRect l="22229" t="11043" r="21994" b="10578"/>
          <a:stretch>
            <a:fillRect/>
          </a:stretch>
        </p:blipFill>
        <p:spPr>
          <a:xfrm>
            <a:off x="4474809" y="1391611"/>
            <a:ext cx="1039334" cy="1095367"/>
          </a:xfrm>
          <a:prstGeom prst="rect">
            <a:avLst/>
          </a:prstGeom>
          <a:ln w="12700">
            <a:miter lim="400000"/>
          </a:ln>
        </p:spPr>
      </p:pic>
      <p:sp>
        <p:nvSpPr>
          <p:cNvPr id="735" name="TextBox 50"/>
          <p:cNvSpPr txBox="1"/>
          <p:nvPr/>
        </p:nvSpPr>
        <p:spPr>
          <a:xfrm>
            <a:off x="4792703" y="2565076"/>
            <a:ext cx="319843" cy="300595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1600">
                <a:solidFill>
                  <a:srgbClr val="FFFFFF"/>
                </a:solidFill>
              </a:defRPr>
            </a:lvl1pPr>
          </a:lstStyle>
          <a:p>
            <a:pPr/>
            <a:r>
              <a:t>PC</a:t>
            </a:r>
          </a:p>
        </p:txBody>
      </p:sp>
      <p:sp>
        <p:nvSpPr>
          <p:cNvPr id="736" name="Straight Arrow Connector 52"/>
          <p:cNvSpPr/>
          <p:nvPr/>
        </p:nvSpPr>
        <p:spPr>
          <a:xfrm flipH="1" flipV="1">
            <a:off x="5080425" y="511769"/>
            <a:ext cx="18362" cy="935740"/>
          </a:xfrm>
          <a:prstGeom prst="line">
            <a:avLst/>
          </a:prstGeom>
          <a:ln w="38100">
            <a:solidFill>
              <a:srgbClr val="C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737" name="Picture 8" descr="Picture 8"/>
          <p:cNvPicPr>
            <a:picLocks noChangeAspect="1"/>
          </p:cNvPicPr>
          <p:nvPr/>
        </p:nvPicPr>
        <p:blipFill>
          <a:blip r:embed="rId7">
            <a:extLst/>
          </a:blip>
          <a:srcRect l="13800" t="10790" r="7698" b="7250"/>
          <a:stretch>
            <a:fillRect/>
          </a:stretch>
        </p:blipFill>
        <p:spPr>
          <a:xfrm>
            <a:off x="5221204" y="3254554"/>
            <a:ext cx="1299196" cy="678233"/>
          </a:xfrm>
          <a:prstGeom prst="rect">
            <a:avLst/>
          </a:prstGeom>
          <a:ln w="12700">
            <a:miter lim="400000"/>
          </a:ln>
        </p:spPr>
      </p:pic>
      <p:sp>
        <p:nvSpPr>
          <p:cNvPr id="738" name="Straight Arrow Connector 38"/>
          <p:cNvSpPr/>
          <p:nvPr/>
        </p:nvSpPr>
        <p:spPr>
          <a:xfrm flipH="1" flipV="1">
            <a:off x="6186406" y="517396"/>
            <a:ext cx="40335" cy="2725635"/>
          </a:xfrm>
          <a:prstGeom prst="line">
            <a:avLst/>
          </a:prstGeom>
          <a:ln w="38100">
            <a:solidFill>
              <a:srgbClr val="C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739" name="TextBox 39"/>
          <p:cNvSpPr txBox="1"/>
          <p:nvPr/>
        </p:nvSpPr>
        <p:spPr>
          <a:xfrm>
            <a:off x="5473483" y="4010607"/>
            <a:ext cx="834688" cy="300595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1600">
                <a:solidFill>
                  <a:srgbClr val="FFFFFF"/>
                </a:solidFill>
              </a:defRPr>
            </a:lvl1pPr>
          </a:lstStyle>
          <a:p>
            <a:pPr/>
            <a:r>
              <a:t>Ethernet</a:t>
            </a:r>
          </a:p>
        </p:txBody>
      </p:sp>
      <p:sp>
        <p:nvSpPr>
          <p:cNvPr id="740" name="TextBox 41"/>
          <p:cNvSpPr txBox="1"/>
          <p:nvPr/>
        </p:nvSpPr>
        <p:spPr>
          <a:xfrm>
            <a:off x="6797523" y="2681956"/>
            <a:ext cx="788354" cy="300594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1600">
                <a:solidFill>
                  <a:srgbClr val="FFFFFF"/>
                </a:solidFill>
              </a:defRPr>
            </a:lvl1pPr>
          </a:lstStyle>
          <a:p>
            <a:pPr/>
            <a:r>
              <a:t>Internet</a:t>
            </a:r>
          </a:p>
        </p:txBody>
      </p:sp>
      <p:sp>
        <p:nvSpPr>
          <p:cNvPr id="741" name="Straight Arrow Connector 45"/>
          <p:cNvSpPr/>
          <p:nvPr/>
        </p:nvSpPr>
        <p:spPr>
          <a:xfrm flipH="1" flipV="1">
            <a:off x="6919835" y="495940"/>
            <a:ext cx="2" cy="1000051"/>
          </a:xfrm>
          <a:prstGeom prst="line">
            <a:avLst/>
          </a:prstGeom>
          <a:ln w="38100">
            <a:solidFill>
              <a:srgbClr val="C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742" name="Picture 2" descr="Picture 2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858659" y="1290344"/>
            <a:ext cx="2473976" cy="1391612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743" name="Picture 6" descr="Picture 6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279431" y="3736580"/>
            <a:ext cx="1096938" cy="1502464"/>
          </a:xfrm>
          <a:prstGeom prst="rect">
            <a:avLst/>
          </a:prstGeom>
          <a:ln w="12700">
            <a:miter lim="400000"/>
          </a:ln>
        </p:spPr>
      </p:pic>
      <p:sp>
        <p:nvSpPr>
          <p:cNvPr id="744" name="TextBox 51"/>
          <p:cNvSpPr txBox="1"/>
          <p:nvPr/>
        </p:nvSpPr>
        <p:spPr>
          <a:xfrm>
            <a:off x="7524430" y="6381648"/>
            <a:ext cx="824767" cy="300594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1600">
                <a:solidFill>
                  <a:srgbClr val="FFFFFF"/>
                </a:solidFill>
              </a:defRPr>
            </a:lvl1pPr>
          </a:lstStyle>
          <a:p>
            <a:pPr/>
            <a:r>
              <a:t>Wireless</a:t>
            </a:r>
          </a:p>
        </p:txBody>
      </p:sp>
      <p:pic>
        <p:nvPicPr>
          <p:cNvPr id="745" name="Picture 2" descr="Picture 2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581766" y="3129229"/>
            <a:ext cx="2548833" cy="1603153"/>
          </a:xfrm>
          <a:prstGeom prst="rect">
            <a:avLst/>
          </a:prstGeom>
          <a:ln w="12700">
            <a:miter lim="400000"/>
          </a:ln>
        </p:spPr>
      </p:pic>
      <p:sp>
        <p:nvSpPr>
          <p:cNvPr id="746" name="Straight Arrow Connector 48"/>
          <p:cNvSpPr/>
          <p:nvPr/>
        </p:nvSpPr>
        <p:spPr>
          <a:xfrm flipH="1" flipV="1">
            <a:off x="8873246" y="462284"/>
            <a:ext cx="35990" cy="3131387"/>
          </a:xfrm>
          <a:prstGeom prst="line">
            <a:avLst/>
          </a:prstGeom>
          <a:ln w="38100">
            <a:solidFill>
              <a:srgbClr val="C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747" name="TextBox 53"/>
          <p:cNvSpPr txBox="1"/>
          <p:nvPr/>
        </p:nvSpPr>
        <p:spPr>
          <a:xfrm>
            <a:off x="8914113" y="4711419"/>
            <a:ext cx="1864282" cy="300594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1600">
                <a:solidFill>
                  <a:srgbClr val="FFFFFF"/>
                </a:solidFill>
              </a:defRPr>
            </a:lvl1pPr>
          </a:lstStyle>
          <a:p>
            <a:pPr/>
            <a:r>
              <a:t>Sensors and Big Data</a:t>
            </a:r>
          </a:p>
        </p:txBody>
      </p:sp>
      <p:pic>
        <p:nvPicPr>
          <p:cNvPr id="748" name="Picture 2" descr="Picture 2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902577" y="5278621"/>
            <a:ext cx="1852256" cy="1050780"/>
          </a:xfrm>
          <a:prstGeom prst="rect">
            <a:avLst/>
          </a:prstGeom>
          <a:ln w="12700">
            <a:miter lim="400000"/>
          </a:ln>
        </p:spPr>
      </p:pic>
      <p:sp>
        <p:nvSpPr>
          <p:cNvPr id="749" name="TextBox 54"/>
          <p:cNvSpPr txBox="1"/>
          <p:nvPr/>
        </p:nvSpPr>
        <p:spPr>
          <a:xfrm>
            <a:off x="258219" y="4682449"/>
            <a:ext cx="4653061" cy="1846223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4000">
                <a:solidFill>
                  <a:srgbClr val="FFFFFF"/>
                </a:solidFill>
              </a:defRPr>
            </a:lvl1pPr>
          </a:lstStyle>
          <a:p>
            <a:pPr/>
            <a:r>
              <a:t>We can acquire so much data now? Anything we can do?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49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3613" t="0" r="3257" b="4999"/>
          <a:stretch>
            <a:fillRect/>
          </a:stretch>
        </p:blipFill>
        <p:spPr>
          <a:xfrm>
            <a:off x="285750" y="1384174"/>
            <a:ext cx="5386389" cy="5259514"/>
          </a:xfrm>
          <a:prstGeom prst="rect">
            <a:avLst/>
          </a:prstGeom>
          <a:ln w="12700">
            <a:miter lim="400000"/>
          </a:ln>
        </p:spPr>
      </p:pic>
      <p:sp>
        <p:nvSpPr>
          <p:cNvPr id="752" name="TextBox 1"/>
          <p:cNvSpPr txBox="1"/>
          <p:nvPr/>
        </p:nvSpPr>
        <p:spPr>
          <a:xfrm>
            <a:off x="202882" y="100013"/>
            <a:ext cx="11641074" cy="1108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3600"/>
            </a:pPr>
            <a:r>
              <a:t>One idea: Can data help computers get smarter?</a:t>
            </a:r>
          </a:p>
          <a:p>
            <a:pPr>
              <a:defRPr sz="3600"/>
            </a:pPr>
            <a:r>
              <a:t>Consider the task of a computer recognizing a face in a picture</a:t>
            </a:r>
          </a:p>
        </p:txBody>
      </p:sp>
      <p:sp>
        <p:nvSpPr>
          <p:cNvPr id="753" name="TextBox 6"/>
          <p:cNvSpPr txBox="1"/>
          <p:nvPr/>
        </p:nvSpPr>
        <p:spPr>
          <a:xfrm>
            <a:off x="6096000" y="1384173"/>
            <a:ext cx="5261816" cy="3546189"/>
          </a:xfrm>
          <a:prstGeom prst="rect">
            <a:avLst/>
          </a:prstGeom>
          <a:solidFill>
            <a:srgbClr val="FFE69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r>
              <a:t>How would you make the computer recognize a face?</a:t>
            </a:r>
          </a:p>
          <a:p>
            <a:pPr/>
          </a:p>
          <a:p>
            <a:pPr/>
            <a:r>
              <a:t>Past approaches:</a:t>
            </a:r>
          </a:p>
          <a:p>
            <a:pPr/>
            <a:r>
              <a:t>Specify the rules to identify a face</a:t>
            </a:r>
          </a:p>
          <a:p>
            <a:pPr/>
            <a:r>
              <a:t>Make the  computer look for these rules (or “Features”)</a:t>
            </a:r>
          </a:p>
          <a:p>
            <a:pPr/>
          </a:p>
          <a:p>
            <a:pPr/>
            <a:r>
              <a:t>Rules could be:</a:t>
            </a:r>
          </a:p>
          <a:p>
            <a:pPr marL="342900" indent="-342900">
              <a:buSzPct val="100000"/>
              <a:buAutoNum type="arabicPeriod" startAt="1"/>
            </a:pPr>
            <a:r>
              <a:t>two symmetric black curves (eyebrows)</a:t>
            </a:r>
          </a:p>
          <a:p>
            <a:pPr marL="342900" indent="-342900">
              <a:buSzPct val="100000"/>
              <a:buAutoNum type="arabicPeriod" startAt="1"/>
            </a:pPr>
            <a:r>
              <a:t>two black dots below the curves (iris)</a:t>
            </a:r>
          </a:p>
          <a:p>
            <a:pPr marL="342900" indent="-342900">
              <a:buSzPct val="100000"/>
              <a:buAutoNum type="arabicPeriod" startAt="1"/>
            </a:pPr>
            <a:r>
              <a:t>two small dots close to the middle (nostrils)</a:t>
            </a:r>
          </a:p>
          <a:p>
            <a:pPr/>
            <a:r>
              <a:t>…</a:t>
            </a:r>
          </a:p>
          <a:p>
            <a:pPr/>
            <a:r>
              <a:t>1000. slight darkness below the chin (shadow)</a:t>
            </a:r>
          </a:p>
        </p:txBody>
      </p:sp>
      <p:sp>
        <p:nvSpPr>
          <p:cNvPr id="754" name="TextBox 7"/>
          <p:cNvSpPr txBox="1"/>
          <p:nvPr/>
        </p:nvSpPr>
        <p:spPr>
          <a:xfrm>
            <a:off x="6096000" y="5295408"/>
            <a:ext cx="3502631" cy="601623"/>
          </a:xfrm>
          <a:prstGeom prst="rect">
            <a:avLst/>
          </a:prstGeom>
          <a:solidFill>
            <a:srgbClr val="FFE69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/>
            </a:lvl1pPr>
          </a:lstStyle>
          <a:p>
            <a:pPr/>
            <a:r>
              <a:t>Does this work?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3613" t="0" r="3256" b="4999"/>
          <a:stretch>
            <a:fillRect/>
          </a:stretch>
        </p:blipFill>
        <p:spPr>
          <a:xfrm>
            <a:off x="285751" y="1384175"/>
            <a:ext cx="1728787" cy="1688066"/>
          </a:xfrm>
          <a:prstGeom prst="rect">
            <a:avLst/>
          </a:prstGeom>
          <a:ln w="12700">
            <a:miter lim="400000"/>
          </a:ln>
        </p:spPr>
      </p:pic>
      <p:sp>
        <p:nvSpPr>
          <p:cNvPr id="757" name="TextBox 1"/>
          <p:cNvSpPr txBox="1"/>
          <p:nvPr/>
        </p:nvSpPr>
        <p:spPr>
          <a:xfrm>
            <a:off x="202882" y="100013"/>
            <a:ext cx="11641074" cy="1108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3600"/>
            </a:pPr>
            <a:r>
              <a:t>One idea: Can data help computers get smarter?</a:t>
            </a:r>
          </a:p>
          <a:p>
            <a:pPr>
              <a:defRPr sz="3600"/>
            </a:pPr>
            <a:r>
              <a:t>Consider the task of a computer recognizing a face in a picture</a:t>
            </a:r>
          </a:p>
        </p:txBody>
      </p:sp>
      <p:pic>
        <p:nvPicPr>
          <p:cNvPr id="758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14837" y="3284354"/>
            <a:ext cx="7434263" cy="3340713"/>
          </a:xfrm>
          <a:prstGeom prst="rect">
            <a:avLst/>
          </a:prstGeom>
          <a:ln w="12700">
            <a:miter lim="400000"/>
          </a:ln>
        </p:spPr>
      </p:pic>
      <p:sp>
        <p:nvSpPr>
          <p:cNvPr id="759" name="Right Arrow 4"/>
          <p:cNvSpPr/>
          <p:nvPr/>
        </p:nvSpPr>
        <p:spPr>
          <a:xfrm>
            <a:off x="2449353" y="2125910"/>
            <a:ext cx="1826450" cy="51036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60" name="TextBox 2"/>
          <p:cNvSpPr txBox="1"/>
          <p:nvPr/>
        </p:nvSpPr>
        <p:spPr>
          <a:xfrm>
            <a:off x="2310886" y="1479580"/>
            <a:ext cx="2103386" cy="625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b="1">
                <a:solidFill>
                  <a:srgbClr val="C00000"/>
                </a:solidFill>
              </a:defRPr>
            </a:pPr>
            <a:r>
              <a:t>But say you have lots</a:t>
            </a:r>
          </a:p>
          <a:p>
            <a:pPr algn="ctr">
              <a:defRPr b="1">
                <a:solidFill>
                  <a:srgbClr val="C00000"/>
                </a:solidFill>
              </a:defRPr>
            </a:pPr>
            <a:r>
              <a:t>of facial pictures</a:t>
            </a:r>
          </a:p>
        </p:txBody>
      </p:sp>
      <p:sp>
        <p:nvSpPr>
          <p:cNvPr id="761" name="TextBox 6"/>
          <p:cNvSpPr txBox="1"/>
          <p:nvPr/>
        </p:nvSpPr>
        <p:spPr>
          <a:xfrm>
            <a:off x="4553441" y="1411626"/>
            <a:ext cx="7428370" cy="1559382"/>
          </a:xfrm>
          <a:prstGeom prst="rect">
            <a:avLst/>
          </a:prstGeom>
          <a:solidFill>
            <a:srgbClr val="C5E0B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SzPct val="100000"/>
              <a:buAutoNum type="arabicPeriod" startAt="1"/>
              <a:defRPr sz="2000"/>
            </a:pPr>
            <a:r>
              <a:t>Let the computer figure out which patterns are common across thousands or millions of faces (training data)</a:t>
            </a:r>
          </a:p>
          <a:p>
            <a:pPr marL="342900" indent="-342900">
              <a:buSzPct val="100000"/>
              <a:buAutoNum type="arabicPeriod" startAt="1"/>
              <a:defRPr sz="2000"/>
            </a:pPr>
            <a:r>
              <a:t>Remember those patterns (model)</a:t>
            </a:r>
          </a:p>
          <a:p>
            <a:pPr marL="342900" indent="-342900">
              <a:buSzPct val="100000"/>
              <a:buAutoNum type="arabicPeriod" startAt="1"/>
              <a:defRPr sz="2000"/>
            </a:pPr>
            <a:r>
              <a:t>When a new face picture (test data) comes, apply those patterns to check if it is a face. Output yes or no.</a:t>
            </a:r>
          </a:p>
        </p:txBody>
      </p:sp>
      <p:pic>
        <p:nvPicPr>
          <p:cNvPr id="762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rcRect l="14664" t="14511" r="13709" b="21507"/>
          <a:stretch>
            <a:fillRect/>
          </a:stretch>
        </p:blipFill>
        <p:spPr>
          <a:xfrm>
            <a:off x="7243761" y="3284354"/>
            <a:ext cx="1528764" cy="1474807"/>
          </a:xfrm>
          <a:prstGeom prst="rect">
            <a:avLst/>
          </a:prstGeom>
          <a:ln w="12700">
            <a:miter lim="400000"/>
          </a:ln>
        </p:spPr>
      </p:pic>
      <p:pic>
        <p:nvPicPr>
          <p:cNvPr id="763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rcRect l="14664" t="14511" r="13709" b="21507"/>
          <a:stretch>
            <a:fillRect/>
          </a:stretch>
        </p:blipFill>
        <p:spPr>
          <a:xfrm>
            <a:off x="7367586" y="5108156"/>
            <a:ext cx="1528764" cy="1474807"/>
          </a:xfrm>
          <a:prstGeom prst="rect">
            <a:avLst/>
          </a:prstGeom>
          <a:ln w="12700">
            <a:miter lim="400000"/>
          </a:ln>
        </p:spPr>
      </p:pic>
      <p:sp>
        <p:nvSpPr>
          <p:cNvPr id="764" name="Straight Arrow Connector 10"/>
          <p:cNvSpPr/>
          <p:nvPr/>
        </p:nvSpPr>
        <p:spPr>
          <a:xfrm>
            <a:off x="8189121" y="4648861"/>
            <a:ext cx="1" cy="487872"/>
          </a:xfrm>
          <a:prstGeom prst="line">
            <a:avLst/>
          </a:prstGeom>
          <a:ln w="38100">
            <a:solidFill>
              <a:srgbClr val="C00000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6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0149" y="305287"/>
            <a:ext cx="9529764" cy="62474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roup 8"/>
          <p:cNvGrpSpPr/>
          <p:nvPr/>
        </p:nvGrpSpPr>
        <p:grpSpPr>
          <a:xfrm>
            <a:off x="-270020" y="280700"/>
            <a:ext cx="12281645" cy="481194"/>
            <a:chOff x="0" y="0"/>
            <a:chExt cx="12281643" cy="481193"/>
          </a:xfrm>
        </p:grpSpPr>
        <p:sp>
          <p:nvSpPr>
            <p:cNvPr id="131" name="Straight Arrow Connector 4"/>
            <p:cNvSpPr/>
            <p:nvPr/>
          </p:nvSpPr>
          <p:spPr>
            <a:xfrm flipV="1">
              <a:off x="-1" y="224009"/>
              <a:ext cx="12281645" cy="57263"/>
            </a:xfrm>
            <a:prstGeom prst="line">
              <a:avLst/>
            </a:prstGeom>
            <a:noFill/>
            <a:ln w="38100" cap="flat">
              <a:solidFill>
                <a:srgbClr val="0D0D0D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32" name="Oval 7"/>
            <p:cNvSpPr/>
            <p:nvPr/>
          </p:nvSpPr>
          <p:spPr>
            <a:xfrm rot="20274340">
              <a:off x="969150" y="75665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3" name="Oval 13"/>
            <p:cNvSpPr/>
            <p:nvPr/>
          </p:nvSpPr>
          <p:spPr>
            <a:xfrm rot="20274340">
              <a:off x="4220834" y="9043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4" name="Oval 14"/>
            <p:cNvSpPr/>
            <p:nvPr/>
          </p:nvSpPr>
          <p:spPr>
            <a:xfrm rot="20274340">
              <a:off x="7046690" y="46936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5" name="Oval 15"/>
            <p:cNvSpPr/>
            <p:nvPr/>
          </p:nvSpPr>
          <p:spPr>
            <a:xfrm rot="20274340">
              <a:off x="11218810" y="8606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6" name="Oval 16"/>
            <p:cNvSpPr/>
            <p:nvPr/>
          </p:nvSpPr>
          <p:spPr>
            <a:xfrm rot="20274340">
              <a:off x="1857982" y="85922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7" name="Oval 17"/>
            <p:cNvSpPr/>
            <p:nvPr/>
          </p:nvSpPr>
          <p:spPr>
            <a:xfrm rot="20274340">
              <a:off x="2957576" y="88928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8" name="Oval 18"/>
            <p:cNvSpPr/>
            <p:nvPr/>
          </p:nvSpPr>
          <p:spPr>
            <a:xfrm rot="20274340">
              <a:off x="5192092" y="5688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9" name="Oval 19"/>
            <p:cNvSpPr/>
            <p:nvPr/>
          </p:nvSpPr>
          <p:spPr>
            <a:xfrm rot="20274340">
              <a:off x="6288802" y="4978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40" name="Oval 20"/>
            <p:cNvSpPr/>
            <p:nvPr/>
          </p:nvSpPr>
          <p:spPr>
            <a:xfrm rot="20274340">
              <a:off x="9714241" y="50367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41" name="Oval 22"/>
            <p:cNvSpPr/>
            <p:nvPr/>
          </p:nvSpPr>
          <p:spPr>
            <a:xfrm rot="20274340">
              <a:off x="7893309" y="64786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42" name="Oval 23"/>
            <p:cNvSpPr/>
            <p:nvPr/>
          </p:nvSpPr>
          <p:spPr>
            <a:xfrm rot="20274340">
              <a:off x="8979912" y="60568"/>
              <a:ext cx="316703" cy="343824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144" name="TextBox 9"/>
          <p:cNvSpPr txBox="1"/>
          <p:nvPr/>
        </p:nvSpPr>
        <p:spPr>
          <a:xfrm rot="6833">
            <a:off x="124907" y="-1565825"/>
            <a:ext cx="835830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800"/>
            </a:lvl1pPr>
          </a:lstStyle>
          <a:p>
            <a:pPr/>
            <a:r>
              <a:t>Time</a:t>
            </a:r>
          </a:p>
        </p:txBody>
      </p:sp>
      <p:pic>
        <p:nvPicPr>
          <p:cNvPr id="14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47124"/>
            <a:ext cx="1673675" cy="1007680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TextBox 25"/>
          <p:cNvSpPr txBox="1"/>
          <p:nvPr/>
        </p:nvSpPr>
        <p:spPr>
          <a:xfrm>
            <a:off x="76874" y="-63470"/>
            <a:ext cx="835829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800"/>
            </a:lvl1pPr>
          </a:lstStyle>
          <a:p>
            <a:pPr/>
            <a:r>
              <a:t>Time</a:t>
            </a:r>
          </a:p>
        </p:txBody>
      </p:sp>
      <p:pic>
        <p:nvPicPr>
          <p:cNvPr id="147" name="Picture 6" descr="Picture 6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35445" y="1130583"/>
            <a:ext cx="3390150" cy="2031326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TextBox 27"/>
          <p:cNvSpPr txBox="1"/>
          <p:nvPr/>
        </p:nvSpPr>
        <p:spPr>
          <a:xfrm>
            <a:off x="1941211" y="1130583"/>
            <a:ext cx="6504644" cy="2095213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285750" indent="-285750">
              <a:buSzPct val="100000"/>
              <a:buChar char="-"/>
            </a:pPr>
            <a:r>
              <a:t>Energy can be thought of traveling as waves - like ripples on water</a:t>
            </a:r>
          </a:p>
          <a:p>
            <a:pPr marL="285750" indent="-285750">
              <a:buSzPct val="100000"/>
              <a:buChar char="-"/>
            </a:pPr>
          </a:p>
          <a:p>
            <a:pPr marL="285750" indent="-285750">
              <a:buSzPct val="100000"/>
              <a:buChar char="-"/>
            </a:pPr>
            <a:r>
              <a:t>When you speak, your throat creates such ripples in the air</a:t>
            </a:r>
          </a:p>
          <a:p>
            <a:pPr lvl="1" marL="742950" indent="-285750">
              <a:buSzPct val="100000"/>
              <a:buChar char="-"/>
            </a:pPr>
            <a:r>
              <a:t>Your ear senses the air vibrations (your ear-hairs vibrate)</a:t>
            </a:r>
          </a:p>
          <a:p>
            <a:pPr lvl="1" marL="742950" indent="-285750">
              <a:buSzPct val="100000"/>
              <a:buChar char="-"/>
            </a:pPr>
            <a:r>
              <a:t>They in turn create another form of waves in your nerves</a:t>
            </a:r>
          </a:p>
          <a:p>
            <a:pPr lvl="1" marL="742950" indent="-285750">
              <a:buSzPct val="100000"/>
              <a:buChar char="-"/>
            </a:pPr>
            <a:r>
              <a:t>These are electro-magnetic signals that reaches your brain</a:t>
            </a:r>
          </a:p>
          <a:p>
            <a:pPr lvl="1" marL="742950" indent="-285750">
              <a:buSzPct val="100000"/>
              <a:buChar char="-"/>
            </a:pPr>
            <a:r>
              <a:t>You brain interprets the electricity as sound and speech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Straight Arrow Connector 55"/>
          <p:cNvSpPr/>
          <p:nvPr/>
        </p:nvSpPr>
        <p:spPr>
          <a:xfrm flipH="1" flipV="1">
            <a:off x="9620242" y="538533"/>
            <a:ext cx="781889" cy="2311272"/>
          </a:xfrm>
          <a:prstGeom prst="line">
            <a:avLst/>
          </a:prstGeom>
          <a:ln w="38100">
            <a:solidFill>
              <a:srgbClr val="C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769" name="Straight Arrow Connector 46"/>
          <p:cNvSpPr/>
          <p:nvPr/>
        </p:nvSpPr>
        <p:spPr>
          <a:xfrm flipH="1" flipV="1">
            <a:off x="7791911" y="632124"/>
            <a:ext cx="35990" cy="3131386"/>
          </a:xfrm>
          <a:prstGeom prst="line">
            <a:avLst/>
          </a:prstGeom>
          <a:ln w="38100">
            <a:solidFill>
              <a:srgbClr val="C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grpSp>
        <p:nvGrpSpPr>
          <p:cNvPr id="782" name="Group 8"/>
          <p:cNvGrpSpPr/>
          <p:nvPr/>
        </p:nvGrpSpPr>
        <p:grpSpPr>
          <a:xfrm>
            <a:off x="-270020" y="280700"/>
            <a:ext cx="12281645" cy="481194"/>
            <a:chOff x="0" y="0"/>
            <a:chExt cx="12281643" cy="481193"/>
          </a:xfrm>
        </p:grpSpPr>
        <p:sp>
          <p:nvSpPr>
            <p:cNvPr id="770" name="Straight Arrow Connector 4"/>
            <p:cNvSpPr/>
            <p:nvPr/>
          </p:nvSpPr>
          <p:spPr>
            <a:xfrm flipV="1">
              <a:off x="-1" y="224009"/>
              <a:ext cx="12281645" cy="57263"/>
            </a:xfrm>
            <a:prstGeom prst="line">
              <a:avLst/>
            </a:prstGeom>
            <a:noFill/>
            <a:ln w="38100" cap="flat">
              <a:solidFill>
                <a:srgbClr val="0D0D0D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71" name="Oval 7"/>
            <p:cNvSpPr/>
            <p:nvPr/>
          </p:nvSpPr>
          <p:spPr>
            <a:xfrm rot="20274340">
              <a:off x="969150" y="75665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72" name="Oval 13"/>
            <p:cNvSpPr/>
            <p:nvPr/>
          </p:nvSpPr>
          <p:spPr>
            <a:xfrm rot="20274340">
              <a:off x="4220834" y="9043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73" name="Oval 14"/>
            <p:cNvSpPr/>
            <p:nvPr/>
          </p:nvSpPr>
          <p:spPr>
            <a:xfrm rot="20274340">
              <a:off x="7046690" y="46936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74" name="Oval 15"/>
            <p:cNvSpPr/>
            <p:nvPr/>
          </p:nvSpPr>
          <p:spPr>
            <a:xfrm rot="20274340">
              <a:off x="11218810" y="8606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75" name="Oval 16"/>
            <p:cNvSpPr/>
            <p:nvPr/>
          </p:nvSpPr>
          <p:spPr>
            <a:xfrm rot="20274340">
              <a:off x="1857982" y="85922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76" name="Oval 17"/>
            <p:cNvSpPr/>
            <p:nvPr/>
          </p:nvSpPr>
          <p:spPr>
            <a:xfrm rot="20274340">
              <a:off x="2957576" y="88928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77" name="Oval 18"/>
            <p:cNvSpPr/>
            <p:nvPr/>
          </p:nvSpPr>
          <p:spPr>
            <a:xfrm rot="20274340">
              <a:off x="5192092" y="5688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78" name="Oval 19"/>
            <p:cNvSpPr/>
            <p:nvPr/>
          </p:nvSpPr>
          <p:spPr>
            <a:xfrm rot="20274340">
              <a:off x="6288802" y="4978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79" name="Oval 20"/>
            <p:cNvSpPr/>
            <p:nvPr/>
          </p:nvSpPr>
          <p:spPr>
            <a:xfrm rot="20274340">
              <a:off x="9714241" y="50367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80" name="Oval 22"/>
            <p:cNvSpPr/>
            <p:nvPr/>
          </p:nvSpPr>
          <p:spPr>
            <a:xfrm rot="20274340">
              <a:off x="7893309" y="64786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81" name="Oval 23"/>
            <p:cNvSpPr/>
            <p:nvPr/>
          </p:nvSpPr>
          <p:spPr>
            <a:xfrm rot="20274340">
              <a:off x="8979912" y="60568"/>
              <a:ext cx="316703" cy="343824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783" name="TextBox 25"/>
          <p:cNvSpPr txBox="1"/>
          <p:nvPr/>
        </p:nvSpPr>
        <p:spPr>
          <a:xfrm>
            <a:off x="76874" y="-63470"/>
            <a:ext cx="835829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800"/>
            </a:lvl1pPr>
          </a:lstStyle>
          <a:p>
            <a:pPr/>
            <a:r>
              <a:t>Time</a:t>
            </a:r>
          </a:p>
        </p:txBody>
      </p:sp>
      <p:pic>
        <p:nvPicPr>
          <p:cNvPr id="784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0981" y="879723"/>
            <a:ext cx="1374779" cy="875749"/>
          </a:xfrm>
          <a:prstGeom prst="rect">
            <a:avLst/>
          </a:prstGeom>
          <a:ln w="12700">
            <a:miter lim="400000"/>
          </a:ln>
        </p:spPr>
      </p:pic>
      <p:sp>
        <p:nvSpPr>
          <p:cNvPr id="785" name="Straight Arrow Connector 35"/>
          <p:cNvSpPr/>
          <p:nvPr/>
        </p:nvSpPr>
        <p:spPr>
          <a:xfrm flipH="1" flipV="1">
            <a:off x="2851457" y="503892"/>
            <a:ext cx="2" cy="1864348"/>
          </a:xfrm>
          <a:prstGeom prst="line">
            <a:avLst/>
          </a:prstGeom>
          <a:ln w="38100">
            <a:solidFill>
              <a:srgbClr val="C00000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786" name="TextBox 32"/>
          <p:cNvSpPr txBox="1"/>
          <p:nvPr/>
        </p:nvSpPr>
        <p:spPr>
          <a:xfrm>
            <a:off x="1144489" y="1812951"/>
            <a:ext cx="1128823" cy="333089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pPr/>
            <a:r>
              <a:t>Electronics</a:t>
            </a:r>
          </a:p>
        </p:txBody>
      </p:sp>
      <p:sp>
        <p:nvSpPr>
          <p:cNvPr id="787" name="TextBox 36"/>
          <p:cNvSpPr txBox="1"/>
          <p:nvPr/>
        </p:nvSpPr>
        <p:spPr>
          <a:xfrm>
            <a:off x="20537" y="1262842"/>
            <a:ext cx="1038522" cy="333088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pPr/>
            <a:r>
              <a:t>Electricity</a:t>
            </a:r>
          </a:p>
        </p:txBody>
      </p:sp>
      <p:pic>
        <p:nvPicPr>
          <p:cNvPr id="788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6061" y="761664"/>
            <a:ext cx="728744" cy="4387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91" name="Group 2"/>
          <p:cNvGrpSpPr/>
          <p:nvPr/>
        </p:nvGrpSpPr>
        <p:grpSpPr>
          <a:xfrm>
            <a:off x="1956385" y="2363061"/>
            <a:ext cx="1762458" cy="1531766"/>
            <a:chOff x="0" y="0"/>
            <a:chExt cx="1762457" cy="1531764"/>
          </a:xfrm>
        </p:grpSpPr>
        <p:pic>
          <p:nvPicPr>
            <p:cNvPr id="789" name="Picture 8" descr="Picture 8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7270" r="0" b="8502"/>
            <a:stretch>
              <a:fillRect/>
            </a:stretch>
          </p:blipFill>
          <p:spPr>
            <a:xfrm>
              <a:off x="0" y="0"/>
              <a:ext cx="1762458" cy="12950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90" name="TextBox 6"/>
            <p:cNvSpPr txBox="1"/>
            <p:nvPr/>
          </p:nvSpPr>
          <p:spPr>
            <a:xfrm>
              <a:off x="313638" y="1231170"/>
              <a:ext cx="1167965" cy="300595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b="1" sz="1600">
                  <a:solidFill>
                    <a:srgbClr val="FFFFFF"/>
                  </a:solidFill>
                </a:defRPr>
              </a:lvl1pPr>
            </a:lstStyle>
            <a:p>
              <a:pPr/>
              <a:r>
                <a:t>Main frames</a:t>
              </a:r>
            </a:p>
          </p:txBody>
        </p:sp>
      </p:grpSp>
      <p:grpSp>
        <p:nvGrpSpPr>
          <p:cNvPr id="794" name="Group 42"/>
          <p:cNvGrpSpPr/>
          <p:nvPr/>
        </p:nvGrpSpPr>
        <p:grpSpPr>
          <a:xfrm>
            <a:off x="3132927" y="1005876"/>
            <a:ext cx="1224576" cy="1241071"/>
            <a:chOff x="0" y="0"/>
            <a:chExt cx="1224574" cy="1241070"/>
          </a:xfrm>
        </p:grpSpPr>
        <p:pic>
          <p:nvPicPr>
            <p:cNvPr id="792" name="Picture 2" descr="Picture 2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224575" cy="9129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93" name="TextBox 44"/>
            <p:cNvSpPr txBox="1"/>
            <p:nvPr/>
          </p:nvSpPr>
          <p:spPr>
            <a:xfrm>
              <a:off x="616177" y="907982"/>
              <a:ext cx="504972" cy="333089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b="1">
                  <a:solidFill>
                    <a:srgbClr val="FFFFFF"/>
                  </a:solidFill>
                </a:defRPr>
              </a:lvl1pPr>
            </a:lstStyle>
            <a:p>
              <a:pPr/>
              <a:r>
                <a:t>VLSI</a:t>
              </a:r>
            </a:p>
          </p:txBody>
        </p:sp>
      </p:grpSp>
      <p:sp>
        <p:nvSpPr>
          <p:cNvPr id="795" name="Straight Arrow Connector 49"/>
          <p:cNvSpPr/>
          <p:nvPr/>
        </p:nvSpPr>
        <p:spPr>
          <a:xfrm flipH="1" flipV="1">
            <a:off x="4103076" y="528275"/>
            <a:ext cx="18283" cy="486213"/>
          </a:xfrm>
          <a:prstGeom prst="line">
            <a:avLst/>
          </a:prstGeom>
          <a:ln w="38100">
            <a:solidFill>
              <a:srgbClr val="C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796" name="Picture 6" descr="Picture 6"/>
          <p:cNvPicPr>
            <a:picLocks noChangeAspect="1"/>
          </p:cNvPicPr>
          <p:nvPr/>
        </p:nvPicPr>
        <p:blipFill>
          <a:blip r:embed="rId6">
            <a:extLst/>
          </a:blip>
          <a:srcRect l="22229" t="11043" r="21994" b="10578"/>
          <a:stretch>
            <a:fillRect/>
          </a:stretch>
        </p:blipFill>
        <p:spPr>
          <a:xfrm>
            <a:off x="4474809" y="1391611"/>
            <a:ext cx="1039334" cy="1095367"/>
          </a:xfrm>
          <a:prstGeom prst="rect">
            <a:avLst/>
          </a:prstGeom>
          <a:ln w="12700">
            <a:miter lim="400000"/>
          </a:ln>
        </p:spPr>
      </p:pic>
      <p:sp>
        <p:nvSpPr>
          <p:cNvPr id="797" name="TextBox 50"/>
          <p:cNvSpPr txBox="1"/>
          <p:nvPr/>
        </p:nvSpPr>
        <p:spPr>
          <a:xfrm>
            <a:off x="4792703" y="2565076"/>
            <a:ext cx="319843" cy="300595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1600">
                <a:solidFill>
                  <a:srgbClr val="FFFFFF"/>
                </a:solidFill>
              </a:defRPr>
            </a:lvl1pPr>
          </a:lstStyle>
          <a:p>
            <a:pPr/>
            <a:r>
              <a:t>PC</a:t>
            </a:r>
          </a:p>
        </p:txBody>
      </p:sp>
      <p:sp>
        <p:nvSpPr>
          <p:cNvPr id="798" name="Straight Arrow Connector 52"/>
          <p:cNvSpPr/>
          <p:nvPr/>
        </p:nvSpPr>
        <p:spPr>
          <a:xfrm flipH="1" flipV="1">
            <a:off x="5080425" y="511769"/>
            <a:ext cx="18362" cy="935740"/>
          </a:xfrm>
          <a:prstGeom prst="line">
            <a:avLst/>
          </a:prstGeom>
          <a:ln w="38100">
            <a:solidFill>
              <a:srgbClr val="C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799" name="Picture 8" descr="Picture 8"/>
          <p:cNvPicPr>
            <a:picLocks noChangeAspect="1"/>
          </p:cNvPicPr>
          <p:nvPr/>
        </p:nvPicPr>
        <p:blipFill>
          <a:blip r:embed="rId7">
            <a:extLst/>
          </a:blip>
          <a:srcRect l="13800" t="10790" r="7698" b="7250"/>
          <a:stretch>
            <a:fillRect/>
          </a:stretch>
        </p:blipFill>
        <p:spPr>
          <a:xfrm>
            <a:off x="5221204" y="3254554"/>
            <a:ext cx="1299196" cy="678233"/>
          </a:xfrm>
          <a:prstGeom prst="rect">
            <a:avLst/>
          </a:prstGeom>
          <a:ln w="12700">
            <a:miter lim="400000"/>
          </a:ln>
        </p:spPr>
      </p:pic>
      <p:sp>
        <p:nvSpPr>
          <p:cNvPr id="800" name="Straight Arrow Connector 38"/>
          <p:cNvSpPr/>
          <p:nvPr/>
        </p:nvSpPr>
        <p:spPr>
          <a:xfrm flipH="1" flipV="1">
            <a:off x="6186406" y="517396"/>
            <a:ext cx="40335" cy="2725635"/>
          </a:xfrm>
          <a:prstGeom prst="line">
            <a:avLst/>
          </a:prstGeom>
          <a:ln w="38100">
            <a:solidFill>
              <a:srgbClr val="C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801" name="TextBox 39"/>
          <p:cNvSpPr txBox="1"/>
          <p:nvPr/>
        </p:nvSpPr>
        <p:spPr>
          <a:xfrm>
            <a:off x="5473483" y="4010607"/>
            <a:ext cx="834688" cy="300595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1600">
                <a:solidFill>
                  <a:srgbClr val="FFFFFF"/>
                </a:solidFill>
              </a:defRPr>
            </a:lvl1pPr>
          </a:lstStyle>
          <a:p>
            <a:pPr/>
            <a:r>
              <a:t>Ethernet</a:t>
            </a:r>
          </a:p>
        </p:txBody>
      </p:sp>
      <p:sp>
        <p:nvSpPr>
          <p:cNvPr id="802" name="TextBox 41"/>
          <p:cNvSpPr txBox="1"/>
          <p:nvPr/>
        </p:nvSpPr>
        <p:spPr>
          <a:xfrm>
            <a:off x="6797523" y="2681956"/>
            <a:ext cx="788354" cy="300594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1600">
                <a:solidFill>
                  <a:srgbClr val="FFFFFF"/>
                </a:solidFill>
              </a:defRPr>
            </a:lvl1pPr>
          </a:lstStyle>
          <a:p>
            <a:pPr/>
            <a:r>
              <a:t>Internet</a:t>
            </a:r>
          </a:p>
        </p:txBody>
      </p:sp>
      <p:sp>
        <p:nvSpPr>
          <p:cNvPr id="803" name="Straight Arrow Connector 45"/>
          <p:cNvSpPr/>
          <p:nvPr/>
        </p:nvSpPr>
        <p:spPr>
          <a:xfrm flipH="1" flipV="1">
            <a:off x="6919835" y="495940"/>
            <a:ext cx="2" cy="1000051"/>
          </a:xfrm>
          <a:prstGeom prst="line">
            <a:avLst/>
          </a:prstGeom>
          <a:ln w="38100">
            <a:solidFill>
              <a:srgbClr val="C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804" name="Picture 2" descr="Picture 2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858659" y="1290344"/>
            <a:ext cx="2473976" cy="1391612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805" name="Picture 6" descr="Picture 6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279431" y="3736580"/>
            <a:ext cx="1096938" cy="1502464"/>
          </a:xfrm>
          <a:prstGeom prst="rect">
            <a:avLst/>
          </a:prstGeom>
          <a:ln w="12700">
            <a:miter lim="400000"/>
          </a:ln>
        </p:spPr>
      </p:pic>
      <p:pic>
        <p:nvPicPr>
          <p:cNvPr id="806" name="Picture 2" descr="Picture 2"/>
          <p:cNvPicPr>
            <a:picLocks noChangeAspect="1"/>
          </p:cNvPicPr>
          <p:nvPr/>
        </p:nvPicPr>
        <p:blipFill>
          <a:blip r:embed="rId10">
            <a:extLst/>
          </a:blip>
          <a:srcRect l="0" t="22447" r="0" b="0"/>
          <a:stretch>
            <a:fillRect/>
          </a:stretch>
        </p:blipFill>
        <p:spPr>
          <a:xfrm>
            <a:off x="8656859" y="1447507"/>
            <a:ext cx="1722246" cy="840097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sp>
        <p:nvSpPr>
          <p:cNvPr id="807" name="Straight Arrow Connector 48"/>
          <p:cNvSpPr/>
          <p:nvPr/>
        </p:nvSpPr>
        <p:spPr>
          <a:xfrm flipH="1" flipV="1">
            <a:off x="8873248" y="462285"/>
            <a:ext cx="20367" cy="1000053"/>
          </a:xfrm>
          <a:prstGeom prst="line">
            <a:avLst/>
          </a:prstGeom>
          <a:ln w="38100">
            <a:solidFill>
              <a:srgbClr val="C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808" name="TextBox 53"/>
          <p:cNvSpPr txBox="1"/>
          <p:nvPr/>
        </p:nvSpPr>
        <p:spPr>
          <a:xfrm>
            <a:off x="8672006" y="2300471"/>
            <a:ext cx="1864282" cy="300594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1600">
                <a:solidFill>
                  <a:srgbClr val="FFFFFF"/>
                </a:solidFill>
              </a:defRPr>
            </a:lvl1pPr>
          </a:lstStyle>
          <a:p>
            <a:pPr/>
            <a:r>
              <a:t>Sensors and Big Data</a:t>
            </a:r>
          </a:p>
        </p:txBody>
      </p:sp>
      <p:sp>
        <p:nvSpPr>
          <p:cNvPr id="809" name="TextBox 56"/>
          <p:cNvSpPr txBox="1"/>
          <p:nvPr/>
        </p:nvSpPr>
        <p:spPr>
          <a:xfrm>
            <a:off x="9542416" y="4349162"/>
            <a:ext cx="1839278" cy="300594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1600">
                <a:solidFill>
                  <a:srgbClr val="FFFFFF"/>
                </a:solidFill>
              </a:defRPr>
            </a:lvl1pPr>
          </a:lstStyle>
          <a:p>
            <a:pPr/>
            <a:r>
              <a:t>Artificial Intelligence</a:t>
            </a:r>
          </a:p>
        </p:txBody>
      </p:sp>
      <p:sp>
        <p:nvSpPr>
          <p:cNvPr id="810" name="TextBox 57"/>
          <p:cNvSpPr txBox="1"/>
          <p:nvPr/>
        </p:nvSpPr>
        <p:spPr>
          <a:xfrm>
            <a:off x="7524430" y="6381648"/>
            <a:ext cx="824767" cy="300594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1600">
                <a:solidFill>
                  <a:srgbClr val="FFFFFF"/>
                </a:solidFill>
              </a:defRPr>
            </a:lvl1pPr>
          </a:lstStyle>
          <a:p>
            <a:pPr/>
            <a:r>
              <a:t>Wireless</a:t>
            </a:r>
          </a:p>
        </p:txBody>
      </p:sp>
      <p:pic>
        <p:nvPicPr>
          <p:cNvPr id="811" name="Picture 2" descr="Picture 2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902577" y="5278621"/>
            <a:ext cx="1852256" cy="1050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812" name="Picture 2" descr="Picture 2"/>
          <p:cNvPicPr>
            <a:picLocks noChangeAspect="1"/>
          </p:cNvPicPr>
          <p:nvPr/>
        </p:nvPicPr>
        <p:blipFill>
          <a:blip r:embed="rId12">
            <a:extLst/>
          </a:blip>
          <a:srcRect l="14664" t="14511" r="13709" b="21507"/>
          <a:stretch>
            <a:fillRect/>
          </a:stretch>
        </p:blipFill>
        <p:spPr>
          <a:xfrm>
            <a:off x="9715052" y="2856267"/>
            <a:ext cx="1528764" cy="1474807"/>
          </a:xfrm>
          <a:prstGeom prst="rect">
            <a:avLst/>
          </a:prstGeom>
          <a:ln w="12700">
            <a:miter lim="400000"/>
          </a:ln>
        </p:spPr>
      </p:pic>
      <p:sp>
        <p:nvSpPr>
          <p:cNvPr id="813" name="TextBox 60"/>
          <p:cNvSpPr txBox="1"/>
          <p:nvPr/>
        </p:nvSpPr>
        <p:spPr>
          <a:xfrm>
            <a:off x="-63032" y="4712725"/>
            <a:ext cx="12318063" cy="2478248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3200">
                <a:solidFill>
                  <a:srgbClr val="FFFFFF"/>
                </a:solidFill>
              </a:defRPr>
            </a:pPr>
          </a:p>
          <a:p>
            <a:pPr algn="ctr">
              <a:defRPr b="1" sz="3200">
                <a:solidFill>
                  <a:srgbClr val="FFFFFF"/>
                </a:solidFill>
              </a:defRPr>
            </a:pPr>
            <a:r>
              <a:t>In parallel to sensing, computing, and communication, </a:t>
            </a:r>
          </a:p>
          <a:p>
            <a:pPr algn="ctr">
              <a:defRPr b="1" sz="3200">
                <a:solidFill>
                  <a:srgbClr val="FFFFFF"/>
                </a:solidFill>
              </a:defRPr>
            </a:pPr>
            <a:r>
              <a:t>control (i.e., programmed movement or “actuation”) </a:t>
            </a:r>
          </a:p>
          <a:p>
            <a:pPr algn="ctr">
              <a:defRPr b="1" sz="3200">
                <a:solidFill>
                  <a:srgbClr val="FFFFFF"/>
                </a:solidFill>
              </a:defRPr>
            </a:pPr>
            <a:r>
              <a:t>was also maturing in the field of robotics … can AI help there?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13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TextBox 1"/>
          <p:cNvSpPr txBox="1"/>
          <p:nvPr/>
        </p:nvSpPr>
        <p:spPr>
          <a:xfrm>
            <a:off x="252411" y="0"/>
            <a:ext cx="11660507" cy="992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/>
            </a:lvl1pPr>
          </a:lstStyle>
          <a:p>
            <a:pPr/>
            <a:r>
              <a:t>Yes, AI particularly effective when humans don’t know why they do what they do (so its hard to teach a computer) …</a:t>
            </a:r>
          </a:p>
        </p:txBody>
      </p:sp>
      <p:pic>
        <p:nvPicPr>
          <p:cNvPr id="816" name="Picture 2" descr="Picture 2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1306512"/>
            <a:ext cx="8315325" cy="55868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TextBox 1"/>
          <p:cNvSpPr txBox="1"/>
          <p:nvPr/>
        </p:nvSpPr>
        <p:spPr>
          <a:xfrm>
            <a:off x="252411" y="0"/>
            <a:ext cx="11660507" cy="992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/>
            </a:lvl1pPr>
          </a:lstStyle>
          <a:p>
            <a:pPr/>
            <a:r>
              <a:t>Yes, AI particularly effective when humans don’t know why they do what they do (so its hard to teach a computer) …</a:t>
            </a:r>
          </a:p>
        </p:txBody>
      </p:sp>
      <p:pic>
        <p:nvPicPr>
          <p:cNvPr id="819" name="Picture 8" descr="Picture 8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0738" y="1190328"/>
            <a:ext cx="10101262" cy="56819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TextBox 1"/>
          <p:cNvSpPr txBox="1"/>
          <p:nvPr/>
        </p:nvSpPr>
        <p:spPr>
          <a:xfrm>
            <a:off x="1237296" y="-1"/>
            <a:ext cx="9717407" cy="1982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200"/>
            </a:pPr>
            <a:r>
              <a:t>And this is where we are today … convergence of</a:t>
            </a:r>
          </a:p>
          <a:p>
            <a:pPr algn="ctr">
              <a:defRPr b="1" sz="3200">
                <a:solidFill>
                  <a:srgbClr val="C00000"/>
                </a:solidFill>
              </a:defRPr>
            </a:pPr>
            <a:r>
              <a:t>Sense + Compute (AI) + Communicate + Control</a:t>
            </a:r>
          </a:p>
          <a:p>
            <a:pPr algn="ctr">
              <a:defRPr sz="3200"/>
            </a:pPr>
            <a:r>
              <a:t>using machines that can do things that we cannot explain. </a:t>
            </a:r>
          </a:p>
          <a:p>
            <a:pPr algn="ctr">
              <a:defRPr sz="3200"/>
            </a:pPr>
            <a:r>
              <a:t>This is the new age of “autonomous systems”.</a:t>
            </a:r>
          </a:p>
        </p:txBody>
      </p:sp>
      <p:pic>
        <p:nvPicPr>
          <p:cNvPr id="822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67222" y="2358986"/>
            <a:ext cx="8967669" cy="4499015"/>
          </a:xfrm>
          <a:prstGeom prst="rect">
            <a:avLst/>
          </a:prstGeom>
          <a:ln w="12700">
            <a:miter lim="400000"/>
          </a:ln>
        </p:spPr>
      </p:pic>
      <p:pic>
        <p:nvPicPr>
          <p:cNvPr id="823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rcRect l="31878" t="0" r="4865" b="0"/>
          <a:stretch>
            <a:fillRect/>
          </a:stretch>
        </p:blipFill>
        <p:spPr>
          <a:xfrm flipH="1">
            <a:off x="-1" y="2228675"/>
            <a:ext cx="3709989" cy="46244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Straight Arrow Connector 55"/>
          <p:cNvSpPr/>
          <p:nvPr/>
        </p:nvSpPr>
        <p:spPr>
          <a:xfrm flipH="1" flipV="1">
            <a:off x="9601010" y="509495"/>
            <a:ext cx="401000" cy="2367066"/>
          </a:xfrm>
          <a:prstGeom prst="line">
            <a:avLst/>
          </a:prstGeom>
          <a:ln w="38100">
            <a:solidFill>
              <a:srgbClr val="C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826" name="Straight Arrow Connector 46"/>
          <p:cNvSpPr/>
          <p:nvPr/>
        </p:nvSpPr>
        <p:spPr>
          <a:xfrm flipH="1" flipV="1">
            <a:off x="7791911" y="632124"/>
            <a:ext cx="35990" cy="3131386"/>
          </a:xfrm>
          <a:prstGeom prst="line">
            <a:avLst/>
          </a:prstGeom>
          <a:ln w="38100">
            <a:solidFill>
              <a:srgbClr val="C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grpSp>
        <p:nvGrpSpPr>
          <p:cNvPr id="839" name="Group 8"/>
          <p:cNvGrpSpPr/>
          <p:nvPr/>
        </p:nvGrpSpPr>
        <p:grpSpPr>
          <a:xfrm>
            <a:off x="-270020" y="280700"/>
            <a:ext cx="12281645" cy="481194"/>
            <a:chOff x="0" y="0"/>
            <a:chExt cx="12281643" cy="481193"/>
          </a:xfrm>
        </p:grpSpPr>
        <p:sp>
          <p:nvSpPr>
            <p:cNvPr id="827" name="Straight Arrow Connector 4"/>
            <p:cNvSpPr/>
            <p:nvPr/>
          </p:nvSpPr>
          <p:spPr>
            <a:xfrm flipV="1">
              <a:off x="-1" y="224009"/>
              <a:ext cx="12281645" cy="57263"/>
            </a:xfrm>
            <a:prstGeom prst="line">
              <a:avLst/>
            </a:prstGeom>
            <a:noFill/>
            <a:ln w="38100" cap="flat">
              <a:solidFill>
                <a:srgbClr val="0D0D0D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28" name="Oval 7"/>
            <p:cNvSpPr/>
            <p:nvPr/>
          </p:nvSpPr>
          <p:spPr>
            <a:xfrm rot="20274340">
              <a:off x="969150" y="75665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29" name="Oval 13"/>
            <p:cNvSpPr/>
            <p:nvPr/>
          </p:nvSpPr>
          <p:spPr>
            <a:xfrm rot="20274340">
              <a:off x="4220834" y="9043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30" name="Oval 14"/>
            <p:cNvSpPr/>
            <p:nvPr/>
          </p:nvSpPr>
          <p:spPr>
            <a:xfrm rot="20274340">
              <a:off x="7046690" y="46936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31" name="Oval 15"/>
            <p:cNvSpPr/>
            <p:nvPr/>
          </p:nvSpPr>
          <p:spPr>
            <a:xfrm rot="20274340">
              <a:off x="11447414" y="86063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32" name="Oval 16"/>
            <p:cNvSpPr/>
            <p:nvPr/>
          </p:nvSpPr>
          <p:spPr>
            <a:xfrm rot="20274340">
              <a:off x="1857982" y="85922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33" name="Oval 17"/>
            <p:cNvSpPr/>
            <p:nvPr/>
          </p:nvSpPr>
          <p:spPr>
            <a:xfrm rot="20274340">
              <a:off x="2957576" y="88928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34" name="Oval 18"/>
            <p:cNvSpPr/>
            <p:nvPr/>
          </p:nvSpPr>
          <p:spPr>
            <a:xfrm rot="20274340">
              <a:off x="5192092" y="5688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35" name="Oval 19"/>
            <p:cNvSpPr/>
            <p:nvPr/>
          </p:nvSpPr>
          <p:spPr>
            <a:xfrm rot="20274340">
              <a:off x="6288802" y="4978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36" name="Oval 20"/>
            <p:cNvSpPr/>
            <p:nvPr/>
          </p:nvSpPr>
          <p:spPr>
            <a:xfrm rot="20274340">
              <a:off x="9714241" y="50367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37" name="Oval 22"/>
            <p:cNvSpPr/>
            <p:nvPr/>
          </p:nvSpPr>
          <p:spPr>
            <a:xfrm rot="20274340">
              <a:off x="7893309" y="64786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38" name="Oval 23"/>
            <p:cNvSpPr/>
            <p:nvPr/>
          </p:nvSpPr>
          <p:spPr>
            <a:xfrm rot="20274340">
              <a:off x="8979912" y="60568"/>
              <a:ext cx="316703" cy="343824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840" name="TextBox 25"/>
          <p:cNvSpPr txBox="1"/>
          <p:nvPr/>
        </p:nvSpPr>
        <p:spPr>
          <a:xfrm>
            <a:off x="76874" y="-63470"/>
            <a:ext cx="835829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800"/>
            </a:lvl1pPr>
          </a:lstStyle>
          <a:p>
            <a:pPr/>
            <a:r>
              <a:t>Time</a:t>
            </a:r>
          </a:p>
        </p:txBody>
      </p:sp>
      <p:pic>
        <p:nvPicPr>
          <p:cNvPr id="841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0981" y="879723"/>
            <a:ext cx="1374779" cy="875749"/>
          </a:xfrm>
          <a:prstGeom prst="rect">
            <a:avLst/>
          </a:prstGeom>
          <a:ln w="12700">
            <a:miter lim="400000"/>
          </a:ln>
        </p:spPr>
      </p:pic>
      <p:sp>
        <p:nvSpPr>
          <p:cNvPr id="842" name="Straight Arrow Connector 35"/>
          <p:cNvSpPr/>
          <p:nvPr/>
        </p:nvSpPr>
        <p:spPr>
          <a:xfrm flipH="1" flipV="1">
            <a:off x="2851457" y="503892"/>
            <a:ext cx="2" cy="1864348"/>
          </a:xfrm>
          <a:prstGeom prst="line">
            <a:avLst/>
          </a:prstGeom>
          <a:ln w="38100">
            <a:solidFill>
              <a:srgbClr val="C00000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843" name="TextBox 32"/>
          <p:cNvSpPr txBox="1"/>
          <p:nvPr/>
        </p:nvSpPr>
        <p:spPr>
          <a:xfrm>
            <a:off x="1144489" y="1812951"/>
            <a:ext cx="1128823" cy="333089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pPr/>
            <a:r>
              <a:t>Electronics</a:t>
            </a:r>
          </a:p>
        </p:txBody>
      </p:sp>
      <p:sp>
        <p:nvSpPr>
          <p:cNvPr id="844" name="TextBox 36"/>
          <p:cNvSpPr txBox="1"/>
          <p:nvPr/>
        </p:nvSpPr>
        <p:spPr>
          <a:xfrm>
            <a:off x="20537" y="1262842"/>
            <a:ext cx="1038522" cy="333088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pPr/>
            <a:r>
              <a:t>Electricity</a:t>
            </a:r>
          </a:p>
        </p:txBody>
      </p:sp>
      <p:pic>
        <p:nvPicPr>
          <p:cNvPr id="845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6061" y="761664"/>
            <a:ext cx="728744" cy="4387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48" name="Group 2"/>
          <p:cNvGrpSpPr/>
          <p:nvPr/>
        </p:nvGrpSpPr>
        <p:grpSpPr>
          <a:xfrm>
            <a:off x="1956385" y="2363061"/>
            <a:ext cx="1762458" cy="1531766"/>
            <a:chOff x="0" y="0"/>
            <a:chExt cx="1762457" cy="1531764"/>
          </a:xfrm>
        </p:grpSpPr>
        <p:pic>
          <p:nvPicPr>
            <p:cNvPr id="846" name="Picture 8" descr="Picture 8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7270" r="0" b="8502"/>
            <a:stretch>
              <a:fillRect/>
            </a:stretch>
          </p:blipFill>
          <p:spPr>
            <a:xfrm>
              <a:off x="0" y="0"/>
              <a:ext cx="1762458" cy="12950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47" name="TextBox 6"/>
            <p:cNvSpPr txBox="1"/>
            <p:nvPr/>
          </p:nvSpPr>
          <p:spPr>
            <a:xfrm>
              <a:off x="313638" y="1231170"/>
              <a:ext cx="1167965" cy="300595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b="1" sz="1600">
                  <a:solidFill>
                    <a:srgbClr val="FFFFFF"/>
                  </a:solidFill>
                </a:defRPr>
              </a:lvl1pPr>
            </a:lstStyle>
            <a:p>
              <a:pPr/>
              <a:r>
                <a:t>Main frames</a:t>
              </a:r>
            </a:p>
          </p:txBody>
        </p:sp>
      </p:grpSp>
      <p:grpSp>
        <p:nvGrpSpPr>
          <p:cNvPr id="851" name="Group 42"/>
          <p:cNvGrpSpPr/>
          <p:nvPr/>
        </p:nvGrpSpPr>
        <p:grpSpPr>
          <a:xfrm>
            <a:off x="3132927" y="1005876"/>
            <a:ext cx="1224576" cy="1241071"/>
            <a:chOff x="0" y="0"/>
            <a:chExt cx="1224574" cy="1241070"/>
          </a:xfrm>
        </p:grpSpPr>
        <p:pic>
          <p:nvPicPr>
            <p:cNvPr id="849" name="Picture 2" descr="Picture 2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224575" cy="9129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50" name="TextBox 44"/>
            <p:cNvSpPr txBox="1"/>
            <p:nvPr/>
          </p:nvSpPr>
          <p:spPr>
            <a:xfrm>
              <a:off x="616177" y="907982"/>
              <a:ext cx="504972" cy="333089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b="1">
                  <a:solidFill>
                    <a:srgbClr val="FFFFFF"/>
                  </a:solidFill>
                </a:defRPr>
              </a:lvl1pPr>
            </a:lstStyle>
            <a:p>
              <a:pPr/>
              <a:r>
                <a:t>VLSI</a:t>
              </a:r>
            </a:p>
          </p:txBody>
        </p:sp>
      </p:grpSp>
      <p:sp>
        <p:nvSpPr>
          <p:cNvPr id="852" name="Straight Arrow Connector 49"/>
          <p:cNvSpPr/>
          <p:nvPr/>
        </p:nvSpPr>
        <p:spPr>
          <a:xfrm flipH="1" flipV="1">
            <a:off x="4103076" y="528275"/>
            <a:ext cx="18283" cy="486213"/>
          </a:xfrm>
          <a:prstGeom prst="line">
            <a:avLst/>
          </a:prstGeom>
          <a:ln w="38100">
            <a:solidFill>
              <a:srgbClr val="C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853" name="Picture 6" descr="Picture 6"/>
          <p:cNvPicPr>
            <a:picLocks noChangeAspect="1"/>
          </p:cNvPicPr>
          <p:nvPr/>
        </p:nvPicPr>
        <p:blipFill>
          <a:blip r:embed="rId6">
            <a:extLst/>
          </a:blip>
          <a:srcRect l="22229" t="11043" r="21994" b="10578"/>
          <a:stretch>
            <a:fillRect/>
          </a:stretch>
        </p:blipFill>
        <p:spPr>
          <a:xfrm>
            <a:off x="4474809" y="1391611"/>
            <a:ext cx="1039334" cy="1095367"/>
          </a:xfrm>
          <a:prstGeom prst="rect">
            <a:avLst/>
          </a:prstGeom>
          <a:ln w="12700">
            <a:miter lim="400000"/>
          </a:ln>
        </p:spPr>
      </p:pic>
      <p:sp>
        <p:nvSpPr>
          <p:cNvPr id="854" name="TextBox 50"/>
          <p:cNvSpPr txBox="1"/>
          <p:nvPr/>
        </p:nvSpPr>
        <p:spPr>
          <a:xfrm>
            <a:off x="4792703" y="2565076"/>
            <a:ext cx="319843" cy="300595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1600">
                <a:solidFill>
                  <a:srgbClr val="FFFFFF"/>
                </a:solidFill>
              </a:defRPr>
            </a:lvl1pPr>
          </a:lstStyle>
          <a:p>
            <a:pPr/>
            <a:r>
              <a:t>PC</a:t>
            </a:r>
          </a:p>
        </p:txBody>
      </p:sp>
      <p:sp>
        <p:nvSpPr>
          <p:cNvPr id="855" name="Straight Arrow Connector 52"/>
          <p:cNvSpPr/>
          <p:nvPr/>
        </p:nvSpPr>
        <p:spPr>
          <a:xfrm flipH="1" flipV="1">
            <a:off x="5080425" y="511769"/>
            <a:ext cx="18362" cy="935740"/>
          </a:xfrm>
          <a:prstGeom prst="line">
            <a:avLst/>
          </a:prstGeom>
          <a:ln w="38100">
            <a:solidFill>
              <a:srgbClr val="C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856" name="Picture 8" descr="Picture 8"/>
          <p:cNvPicPr>
            <a:picLocks noChangeAspect="1"/>
          </p:cNvPicPr>
          <p:nvPr/>
        </p:nvPicPr>
        <p:blipFill>
          <a:blip r:embed="rId7">
            <a:extLst/>
          </a:blip>
          <a:srcRect l="13800" t="10790" r="7698" b="7250"/>
          <a:stretch>
            <a:fillRect/>
          </a:stretch>
        </p:blipFill>
        <p:spPr>
          <a:xfrm>
            <a:off x="5221204" y="3254554"/>
            <a:ext cx="1299196" cy="678233"/>
          </a:xfrm>
          <a:prstGeom prst="rect">
            <a:avLst/>
          </a:prstGeom>
          <a:ln w="12700">
            <a:miter lim="400000"/>
          </a:ln>
        </p:spPr>
      </p:pic>
      <p:sp>
        <p:nvSpPr>
          <p:cNvPr id="857" name="Straight Arrow Connector 38"/>
          <p:cNvSpPr/>
          <p:nvPr/>
        </p:nvSpPr>
        <p:spPr>
          <a:xfrm flipH="1" flipV="1">
            <a:off x="6186406" y="517396"/>
            <a:ext cx="40335" cy="2725635"/>
          </a:xfrm>
          <a:prstGeom prst="line">
            <a:avLst/>
          </a:prstGeom>
          <a:ln w="38100">
            <a:solidFill>
              <a:srgbClr val="C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858" name="TextBox 39"/>
          <p:cNvSpPr txBox="1"/>
          <p:nvPr/>
        </p:nvSpPr>
        <p:spPr>
          <a:xfrm>
            <a:off x="5473483" y="4010607"/>
            <a:ext cx="834688" cy="300595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1600">
                <a:solidFill>
                  <a:srgbClr val="FFFFFF"/>
                </a:solidFill>
              </a:defRPr>
            </a:lvl1pPr>
          </a:lstStyle>
          <a:p>
            <a:pPr/>
            <a:r>
              <a:t>Ethernet</a:t>
            </a:r>
          </a:p>
        </p:txBody>
      </p:sp>
      <p:sp>
        <p:nvSpPr>
          <p:cNvPr id="859" name="TextBox 41"/>
          <p:cNvSpPr txBox="1"/>
          <p:nvPr/>
        </p:nvSpPr>
        <p:spPr>
          <a:xfrm>
            <a:off x="6797523" y="2681956"/>
            <a:ext cx="788354" cy="300594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1600">
                <a:solidFill>
                  <a:srgbClr val="FFFFFF"/>
                </a:solidFill>
              </a:defRPr>
            </a:lvl1pPr>
          </a:lstStyle>
          <a:p>
            <a:pPr/>
            <a:r>
              <a:t>Internet</a:t>
            </a:r>
          </a:p>
        </p:txBody>
      </p:sp>
      <p:sp>
        <p:nvSpPr>
          <p:cNvPr id="860" name="Straight Arrow Connector 45"/>
          <p:cNvSpPr/>
          <p:nvPr/>
        </p:nvSpPr>
        <p:spPr>
          <a:xfrm flipH="1" flipV="1">
            <a:off x="6919835" y="495940"/>
            <a:ext cx="2" cy="1000051"/>
          </a:xfrm>
          <a:prstGeom prst="line">
            <a:avLst/>
          </a:prstGeom>
          <a:ln w="38100">
            <a:solidFill>
              <a:srgbClr val="C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861" name="Picture 2" descr="Picture 2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858659" y="1290344"/>
            <a:ext cx="2473976" cy="1391612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862" name="Picture 6" descr="Picture 6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279431" y="3736580"/>
            <a:ext cx="1096938" cy="1502464"/>
          </a:xfrm>
          <a:prstGeom prst="rect">
            <a:avLst/>
          </a:prstGeom>
          <a:ln w="12700">
            <a:miter lim="400000"/>
          </a:ln>
        </p:spPr>
      </p:pic>
      <p:pic>
        <p:nvPicPr>
          <p:cNvPr id="863" name="Picture 2" descr="Picture 2"/>
          <p:cNvPicPr>
            <a:picLocks noChangeAspect="1"/>
          </p:cNvPicPr>
          <p:nvPr/>
        </p:nvPicPr>
        <p:blipFill>
          <a:blip r:embed="rId10">
            <a:extLst/>
          </a:blip>
          <a:srcRect l="0" t="22447" r="0" b="0"/>
          <a:stretch>
            <a:fillRect/>
          </a:stretch>
        </p:blipFill>
        <p:spPr>
          <a:xfrm>
            <a:off x="8656859" y="1447507"/>
            <a:ext cx="1722246" cy="840097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sp>
        <p:nvSpPr>
          <p:cNvPr id="864" name="Straight Arrow Connector 48"/>
          <p:cNvSpPr/>
          <p:nvPr/>
        </p:nvSpPr>
        <p:spPr>
          <a:xfrm flipH="1" flipV="1">
            <a:off x="8873248" y="462285"/>
            <a:ext cx="20367" cy="1000053"/>
          </a:xfrm>
          <a:prstGeom prst="line">
            <a:avLst/>
          </a:prstGeom>
          <a:ln w="38100">
            <a:solidFill>
              <a:srgbClr val="C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865" name="TextBox 53"/>
          <p:cNvSpPr txBox="1"/>
          <p:nvPr/>
        </p:nvSpPr>
        <p:spPr>
          <a:xfrm>
            <a:off x="8672006" y="2300471"/>
            <a:ext cx="1864282" cy="300594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1600">
                <a:solidFill>
                  <a:srgbClr val="FFFFFF"/>
                </a:solidFill>
              </a:defRPr>
            </a:lvl1pPr>
          </a:lstStyle>
          <a:p>
            <a:pPr/>
            <a:r>
              <a:t>Sensors and Big Data</a:t>
            </a:r>
          </a:p>
        </p:txBody>
      </p:sp>
      <p:sp>
        <p:nvSpPr>
          <p:cNvPr id="866" name="TextBox 56"/>
          <p:cNvSpPr txBox="1"/>
          <p:nvPr/>
        </p:nvSpPr>
        <p:spPr>
          <a:xfrm>
            <a:off x="9112634" y="4006365"/>
            <a:ext cx="1839278" cy="300595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1600">
                <a:solidFill>
                  <a:srgbClr val="FFFFFF"/>
                </a:solidFill>
              </a:defRPr>
            </a:lvl1pPr>
          </a:lstStyle>
          <a:p>
            <a:pPr/>
            <a:r>
              <a:t>Artificial Intelligence</a:t>
            </a:r>
          </a:p>
        </p:txBody>
      </p:sp>
      <p:grpSp>
        <p:nvGrpSpPr>
          <p:cNvPr id="869" name="Group 1"/>
          <p:cNvGrpSpPr/>
          <p:nvPr/>
        </p:nvGrpSpPr>
        <p:grpSpPr>
          <a:xfrm>
            <a:off x="9215621" y="4789604"/>
            <a:ext cx="2976380" cy="1540121"/>
            <a:chOff x="0" y="0"/>
            <a:chExt cx="2976379" cy="1540120"/>
          </a:xfrm>
        </p:grpSpPr>
        <p:pic>
          <p:nvPicPr>
            <p:cNvPr id="867" name="Picture 2" descr="Picture 2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22554" t="23971" r="24071" b="33777"/>
            <a:stretch>
              <a:fillRect/>
            </a:stretch>
          </p:blipFill>
          <p:spPr>
            <a:xfrm>
              <a:off x="1213919" y="37657"/>
              <a:ext cx="1762461" cy="15024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8" name="Picture 4" descr="Picture 4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31878" t="0" r="4866" b="0"/>
            <a:stretch>
              <a:fillRect/>
            </a:stretch>
          </p:blipFill>
          <p:spPr>
            <a:xfrm flipH="1">
              <a:off x="0" y="0"/>
              <a:ext cx="1275787" cy="15401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70" name="Straight Arrow Connector 57"/>
          <p:cNvSpPr/>
          <p:nvPr/>
        </p:nvSpPr>
        <p:spPr>
          <a:xfrm flipH="1" flipV="1">
            <a:off x="11337029" y="633077"/>
            <a:ext cx="87423" cy="4156528"/>
          </a:xfrm>
          <a:prstGeom prst="line">
            <a:avLst/>
          </a:prstGeom>
          <a:ln w="38100">
            <a:solidFill>
              <a:srgbClr val="C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871" name="TextBox 60"/>
          <p:cNvSpPr txBox="1"/>
          <p:nvPr/>
        </p:nvSpPr>
        <p:spPr>
          <a:xfrm>
            <a:off x="9655528" y="6329724"/>
            <a:ext cx="2125227" cy="300594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1600">
                <a:solidFill>
                  <a:srgbClr val="FFFFFF"/>
                </a:solidFill>
              </a:defRPr>
            </a:lvl1pPr>
          </a:lstStyle>
          <a:p>
            <a:pPr/>
            <a:r>
              <a:t>Robotics and Autonomy</a:t>
            </a:r>
          </a:p>
        </p:txBody>
      </p:sp>
      <p:sp>
        <p:nvSpPr>
          <p:cNvPr id="872" name="TextBox 61"/>
          <p:cNvSpPr txBox="1"/>
          <p:nvPr/>
        </p:nvSpPr>
        <p:spPr>
          <a:xfrm>
            <a:off x="7524430" y="6381648"/>
            <a:ext cx="824767" cy="300594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1600">
                <a:solidFill>
                  <a:srgbClr val="FFFFFF"/>
                </a:solidFill>
              </a:defRPr>
            </a:lvl1pPr>
          </a:lstStyle>
          <a:p>
            <a:pPr/>
            <a:r>
              <a:t>Wireless</a:t>
            </a:r>
          </a:p>
        </p:txBody>
      </p:sp>
      <p:pic>
        <p:nvPicPr>
          <p:cNvPr id="873" name="Picture 2" descr="Picture 2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6902577" y="5278621"/>
            <a:ext cx="1852256" cy="1050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874" name="Picture 2" descr="Picture 2"/>
          <p:cNvPicPr>
            <a:picLocks noChangeAspect="1"/>
          </p:cNvPicPr>
          <p:nvPr/>
        </p:nvPicPr>
        <p:blipFill>
          <a:blip r:embed="rId14">
            <a:extLst/>
          </a:blip>
          <a:srcRect l="14664" t="14511" r="13708" b="21507"/>
          <a:stretch>
            <a:fillRect/>
          </a:stretch>
        </p:blipFill>
        <p:spPr>
          <a:xfrm>
            <a:off x="9443243" y="2910715"/>
            <a:ext cx="1117532" cy="10780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TextBox 1"/>
          <p:cNvSpPr txBox="1"/>
          <p:nvPr/>
        </p:nvSpPr>
        <p:spPr>
          <a:xfrm>
            <a:off x="-85345" y="2441563"/>
            <a:ext cx="12277346" cy="601624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000">
                <a:solidFill>
                  <a:srgbClr val="FFFFFF"/>
                </a:solidFill>
              </a:defRPr>
            </a:lvl1pPr>
          </a:lstStyle>
          <a:p>
            <a:pPr/>
            <a:r>
              <a:t>Of course, you are NOT supposed to remember all this …</a:t>
            </a:r>
          </a:p>
        </p:txBody>
      </p:sp>
      <p:sp>
        <p:nvSpPr>
          <p:cNvPr id="877" name="TextBox 2"/>
          <p:cNvSpPr txBox="1"/>
          <p:nvPr/>
        </p:nvSpPr>
        <p:spPr>
          <a:xfrm>
            <a:off x="579534" y="3429000"/>
            <a:ext cx="11041222" cy="1982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3200"/>
            </a:pPr>
            <a:r>
              <a:t>The goal was to show you the landscape for this ECE 101 course … </a:t>
            </a:r>
          </a:p>
          <a:p>
            <a:pPr algn="ctr">
              <a:defRPr sz="3200"/>
            </a:pPr>
            <a:r>
              <a:t>and why this could be exciting and relevant to students </a:t>
            </a:r>
          </a:p>
          <a:p>
            <a:pPr algn="ctr">
              <a:defRPr sz="3200"/>
            </a:pPr>
            <a:r>
              <a:t>of all departments in the campus.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TextBox 1"/>
          <p:cNvSpPr txBox="1"/>
          <p:nvPr/>
        </p:nvSpPr>
        <p:spPr>
          <a:xfrm>
            <a:off x="4086145" y="3136612"/>
            <a:ext cx="4019709" cy="49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200"/>
            </a:lvl1pPr>
          </a:lstStyle>
          <a:p>
            <a:pPr/>
            <a:r>
              <a:t>Questions? Comments?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roup 8"/>
          <p:cNvGrpSpPr/>
          <p:nvPr/>
        </p:nvGrpSpPr>
        <p:grpSpPr>
          <a:xfrm>
            <a:off x="-270020" y="280700"/>
            <a:ext cx="12281645" cy="481194"/>
            <a:chOff x="0" y="0"/>
            <a:chExt cx="12281643" cy="481193"/>
          </a:xfrm>
        </p:grpSpPr>
        <p:sp>
          <p:nvSpPr>
            <p:cNvPr id="150" name="Straight Arrow Connector 4"/>
            <p:cNvSpPr/>
            <p:nvPr/>
          </p:nvSpPr>
          <p:spPr>
            <a:xfrm flipV="1">
              <a:off x="-1" y="224009"/>
              <a:ext cx="12281645" cy="57263"/>
            </a:xfrm>
            <a:prstGeom prst="line">
              <a:avLst/>
            </a:prstGeom>
            <a:noFill/>
            <a:ln w="38100" cap="flat">
              <a:solidFill>
                <a:srgbClr val="0D0D0D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51" name="Oval 7"/>
            <p:cNvSpPr/>
            <p:nvPr/>
          </p:nvSpPr>
          <p:spPr>
            <a:xfrm rot="20274340">
              <a:off x="969150" y="75665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2" name="Oval 13"/>
            <p:cNvSpPr/>
            <p:nvPr/>
          </p:nvSpPr>
          <p:spPr>
            <a:xfrm rot="20274340">
              <a:off x="4220834" y="9043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3" name="Oval 14"/>
            <p:cNvSpPr/>
            <p:nvPr/>
          </p:nvSpPr>
          <p:spPr>
            <a:xfrm rot="20274340">
              <a:off x="7046690" y="46936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4" name="Oval 15"/>
            <p:cNvSpPr/>
            <p:nvPr/>
          </p:nvSpPr>
          <p:spPr>
            <a:xfrm rot="20274340">
              <a:off x="11218810" y="8606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5" name="Oval 16"/>
            <p:cNvSpPr/>
            <p:nvPr/>
          </p:nvSpPr>
          <p:spPr>
            <a:xfrm rot="20274340">
              <a:off x="1857982" y="85922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6" name="Oval 17"/>
            <p:cNvSpPr/>
            <p:nvPr/>
          </p:nvSpPr>
          <p:spPr>
            <a:xfrm rot="20274340">
              <a:off x="2957576" y="88928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7" name="Oval 18"/>
            <p:cNvSpPr/>
            <p:nvPr/>
          </p:nvSpPr>
          <p:spPr>
            <a:xfrm rot="20274340">
              <a:off x="5192092" y="5688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8" name="Oval 19"/>
            <p:cNvSpPr/>
            <p:nvPr/>
          </p:nvSpPr>
          <p:spPr>
            <a:xfrm rot="20274340">
              <a:off x="6288802" y="4978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9" name="Oval 20"/>
            <p:cNvSpPr/>
            <p:nvPr/>
          </p:nvSpPr>
          <p:spPr>
            <a:xfrm rot="20274340">
              <a:off x="9714241" y="50367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60" name="Oval 22"/>
            <p:cNvSpPr/>
            <p:nvPr/>
          </p:nvSpPr>
          <p:spPr>
            <a:xfrm rot="20274340">
              <a:off x="7893309" y="64786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61" name="Oval 23"/>
            <p:cNvSpPr/>
            <p:nvPr/>
          </p:nvSpPr>
          <p:spPr>
            <a:xfrm rot="20274340">
              <a:off x="8979912" y="60568"/>
              <a:ext cx="316703" cy="343824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163" name="TextBox 9"/>
          <p:cNvSpPr txBox="1"/>
          <p:nvPr/>
        </p:nvSpPr>
        <p:spPr>
          <a:xfrm rot="6833">
            <a:off x="124907" y="-1565825"/>
            <a:ext cx="835830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800"/>
            </a:lvl1pPr>
          </a:lstStyle>
          <a:p>
            <a:pPr/>
            <a:r>
              <a:t>Time</a:t>
            </a:r>
          </a:p>
        </p:txBody>
      </p:sp>
      <p:pic>
        <p:nvPicPr>
          <p:cNvPr id="16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47124"/>
            <a:ext cx="1673675" cy="100768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TextBox 25"/>
          <p:cNvSpPr txBox="1"/>
          <p:nvPr/>
        </p:nvSpPr>
        <p:spPr>
          <a:xfrm>
            <a:off x="76874" y="-63470"/>
            <a:ext cx="835829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800"/>
            </a:lvl1pPr>
          </a:lstStyle>
          <a:p>
            <a:pPr/>
            <a:r>
              <a:t>Time</a:t>
            </a:r>
          </a:p>
        </p:txBody>
      </p:sp>
      <p:sp>
        <p:nvSpPr>
          <p:cNvPr id="166" name="TextBox 26"/>
          <p:cNvSpPr txBox="1"/>
          <p:nvPr/>
        </p:nvSpPr>
        <p:spPr>
          <a:xfrm>
            <a:off x="152345" y="3324445"/>
            <a:ext cx="5972435" cy="1218913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Char char="-"/>
            </a:pPr>
            <a:r>
              <a:t>You know about electricity flowing through wires … </a:t>
            </a:r>
          </a:p>
          <a:p>
            <a:pPr marL="285750" indent="-285750">
              <a:buSzPct val="100000"/>
              <a:buChar char="-"/>
            </a:pPr>
            <a:r>
              <a:t>Turns on light bulbs or charge your phones</a:t>
            </a:r>
          </a:p>
          <a:p>
            <a:pPr marL="285750" indent="-285750">
              <a:buSzPct val="100000"/>
              <a:buChar char="-"/>
            </a:pPr>
            <a:r>
              <a:t>Electricity flowing through electronic devices called electrical signals</a:t>
            </a:r>
          </a:p>
        </p:txBody>
      </p:sp>
      <p:pic>
        <p:nvPicPr>
          <p:cNvPr id="167" name="Picture 6" descr="Picture 6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35445" y="1130583"/>
            <a:ext cx="3390150" cy="2031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Picture 14" descr="Picture 1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0933" y="4332978"/>
            <a:ext cx="4238028" cy="2383891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TextBox 27"/>
          <p:cNvSpPr txBox="1"/>
          <p:nvPr/>
        </p:nvSpPr>
        <p:spPr>
          <a:xfrm>
            <a:off x="1941211" y="1130583"/>
            <a:ext cx="6504644" cy="2095213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285750" indent="-285750">
              <a:buSzPct val="100000"/>
              <a:buChar char="-"/>
            </a:pPr>
            <a:r>
              <a:t>Energy can be thought of traveling as waves - like ripples on water</a:t>
            </a:r>
          </a:p>
          <a:p>
            <a:pPr marL="285750" indent="-285750">
              <a:buSzPct val="100000"/>
              <a:buChar char="-"/>
            </a:pPr>
          </a:p>
          <a:p>
            <a:pPr marL="285750" indent="-285750">
              <a:buSzPct val="100000"/>
              <a:buChar char="-"/>
            </a:pPr>
            <a:r>
              <a:t>When you speak, your throat creates such ripples in the air</a:t>
            </a:r>
          </a:p>
          <a:p>
            <a:pPr lvl="1" marL="742950" indent="-285750">
              <a:buSzPct val="100000"/>
              <a:buChar char="-"/>
            </a:pPr>
            <a:r>
              <a:t>Your ear senses the air vibrations (your ear-hairs vibrate)</a:t>
            </a:r>
          </a:p>
          <a:p>
            <a:pPr lvl="1" marL="742950" indent="-285750">
              <a:buSzPct val="100000"/>
              <a:buChar char="-"/>
            </a:pPr>
            <a:r>
              <a:t>They in turn create another form of waves in your nerves</a:t>
            </a:r>
          </a:p>
          <a:p>
            <a:pPr lvl="1" marL="742950" indent="-285750">
              <a:buSzPct val="100000"/>
              <a:buChar char="-"/>
            </a:pPr>
            <a:r>
              <a:t>These are electro-magnetic signals that reaches your brain</a:t>
            </a:r>
          </a:p>
          <a:p>
            <a:pPr lvl="1" marL="742950" indent="-285750">
              <a:buSzPct val="100000"/>
              <a:buChar char="-"/>
            </a:pPr>
            <a:r>
              <a:t>You brain interprets the electricity as sound and speech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roup 8"/>
          <p:cNvGrpSpPr/>
          <p:nvPr/>
        </p:nvGrpSpPr>
        <p:grpSpPr>
          <a:xfrm>
            <a:off x="-270020" y="280700"/>
            <a:ext cx="12281645" cy="481194"/>
            <a:chOff x="0" y="0"/>
            <a:chExt cx="12281643" cy="481193"/>
          </a:xfrm>
        </p:grpSpPr>
        <p:sp>
          <p:nvSpPr>
            <p:cNvPr id="171" name="Straight Arrow Connector 4"/>
            <p:cNvSpPr/>
            <p:nvPr/>
          </p:nvSpPr>
          <p:spPr>
            <a:xfrm flipV="1">
              <a:off x="-1" y="224009"/>
              <a:ext cx="12281645" cy="57263"/>
            </a:xfrm>
            <a:prstGeom prst="line">
              <a:avLst/>
            </a:prstGeom>
            <a:noFill/>
            <a:ln w="38100" cap="flat">
              <a:solidFill>
                <a:srgbClr val="0D0D0D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72" name="Oval 7"/>
            <p:cNvSpPr/>
            <p:nvPr/>
          </p:nvSpPr>
          <p:spPr>
            <a:xfrm rot="20274340">
              <a:off x="969150" y="75665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73" name="Oval 13"/>
            <p:cNvSpPr/>
            <p:nvPr/>
          </p:nvSpPr>
          <p:spPr>
            <a:xfrm rot="20274340">
              <a:off x="4220834" y="9043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74" name="Oval 14"/>
            <p:cNvSpPr/>
            <p:nvPr/>
          </p:nvSpPr>
          <p:spPr>
            <a:xfrm rot="20274340">
              <a:off x="7046690" y="46936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75" name="Oval 15"/>
            <p:cNvSpPr/>
            <p:nvPr/>
          </p:nvSpPr>
          <p:spPr>
            <a:xfrm rot="20274340">
              <a:off x="11218810" y="8606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76" name="Oval 16"/>
            <p:cNvSpPr/>
            <p:nvPr/>
          </p:nvSpPr>
          <p:spPr>
            <a:xfrm rot="20274340">
              <a:off x="1857982" y="85922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77" name="Oval 17"/>
            <p:cNvSpPr/>
            <p:nvPr/>
          </p:nvSpPr>
          <p:spPr>
            <a:xfrm rot="20274340">
              <a:off x="2957576" y="88928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78" name="Oval 18"/>
            <p:cNvSpPr/>
            <p:nvPr/>
          </p:nvSpPr>
          <p:spPr>
            <a:xfrm rot="20274340">
              <a:off x="5192092" y="5688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79" name="Oval 19"/>
            <p:cNvSpPr/>
            <p:nvPr/>
          </p:nvSpPr>
          <p:spPr>
            <a:xfrm rot="20274340">
              <a:off x="6288802" y="49784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0" name="Oval 20"/>
            <p:cNvSpPr/>
            <p:nvPr/>
          </p:nvSpPr>
          <p:spPr>
            <a:xfrm rot="20274340">
              <a:off x="9714241" y="50367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1" name="Oval 22"/>
            <p:cNvSpPr/>
            <p:nvPr/>
          </p:nvSpPr>
          <p:spPr>
            <a:xfrm rot="20274340">
              <a:off x="7893309" y="64786"/>
              <a:ext cx="316703" cy="343823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2" name="Oval 23"/>
            <p:cNvSpPr/>
            <p:nvPr/>
          </p:nvSpPr>
          <p:spPr>
            <a:xfrm rot="20274340">
              <a:off x="8979912" y="60568"/>
              <a:ext cx="316703" cy="343824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184" name="TextBox 9"/>
          <p:cNvSpPr txBox="1"/>
          <p:nvPr/>
        </p:nvSpPr>
        <p:spPr>
          <a:xfrm rot="6833">
            <a:off x="124907" y="-1565825"/>
            <a:ext cx="835830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800"/>
            </a:lvl1pPr>
          </a:lstStyle>
          <a:p>
            <a:pPr/>
            <a:r>
              <a:t>Time</a:t>
            </a:r>
          </a:p>
        </p:txBody>
      </p:sp>
      <p:pic>
        <p:nvPicPr>
          <p:cNvPr id="18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47124"/>
            <a:ext cx="1673675" cy="100768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TextBox 25"/>
          <p:cNvSpPr txBox="1"/>
          <p:nvPr/>
        </p:nvSpPr>
        <p:spPr>
          <a:xfrm>
            <a:off x="76874" y="-63470"/>
            <a:ext cx="835829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800"/>
            </a:lvl1pPr>
          </a:lstStyle>
          <a:p>
            <a:pPr/>
            <a:r>
              <a:t>Time</a:t>
            </a:r>
          </a:p>
        </p:txBody>
      </p:sp>
      <p:pic>
        <p:nvPicPr>
          <p:cNvPr id="187" name="Picture 6" descr="Picture 6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35445" y="1130583"/>
            <a:ext cx="3390150" cy="2031326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Rectangle 2"/>
          <p:cNvSpPr/>
          <p:nvPr/>
        </p:nvSpPr>
        <p:spPr>
          <a:xfrm>
            <a:off x="6014544" y="3796410"/>
            <a:ext cx="5774873" cy="342614"/>
          </a:xfrm>
          <a:prstGeom prst="rect">
            <a:avLst/>
          </a:prstGeom>
          <a:solidFill>
            <a:schemeClr val="accent4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buSzPct val="100000"/>
              <a:buChar char="-"/>
            </a:lvl1pPr>
          </a:lstStyle>
          <a:p>
            <a:pPr/>
            <a:r>
              <a:t>Henceforth, when we think of signals, let’s picture this:</a:t>
            </a:r>
          </a:p>
        </p:txBody>
      </p:sp>
      <p:pic>
        <p:nvPicPr>
          <p:cNvPr id="189" name="Picture 14" descr="Picture 1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0933" y="4332978"/>
            <a:ext cx="4238028" cy="23838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58037" y="4165743"/>
            <a:ext cx="5349253" cy="2571125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TextBox 26"/>
          <p:cNvSpPr txBox="1"/>
          <p:nvPr/>
        </p:nvSpPr>
        <p:spPr>
          <a:xfrm>
            <a:off x="152345" y="3324445"/>
            <a:ext cx="5532602" cy="1218913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Char char="-"/>
            </a:pPr>
            <a:r>
              <a:t>You know about electricity flowing through wires … </a:t>
            </a:r>
          </a:p>
          <a:p>
            <a:pPr marL="285750" indent="-285750">
              <a:buSzPct val="100000"/>
              <a:buChar char="-"/>
            </a:pPr>
            <a:r>
              <a:t>Turns on light bulbs or charge your phones</a:t>
            </a:r>
          </a:p>
          <a:p>
            <a:pPr marL="285750" indent="-285750">
              <a:buSzPct val="100000"/>
              <a:buChar char="-"/>
            </a:pPr>
            <a:r>
              <a:t>Electricity flowing through electronic devices called electrical signals</a:t>
            </a:r>
          </a:p>
        </p:txBody>
      </p:sp>
      <p:sp>
        <p:nvSpPr>
          <p:cNvPr id="192" name="TextBox 27"/>
          <p:cNvSpPr txBox="1"/>
          <p:nvPr/>
        </p:nvSpPr>
        <p:spPr>
          <a:xfrm>
            <a:off x="1941211" y="1130583"/>
            <a:ext cx="6504644" cy="2095213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285750" indent="-285750">
              <a:buSzPct val="100000"/>
              <a:buChar char="-"/>
            </a:pPr>
            <a:r>
              <a:t>Energy can be thought of traveling as waves - like ripples on water</a:t>
            </a:r>
          </a:p>
          <a:p>
            <a:pPr marL="285750" indent="-285750">
              <a:buSzPct val="100000"/>
              <a:buChar char="-"/>
            </a:pPr>
          </a:p>
          <a:p>
            <a:pPr marL="285750" indent="-285750">
              <a:buSzPct val="100000"/>
              <a:buChar char="-"/>
            </a:pPr>
            <a:r>
              <a:t>When you speak, your throat creates such ripples in the air</a:t>
            </a:r>
          </a:p>
          <a:p>
            <a:pPr lvl="1" marL="742950" indent="-285750">
              <a:buSzPct val="100000"/>
              <a:buChar char="-"/>
            </a:pPr>
            <a:r>
              <a:t>Your ear senses the air vibrations (your ear-hairs vibrate)</a:t>
            </a:r>
          </a:p>
          <a:p>
            <a:pPr lvl="1" marL="742950" indent="-285750">
              <a:buSzPct val="100000"/>
              <a:buChar char="-"/>
            </a:pPr>
            <a:r>
              <a:t>They in turn create another form of waves in your nerves</a:t>
            </a:r>
          </a:p>
          <a:p>
            <a:pPr lvl="1" marL="742950" indent="-285750">
              <a:buSzPct val="100000"/>
              <a:buChar char="-"/>
            </a:pPr>
            <a:r>
              <a:t>These are electro-magnetic signals that reaches your brain</a:t>
            </a:r>
          </a:p>
          <a:p>
            <a:pPr lvl="1" marL="742950" indent="-285750">
              <a:buSzPct val="100000"/>
              <a:buChar char="-"/>
            </a:pPr>
            <a:r>
              <a:t>You brain interprets the electricity as sound and speech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Box 3"/>
          <p:cNvSpPr txBox="1"/>
          <p:nvPr/>
        </p:nvSpPr>
        <p:spPr>
          <a:xfrm>
            <a:off x="133404" y="168365"/>
            <a:ext cx="7560802" cy="634713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285750" indent="-285750">
              <a:buSzPct val="100000"/>
              <a:buChar char="-"/>
            </a:pPr>
            <a:r>
              <a:t>From lecture #1, we wanted to express information as bits</a:t>
            </a:r>
          </a:p>
          <a:p>
            <a:pPr marL="285750" indent="-285750">
              <a:buSzPct val="100000"/>
              <a:buChar char="-"/>
            </a:pPr>
            <a:r>
              <a:t>We understand the concept of bits …  but how do we physically realize them?</a:t>
            </a:r>
          </a:p>
        </p:txBody>
      </p:sp>
      <p:sp>
        <p:nvSpPr>
          <p:cNvPr id="195" name="TextBox 8"/>
          <p:cNvSpPr txBox="1"/>
          <p:nvPr/>
        </p:nvSpPr>
        <p:spPr>
          <a:xfrm>
            <a:off x="3465535" y="5901930"/>
            <a:ext cx="7104272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400"/>
            </a:lvl1pPr>
          </a:lstStyle>
          <a:p>
            <a:pPr/>
            <a:r>
              <a:t>Communicated bit sequence =  0   0   1   1   0   0   1   0   1</a:t>
            </a:r>
          </a:p>
        </p:txBody>
      </p:sp>
      <p:sp>
        <p:nvSpPr>
          <p:cNvPr id="196" name="TextBox 17"/>
          <p:cNvSpPr txBox="1"/>
          <p:nvPr/>
        </p:nvSpPr>
        <p:spPr>
          <a:xfrm>
            <a:off x="512866" y="4133462"/>
            <a:ext cx="4944850" cy="634713"/>
          </a:xfrm>
          <a:prstGeom prst="rect">
            <a:avLst/>
          </a:prstGeom>
          <a:solidFill>
            <a:schemeClr val="accent4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285750" indent="-285750">
              <a:buSzPct val="100000"/>
              <a:buChar char="-"/>
            </a:pPr>
            <a:r>
              <a:t>Now suppose someone sends you this signal.</a:t>
            </a:r>
          </a:p>
          <a:p>
            <a:pPr marL="285750" indent="-285750">
              <a:buSzPct val="100000"/>
              <a:buChar char="-"/>
            </a:pPr>
            <a:r>
              <a:t>What bit sequence is she communicating to you?</a:t>
            </a:r>
          </a:p>
        </p:txBody>
      </p:sp>
      <p:sp>
        <p:nvSpPr>
          <p:cNvPr id="197" name="TextBox 18"/>
          <p:cNvSpPr txBox="1"/>
          <p:nvPr/>
        </p:nvSpPr>
        <p:spPr>
          <a:xfrm>
            <a:off x="179123" y="1036700"/>
            <a:ext cx="5565538" cy="2669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285750" indent="-285750">
              <a:buSzPct val="100000"/>
              <a:buChar char="-"/>
            </a:pPr>
            <a:r>
              <a:t>So here is one idea:</a:t>
            </a:r>
          </a:p>
          <a:p>
            <a:pPr marL="285750" indent="-285750">
              <a:buSzPct val="100000"/>
              <a:buChar char="-"/>
            </a:pPr>
            <a:r>
              <a:t>Let’s express bits through signals</a:t>
            </a:r>
          </a:p>
          <a:p>
            <a:pPr marL="285750" indent="-285750">
              <a:buSzPct val="100000"/>
              <a:buChar char="-"/>
            </a:pPr>
          </a:p>
          <a:p>
            <a:pPr marL="285750" indent="-285750">
              <a:buSzPct val="100000"/>
              <a:buChar char="-"/>
            </a:pPr>
            <a:r>
              <a:t>Specifically:</a:t>
            </a:r>
          </a:p>
          <a:p>
            <a:pPr/>
            <a:r>
              <a:t>	To represent bit = 1 … let signal be HIGH</a:t>
            </a:r>
          </a:p>
          <a:p>
            <a:pPr/>
            <a:r>
              <a:t>	To represent bit = 0 … let signal be LOW</a:t>
            </a:r>
          </a:p>
          <a:p>
            <a:pPr/>
          </a:p>
          <a:p>
            <a:pPr/>
            <a:r>
              <a:t>- So, now let’s transmit the bit sequence: </a:t>
            </a:r>
            <a:r>
              <a:rPr b="1"/>
              <a:t>1 0 1 1 0 1 0 1 1 1</a:t>
            </a:r>
            <a:endParaRPr b="1"/>
          </a:p>
        </p:txBody>
      </p:sp>
      <p:pic>
        <p:nvPicPr>
          <p:cNvPr id="19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73793" y="1191499"/>
            <a:ext cx="3459974" cy="2153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90825" y="3557315"/>
            <a:ext cx="3425911" cy="21322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7" grpId="1"/>
      <p:bldP build="whole" bldLvl="1" animBg="1" rev="0" advAuto="0" spid="198" grpId="2"/>
      <p:bldP build="whole" bldLvl="1" animBg="1" rev="0" advAuto="0" spid="196" grpId="3"/>
      <p:bldP build="whole" bldLvl="1" animBg="1" rev="0" advAuto="0" spid="195" grpId="5"/>
      <p:bldP build="whole" bldLvl="1" animBg="1" rev="0" advAuto="0" spid="199" grpId="4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Box 10"/>
          <p:cNvSpPr txBox="1"/>
          <p:nvPr/>
        </p:nvSpPr>
        <p:spPr>
          <a:xfrm>
            <a:off x="176751" y="327634"/>
            <a:ext cx="6637025" cy="1511014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285750" indent="-285750">
              <a:buSzPct val="100000"/>
              <a:buChar char="-"/>
            </a:pPr>
            <a:r>
              <a:t>I know how to send bits … but where do I store them?</a:t>
            </a:r>
          </a:p>
          <a:p>
            <a:pPr marL="285750" indent="-285750">
              <a:buSzPct val="100000"/>
              <a:buChar char="-"/>
            </a:pPr>
            <a:r>
              <a:t>How about find some natural persisting shape that can be modified</a:t>
            </a:r>
          </a:p>
          <a:p>
            <a:pPr lvl="1" marL="742950" indent="-285750">
              <a:buSzPct val="100000"/>
              <a:buChar char="-"/>
            </a:pPr>
            <a:r>
              <a:t>Pretend some shape is Bit=0 and the modified shape is Bit=1</a:t>
            </a:r>
          </a:p>
          <a:p>
            <a:pPr marL="285750" indent="-285750">
              <a:buSzPct val="100000"/>
              <a:buChar char="-"/>
            </a:pPr>
            <a:r>
              <a:t>Store the full bit sequence by modifying the natural shape</a:t>
            </a:r>
          </a:p>
          <a:p>
            <a:pPr marL="285750" indent="-285750">
              <a:buSzPct val="100000"/>
              <a:buChar char="-"/>
            </a:pPr>
            <a:r>
              <a:t>That means you have “bit memory”</a:t>
            </a:r>
          </a:p>
        </p:txBody>
      </p:sp>
      <p:pic>
        <p:nvPicPr>
          <p:cNvPr id="20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750" y="2179675"/>
            <a:ext cx="3060184" cy="45336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750" y="2179675"/>
            <a:ext cx="3060184" cy="4533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43719" y="2205859"/>
            <a:ext cx="820864" cy="501908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traight Connector 12"/>
          <p:cNvSpPr/>
          <p:nvPr/>
        </p:nvSpPr>
        <p:spPr>
          <a:xfrm>
            <a:off x="3753465" y="2280287"/>
            <a:ext cx="3176980" cy="1"/>
          </a:xfrm>
          <a:prstGeom prst="line">
            <a:avLst/>
          </a:prstGeom>
          <a:ln w="1270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207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98335" y="371424"/>
            <a:ext cx="3613199" cy="30927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20486184">
            <a:off x="6918238" y="2081338"/>
            <a:ext cx="804561" cy="523285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TextBox 18"/>
          <p:cNvSpPr txBox="1"/>
          <p:nvPr/>
        </p:nvSpPr>
        <p:spPr>
          <a:xfrm>
            <a:off x="3615836" y="2950126"/>
            <a:ext cx="3725427" cy="300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600"/>
            </a:lvl1pPr>
          </a:lstStyle>
          <a:p>
            <a:pPr/>
            <a:r>
              <a:t>Communicated bit sequence = 0011010011</a:t>
            </a:r>
          </a:p>
        </p:txBody>
      </p:sp>
      <p:pic>
        <p:nvPicPr>
          <p:cNvPr id="210" name="Picture 15" descr="Picture 1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23563" y="2511337"/>
            <a:ext cx="2468591" cy="466405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TextBox 10"/>
          <p:cNvSpPr txBox="1"/>
          <p:nvPr/>
        </p:nvSpPr>
        <p:spPr>
          <a:xfrm>
            <a:off x="176751" y="327634"/>
            <a:ext cx="6637025" cy="1511014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285750" indent="-285750">
              <a:buSzPct val="100000"/>
              <a:buChar char="-"/>
            </a:pPr>
            <a:r>
              <a:t>I know how to send bits … but where do I store them?</a:t>
            </a:r>
          </a:p>
          <a:p>
            <a:pPr marL="285750" indent="-285750">
              <a:buSzPct val="100000"/>
              <a:buChar char="-"/>
            </a:pPr>
            <a:r>
              <a:t>How about find some natural persisting shape that can be modified</a:t>
            </a:r>
          </a:p>
          <a:p>
            <a:pPr lvl="1" marL="742950" indent="-285750">
              <a:buSzPct val="100000"/>
              <a:buChar char="-"/>
            </a:pPr>
            <a:r>
              <a:t>Pretend some shape is Bit=0 and the modified shape is Bit=1</a:t>
            </a:r>
          </a:p>
          <a:p>
            <a:pPr marL="285750" indent="-285750">
              <a:buSzPct val="100000"/>
              <a:buChar char="-"/>
            </a:pPr>
            <a:r>
              <a:t>Store the full bit sequence by modifying the natural shape</a:t>
            </a:r>
          </a:p>
          <a:p>
            <a:pPr marL="285750" indent="-285750">
              <a:buSzPct val="100000"/>
              <a:buChar char="-"/>
            </a:pPr>
            <a:r>
              <a:t>That means you have “bit memory”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