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8" r:id="rId1"/>
  </p:sldMasterIdLst>
  <p:notesMasterIdLst>
    <p:notesMasterId r:id="rId64"/>
  </p:notesMasterIdLst>
  <p:handoutMasterIdLst>
    <p:handoutMasterId r:id="rId65"/>
  </p:handoutMasterIdLst>
  <p:sldIdLst>
    <p:sldId id="452" r:id="rId2"/>
    <p:sldId id="554" r:id="rId3"/>
    <p:sldId id="586" r:id="rId4"/>
    <p:sldId id="596" r:id="rId5"/>
    <p:sldId id="587" r:id="rId6"/>
    <p:sldId id="589" r:id="rId7"/>
    <p:sldId id="585" r:id="rId8"/>
    <p:sldId id="597" r:id="rId9"/>
    <p:sldId id="588" r:id="rId10"/>
    <p:sldId id="590" r:id="rId11"/>
    <p:sldId id="473" r:id="rId12"/>
    <p:sldId id="555" r:id="rId13"/>
    <p:sldId id="556" r:id="rId14"/>
    <p:sldId id="557" r:id="rId15"/>
    <p:sldId id="558" r:id="rId16"/>
    <p:sldId id="559" r:id="rId17"/>
    <p:sldId id="560" r:id="rId18"/>
    <p:sldId id="574" r:id="rId19"/>
    <p:sldId id="575" r:id="rId20"/>
    <p:sldId id="600" r:id="rId21"/>
    <p:sldId id="576" r:id="rId22"/>
    <p:sldId id="577" r:id="rId23"/>
    <p:sldId id="607" r:id="rId24"/>
    <p:sldId id="578" r:id="rId25"/>
    <p:sldId id="579" r:id="rId26"/>
    <p:sldId id="580" r:id="rId27"/>
    <p:sldId id="581" r:id="rId28"/>
    <p:sldId id="582" r:id="rId29"/>
    <p:sldId id="583" r:id="rId30"/>
    <p:sldId id="561" r:id="rId31"/>
    <p:sldId id="601" r:id="rId32"/>
    <p:sldId id="562" r:id="rId33"/>
    <p:sldId id="563" r:id="rId34"/>
    <p:sldId id="602" r:id="rId35"/>
    <p:sldId id="603" r:id="rId36"/>
    <p:sldId id="604" r:id="rId37"/>
    <p:sldId id="564" r:id="rId38"/>
    <p:sldId id="605" r:id="rId39"/>
    <p:sldId id="568" r:id="rId40"/>
    <p:sldId id="606" r:id="rId41"/>
    <p:sldId id="571" r:id="rId42"/>
    <p:sldId id="572" r:id="rId43"/>
    <p:sldId id="573" r:id="rId44"/>
    <p:sldId id="569" r:id="rId45"/>
    <p:sldId id="565" r:id="rId46"/>
    <p:sldId id="566" r:id="rId47"/>
    <p:sldId id="567" r:id="rId48"/>
    <p:sldId id="608" r:id="rId49"/>
    <p:sldId id="592" r:id="rId50"/>
    <p:sldId id="584" r:id="rId51"/>
    <p:sldId id="611" r:id="rId52"/>
    <p:sldId id="612" r:id="rId53"/>
    <p:sldId id="613" r:id="rId54"/>
    <p:sldId id="591" r:id="rId55"/>
    <p:sldId id="593" r:id="rId56"/>
    <p:sldId id="594" r:id="rId57"/>
    <p:sldId id="595" r:id="rId58"/>
    <p:sldId id="609" r:id="rId59"/>
    <p:sldId id="610" r:id="rId60"/>
    <p:sldId id="599" r:id="rId61"/>
    <p:sldId id="553" r:id="rId62"/>
    <p:sldId id="552" r:id="rId6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2400"/>
    <a:srgbClr val="B2B2B2"/>
    <a:srgbClr val="FFFFCC"/>
    <a:srgbClr val="F15838"/>
    <a:srgbClr val="DCF0C6"/>
    <a:srgbClr val="F1C1E7"/>
    <a:srgbClr val="FF6F61"/>
    <a:srgbClr val="FF9900"/>
    <a:srgbClr val="ED3F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8164" autoAdjust="0"/>
  </p:normalViewPr>
  <p:slideViewPr>
    <p:cSldViewPr snapToGrid="0">
      <p:cViewPr varScale="1">
        <p:scale>
          <a:sx n="68" d="100"/>
          <a:sy n="68" d="100"/>
        </p:scale>
        <p:origin x="67" y="154"/>
      </p:cViewPr>
      <p:guideLst/>
    </p:cSldViewPr>
  </p:slideViewPr>
  <p:notesTextViewPr>
    <p:cViewPr>
      <p:scale>
        <a:sx n="1" d="1"/>
        <a:sy n="1" d="1"/>
      </p:scale>
      <p:origin x="0" y="0"/>
    </p:cViewPr>
  </p:notesTextViewPr>
  <p:sorterViewPr>
    <p:cViewPr>
      <p:scale>
        <a:sx n="100" d="100"/>
        <a:sy n="100" d="100"/>
      </p:scale>
      <p:origin x="0" y="-1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5265809" y="2"/>
            <a:ext cx="4028440" cy="351737"/>
          </a:xfrm>
          <a:prstGeom prst="rect">
            <a:avLst/>
          </a:prstGeom>
        </p:spPr>
        <p:txBody>
          <a:bodyPr vert="horz" lIns="93164" tIns="46582" rIns="93164" bIns="46582" rtlCol="0"/>
          <a:lstStyle>
            <a:lvl1pPr algn="r">
              <a:defRPr sz="1200"/>
            </a:lvl1pPr>
          </a:lstStyle>
          <a:p>
            <a:fld id="{B7B2EAB6-D689-4E05-BA69-3794AD24F7EB}" type="datetimeFigureOut">
              <a:rPr lang="en-US" smtClean="0"/>
              <a:t>2/16/2022</a:t>
            </a:fld>
            <a:endParaRPr lang="en-US"/>
          </a:p>
        </p:txBody>
      </p:sp>
      <p:sp>
        <p:nvSpPr>
          <p:cNvPr id="4" name="Footer Placeholder 3"/>
          <p:cNvSpPr>
            <a:spLocks noGrp="1"/>
          </p:cNvSpPr>
          <p:nvPr>
            <p:ph type="ftr" sz="quarter" idx="2"/>
          </p:nvPr>
        </p:nvSpPr>
        <p:spPr>
          <a:xfrm>
            <a:off x="0" y="6658666"/>
            <a:ext cx="4028440" cy="351736"/>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6"/>
            <a:ext cx="4028440" cy="351736"/>
          </a:xfrm>
          <a:prstGeom prst="rect">
            <a:avLst/>
          </a:prstGeom>
        </p:spPr>
        <p:txBody>
          <a:bodyPr vert="horz" lIns="93164" tIns="46582" rIns="93164" bIns="46582" rtlCol="0" anchor="b"/>
          <a:lstStyle>
            <a:lvl1pPr algn="r">
              <a:defRPr sz="1200"/>
            </a:lvl1pPr>
          </a:lstStyle>
          <a:p>
            <a:fld id="{5F190AE4-2089-4C9E-B5AB-3D3BAB8A73D4}" type="slidenum">
              <a:rPr lang="en-US" smtClean="0"/>
              <a:t>‹#›</a:t>
            </a:fld>
            <a:endParaRPr lang="en-US"/>
          </a:p>
        </p:txBody>
      </p:sp>
    </p:spTree>
    <p:extLst>
      <p:ext uri="{BB962C8B-B14F-4D97-AF65-F5344CB8AC3E}">
        <p14:creationId xmlns:p14="http://schemas.microsoft.com/office/powerpoint/2010/main" val="2058496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5265809" y="2"/>
            <a:ext cx="4028440" cy="351737"/>
          </a:xfrm>
          <a:prstGeom prst="rect">
            <a:avLst/>
          </a:prstGeom>
        </p:spPr>
        <p:txBody>
          <a:bodyPr vert="horz" lIns="93164" tIns="46582" rIns="93164" bIns="46582" rtlCol="0"/>
          <a:lstStyle>
            <a:lvl1pPr algn="r">
              <a:defRPr sz="1200"/>
            </a:lvl1pPr>
          </a:lstStyle>
          <a:p>
            <a:fld id="{FCB7FEB2-7CC4-407B-823B-93A197C339A3}" type="datetimeFigureOut">
              <a:rPr lang="en-US" smtClean="0"/>
              <a:t>2/16/2022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6"/>
            <a:ext cx="4028440" cy="351736"/>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6"/>
            <a:ext cx="4028440" cy="351736"/>
          </a:xfrm>
          <a:prstGeom prst="rect">
            <a:avLst/>
          </a:prstGeom>
        </p:spPr>
        <p:txBody>
          <a:bodyPr vert="horz" lIns="93164" tIns="46582" rIns="93164" bIns="46582" rtlCol="0" anchor="b"/>
          <a:lstStyle>
            <a:lvl1pPr algn="r">
              <a:defRPr sz="1200"/>
            </a:lvl1pPr>
          </a:lstStyle>
          <a:p>
            <a:fld id="{C746901C-2F17-412D-8945-DF33E2930D4B}" type="slidenum">
              <a:rPr lang="en-US" smtClean="0"/>
              <a:t>‹#›</a:t>
            </a:fld>
            <a:endParaRPr lang="en-US"/>
          </a:p>
        </p:txBody>
      </p:sp>
    </p:spTree>
    <p:extLst>
      <p:ext uri="{BB962C8B-B14F-4D97-AF65-F5344CB8AC3E}">
        <p14:creationId xmlns:p14="http://schemas.microsoft.com/office/powerpoint/2010/main" val="224100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6901C-2F17-412D-8945-DF33E2930D4B}" type="slidenum">
              <a:rPr lang="en-US" smtClean="0"/>
              <a:t>1</a:t>
            </a:fld>
            <a:endParaRPr lang="en-US"/>
          </a:p>
        </p:txBody>
      </p:sp>
    </p:spTree>
    <p:extLst>
      <p:ext uri="{BB962C8B-B14F-4D97-AF65-F5344CB8AC3E}">
        <p14:creationId xmlns:p14="http://schemas.microsoft.com/office/powerpoint/2010/main" val="45741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10</a:t>
            </a:fld>
            <a:endParaRPr lang="en-US"/>
          </a:p>
        </p:txBody>
      </p:sp>
    </p:spTree>
    <p:extLst>
      <p:ext uri="{BB962C8B-B14F-4D97-AF65-F5344CB8AC3E}">
        <p14:creationId xmlns:p14="http://schemas.microsoft.com/office/powerpoint/2010/main" val="1478736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11</a:t>
            </a:fld>
            <a:endParaRPr lang="en-US"/>
          </a:p>
        </p:txBody>
      </p:sp>
    </p:spTree>
    <p:extLst>
      <p:ext uri="{BB962C8B-B14F-4D97-AF65-F5344CB8AC3E}">
        <p14:creationId xmlns:p14="http://schemas.microsoft.com/office/powerpoint/2010/main" val="153307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12</a:t>
            </a:fld>
            <a:endParaRPr lang="en-US"/>
          </a:p>
        </p:txBody>
      </p:sp>
    </p:spTree>
    <p:extLst>
      <p:ext uri="{BB962C8B-B14F-4D97-AF65-F5344CB8AC3E}">
        <p14:creationId xmlns:p14="http://schemas.microsoft.com/office/powerpoint/2010/main" val="909131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13</a:t>
            </a:fld>
            <a:endParaRPr lang="en-US"/>
          </a:p>
        </p:txBody>
      </p:sp>
    </p:spTree>
    <p:extLst>
      <p:ext uri="{BB962C8B-B14F-4D97-AF65-F5344CB8AC3E}">
        <p14:creationId xmlns:p14="http://schemas.microsoft.com/office/powerpoint/2010/main" val="3021649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14</a:t>
            </a:fld>
            <a:endParaRPr lang="en-US"/>
          </a:p>
        </p:txBody>
      </p:sp>
    </p:spTree>
    <p:extLst>
      <p:ext uri="{BB962C8B-B14F-4D97-AF65-F5344CB8AC3E}">
        <p14:creationId xmlns:p14="http://schemas.microsoft.com/office/powerpoint/2010/main" val="350738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15</a:t>
            </a:fld>
            <a:endParaRPr lang="en-US"/>
          </a:p>
        </p:txBody>
      </p:sp>
    </p:spTree>
    <p:extLst>
      <p:ext uri="{BB962C8B-B14F-4D97-AF65-F5344CB8AC3E}">
        <p14:creationId xmlns:p14="http://schemas.microsoft.com/office/powerpoint/2010/main" val="253845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16</a:t>
            </a:fld>
            <a:endParaRPr lang="en-US"/>
          </a:p>
        </p:txBody>
      </p:sp>
    </p:spTree>
    <p:extLst>
      <p:ext uri="{BB962C8B-B14F-4D97-AF65-F5344CB8AC3E}">
        <p14:creationId xmlns:p14="http://schemas.microsoft.com/office/powerpoint/2010/main" val="14567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17</a:t>
            </a:fld>
            <a:endParaRPr lang="en-US"/>
          </a:p>
        </p:txBody>
      </p:sp>
    </p:spTree>
    <p:extLst>
      <p:ext uri="{BB962C8B-B14F-4D97-AF65-F5344CB8AC3E}">
        <p14:creationId xmlns:p14="http://schemas.microsoft.com/office/powerpoint/2010/main" val="270692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18</a:t>
            </a:fld>
            <a:endParaRPr lang="en-US"/>
          </a:p>
        </p:txBody>
      </p:sp>
    </p:spTree>
    <p:extLst>
      <p:ext uri="{BB962C8B-B14F-4D97-AF65-F5344CB8AC3E}">
        <p14:creationId xmlns:p14="http://schemas.microsoft.com/office/powerpoint/2010/main" val="1828283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Satya’s ‘92 TOCS paper on disconnected operation in CODA.  Maybe also go back to LOCUS (citation [23] in </a:t>
            </a:r>
            <a:r>
              <a:rPr lang="en-US" dirty="0" err="1"/>
              <a:t>prev</a:t>
            </a:r>
            <a:r>
              <a:rPr lang="en-US" dirty="0"/>
              <a:t> paper), 1983.</a:t>
            </a:r>
          </a:p>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19</a:t>
            </a:fld>
            <a:endParaRPr lang="en-US"/>
          </a:p>
        </p:txBody>
      </p:sp>
    </p:spTree>
    <p:extLst>
      <p:ext uri="{BB962C8B-B14F-4D97-AF65-F5344CB8AC3E}">
        <p14:creationId xmlns:p14="http://schemas.microsoft.com/office/powerpoint/2010/main" val="269969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a:t>
            </a:fld>
            <a:endParaRPr lang="en-US"/>
          </a:p>
        </p:txBody>
      </p:sp>
    </p:spTree>
    <p:extLst>
      <p:ext uri="{BB962C8B-B14F-4D97-AF65-F5344CB8AC3E}">
        <p14:creationId xmlns:p14="http://schemas.microsoft.com/office/powerpoint/2010/main" val="3341475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20</a:t>
            </a:fld>
            <a:endParaRPr lang="en-US"/>
          </a:p>
        </p:txBody>
      </p:sp>
    </p:spTree>
    <p:extLst>
      <p:ext uri="{BB962C8B-B14F-4D97-AF65-F5344CB8AC3E}">
        <p14:creationId xmlns:p14="http://schemas.microsoft.com/office/powerpoint/2010/main" val="1168685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21</a:t>
            </a:fld>
            <a:endParaRPr lang="en-US"/>
          </a:p>
        </p:txBody>
      </p:sp>
    </p:spTree>
    <p:extLst>
      <p:ext uri="{BB962C8B-B14F-4D97-AF65-F5344CB8AC3E}">
        <p14:creationId xmlns:p14="http://schemas.microsoft.com/office/powerpoint/2010/main" val="408412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22</a:t>
            </a:fld>
            <a:endParaRPr lang="en-US"/>
          </a:p>
        </p:txBody>
      </p:sp>
    </p:spTree>
    <p:extLst>
      <p:ext uri="{BB962C8B-B14F-4D97-AF65-F5344CB8AC3E}">
        <p14:creationId xmlns:p14="http://schemas.microsoft.com/office/powerpoint/2010/main" val="153014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23</a:t>
            </a:fld>
            <a:endParaRPr lang="en-US"/>
          </a:p>
        </p:txBody>
      </p:sp>
    </p:spTree>
    <p:extLst>
      <p:ext uri="{BB962C8B-B14F-4D97-AF65-F5344CB8AC3E}">
        <p14:creationId xmlns:p14="http://schemas.microsoft.com/office/powerpoint/2010/main" val="3286273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24</a:t>
            </a:fld>
            <a:endParaRPr lang="en-US"/>
          </a:p>
        </p:txBody>
      </p:sp>
    </p:spTree>
    <p:extLst>
      <p:ext uri="{BB962C8B-B14F-4D97-AF65-F5344CB8AC3E}">
        <p14:creationId xmlns:p14="http://schemas.microsoft.com/office/powerpoint/2010/main" val="482873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25</a:t>
            </a:fld>
            <a:endParaRPr lang="en-US"/>
          </a:p>
        </p:txBody>
      </p:sp>
    </p:spTree>
    <p:extLst>
      <p:ext uri="{BB962C8B-B14F-4D97-AF65-F5344CB8AC3E}">
        <p14:creationId xmlns:p14="http://schemas.microsoft.com/office/powerpoint/2010/main" val="612807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these versions have no context.</a:t>
            </a:r>
          </a:p>
        </p:txBody>
      </p:sp>
      <p:sp>
        <p:nvSpPr>
          <p:cNvPr id="4" name="Slide Number Placeholder 3"/>
          <p:cNvSpPr>
            <a:spLocks noGrp="1"/>
          </p:cNvSpPr>
          <p:nvPr>
            <p:ph type="sldNum" sz="quarter" idx="10"/>
          </p:nvPr>
        </p:nvSpPr>
        <p:spPr/>
        <p:txBody>
          <a:bodyPr/>
          <a:lstStyle/>
          <a:p>
            <a:fld id="{C746901C-2F17-412D-8945-DF33E2930D4B}" type="slidenum">
              <a:rPr lang="en-US" smtClean="0"/>
              <a:t>26</a:t>
            </a:fld>
            <a:endParaRPr lang="en-US"/>
          </a:p>
        </p:txBody>
      </p:sp>
    </p:spTree>
    <p:extLst>
      <p:ext uri="{BB962C8B-B14F-4D97-AF65-F5344CB8AC3E}">
        <p14:creationId xmlns:p14="http://schemas.microsoft.com/office/powerpoint/2010/main" val="2633192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27</a:t>
            </a:fld>
            <a:endParaRPr lang="en-US"/>
          </a:p>
        </p:txBody>
      </p:sp>
    </p:spTree>
    <p:extLst>
      <p:ext uri="{BB962C8B-B14F-4D97-AF65-F5344CB8AC3E}">
        <p14:creationId xmlns:p14="http://schemas.microsoft.com/office/powerpoint/2010/main" val="544516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28</a:t>
            </a:fld>
            <a:endParaRPr lang="en-US"/>
          </a:p>
        </p:txBody>
      </p:sp>
    </p:spTree>
    <p:extLst>
      <p:ext uri="{BB962C8B-B14F-4D97-AF65-F5344CB8AC3E}">
        <p14:creationId xmlns:p14="http://schemas.microsoft.com/office/powerpoint/2010/main" val="1281523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29</a:t>
            </a:fld>
            <a:endParaRPr lang="en-US"/>
          </a:p>
        </p:txBody>
      </p:sp>
    </p:spTree>
    <p:extLst>
      <p:ext uri="{BB962C8B-B14F-4D97-AF65-F5344CB8AC3E}">
        <p14:creationId xmlns:p14="http://schemas.microsoft.com/office/powerpoint/2010/main" val="85889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a:t>
            </a:fld>
            <a:endParaRPr lang="en-US"/>
          </a:p>
        </p:txBody>
      </p:sp>
    </p:spTree>
    <p:extLst>
      <p:ext uri="{BB962C8B-B14F-4D97-AF65-F5344CB8AC3E}">
        <p14:creationId xmlns:p14="http://schemas.microsoft.com/office/powerpoint/2010/main" val="373334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30</a:t>
            </a:fld>
            <a:endParaRPr lang="en-US"/>
          </a:p>
        </p:txBody>
      </p:sp>
    </p:spTree>
    <p:extLst>
      <p:ext uri="{BB962C8B-B14F-4D97-AF65-F5344CB8AC3E}">
        <p14:creationId xmlns:p14="http://schemas.microsoft.com/office/powerpoint/2010/main" val="3298508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31</a:t>
            </a:fld>
            <a:endParaRPr lang="en-US"/>
          </a:p>
        </p:txBody>
      </p:sp>
    </p:spTree>
    <p:extLst>
      <p:ext uri="{BB962C8B-B14F-4D97-AF65-F5344CB8AC3E}">
        <p14:creationId xmlns:p14="http://schemas.microsoft.com/office/powerpoint/2010/main" val="4097836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32</a:t>
            </a:fld>
            <a:endParaRPr lang="en-US"/>
          </a:p>
        </p:txBody>
      </p:sp>
    </p:spTree>
    <p:extLst>
      <p:ext uri="{BB962C8B-B14F-4D97-AF65-F5344CB8AC3E}">
        <p14:creationId xmlns:p14="http://schemas.microsoft.com/office/powerpoint/2010/main" val="2980452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33</a:t>
            </a:fld>
            <a:endParaRPr lang="en-US"/>
          </a:p>
        </p:txBody>
      </p:sp>
    </p:spTree>
    <p:extLst>
      <p:ext uri="{BB962C8B-B14F-4D97-AF65-F5344CB8AC3E}">
        <p14:creationId xmlns:p14="http://schemas.microsoft.com/office/powerpoint/2010/main" val="1368890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34</a:t>
            </a:fld>
            <a:endParaRPr lang="en-US"/>
          </a:p>
        </p:txBody>
      </p:sp>
    </p:spTree>
    <p:extLst>
      <p:ext uri="{BB962C8B-B14F-4D97-AF65-F5344CB8AC3E}">
        <p14:creationId xmlns:p14="http://schemas.microsoft.com/office/powerpoint/2010/main" val="231225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35</a:t>
            </a:fld>
            <a:endParaRPr lang="en-US"/>
          </a:p>
        </p:txBody>
      </p:sp>
    </p:spTree>
    <p:extLst>
      <p:ext uri="{BB962C8B-B14F-4D97-AF65-F5344CB8AC3E}">
        <p14:creationId xmlns:p14="http://schemas.microsoft.com/office/powerpoint/2010/main" val="3515882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36</a:t>
            </a:fld>
            <a:endParaRPr lang="en-US"/>
          </a:p>
        </p:txBody>
      </p:sp>
    </p:spTree>
    <p:extLst>
      <p:ext uri="{BB962C8B-B14F-4D97-AF65-F5344CB8AC3E}">
        <p14:creationId xmlns:p14="http://schemas.microsoft.com/office/powerpoint/2010/main" val="3076198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37</a:t>
            </a:fld>
            <a:endParaRPr lang="en-US"/>
          </a:p>
        </p:txBody>
      </p:sp>
    </p:spTree>
    <p:extLst>
      <p:ext uri="{BB962C8B-B14F-4D97-AF65-F5344CB8AC3E}">
        <p14:creationId xmlns:p14="http://schemas.microsoft.com/office/powerpoint/2010/main" val="3255713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38</a:t>
            </a:fld>
            <a:endParaRPr lang="en-US"/>
          </a:p>
        </p:txBody>
      </p:sp>
    </p:spTree>
    <p:extLst>
      <p:ext uri="{BB962C8B-B14F-4D97-AF65-F5344CB8AC3E}">
        <p14:creationId xmlns:p14="http://schemas.microsoft.com/office/powerpoint/2010/main" val="3778916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39</a:t>
            </a:fld>
            <a:endParaRPr lang="en-US"/>
          </a:p>
        </p:txBody>
      </p:sp>
    </p:spTree>
    <p:extLst>
      <p:ext uri="{BB962C8B-B14F-4D97-AF65-F5344CB8AC3E}">
        <p14:creationId xmlns:p14="http://schemas.microsoft.com/office/powerpoint/2010/main" val="287392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a:t>
            </a:fld>
            <a:endParaRPr lang="en-US"/>
          </a:p>
        </p:txBody>
      </p:sp>
    </p:spTree>
    <p:extLst>
      <p:ext uri="{BB962C8B-B14F-4D97-AF65-F5344CB8AC3E}">
        <p14:creationId xmlns:p14="http://schemas.microsoft.com/office/powerpoint/2010/main" val="36204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40</a:t>
            </a:fld>
            <a:endParaRPr lang="en-US"/>
          </a:p>
        </p:txBody>
      </p:sp>
    </p:spTree>
    <p:extLst>
      <p:ext uri="{BB962C8B-B14F-4D97-AF65-F5344CB8AC3E}">
        <p14:creationId xmlns:p14="http://schemas.microsoft.com/office/powerpoint/2010/main" val="85956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41</a:t>
            </a:fld>
            <a:endParaRPr lang="en-US"/>
          </a:p>
        </p:txBody>
      </p:sp>
    </p:spTree>
    <p:extLst>
      <p:ext uri="{BB962C8B-B14F-4D97-AF65-F5344CB8AC3E}">
        <p14:creationId xmlns:p14="http://schemas.microsoft.com/office/powerpoint/2010/main" val="1225715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 has been job-hunting!</a:t>
            </a:r>
          </a:p>
        </p:txBody>
      </p:sp>
      <p:sp>
        <p:nvSpPr>
          <p:cNvPr id="4" name="Slide Number Placeholder 3"/>
          <p:cNvSpPr>
            <a:spLocks noGrp="1"/>
          </p:cNvSpPr>
          <p:nvPr>
            <p:ph type="sldNum" sz="quarter" idx="10"/>
          </p:nvPr>
        </p:nvSpPr>
        <p:spPr/>
        <p:txBody>
          <a:bodyPr/>
          <a:lstStyle/>
          <a:p>
            <a:fld id="{C746901C-2F17-412D-8945-DF33E2930D4B}" type="slidenum">
              <a:rPr lang="en-US" smtClean="0"/>
              <a:t>42</a:t>
            </a:fld>
            <a:endParaRPr lang="en-US"/>
          </a:p>
        </p:txBody>
      </p:sp>
    </p:spTree>
    <p:extLst>
      <p:ext uri="{BB962C8B-B14F-4D97-AF65-F5344CB8AC3E}">
        <p14:creationId xmlns:p14="http://schemas.microsoft.com/office/powerpoint/2010/main" val="1246758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43</a:t>
            </a:fld>
            <a:endParaRPr lang="en-US"/>
          </a:p>
        </p:txBody>
      </p:sp>
    </p:spTree>
    <p:extLst>
      <p:ext uri="{BB962C8B-B14F-4D97-AF65-F5344CB8AC3E}">
        <p14:creationId xmlns:p14="http://schemas.microsoft.com/office/powerpoint/2010/main" val="2184938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44</a:t>
            </a:fld>
            <a:endParaRPr lang="en-US"/>
          </a:p>
        </p:txBody>
      </p:sp>
    </p:spTree>
    <p:extLst>
      <p:ext uri="{BB962C8B-B14F-4D97-AF65-F5344CB8AC3E}">
        <p14:creationId xmlns:p14="http://schemas.microsoft.com/office/powerpoint/2010/main" val="131217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Kanye West, ironically shortly after a social media faux pas.</a:t>
            </a:r>
          </a:p>
        </p:txBody>
      </p:sp>
      <p:sp>
        <p:nvSpPr>
          <p:cNvPr id="4" name="Slide Number Placeholder 3"/>
          <p:cNvSpPr>
            <a:spLocks noGrp="1"/>
          </p:cNvSpPr>
          <p:nvPr>
            <p:ph type="sldNum" sz="quarter" idx="10"/>
          </p:nvPr>
        </p:nvSpPr>
        <p:spPr/>
        <p:txBody>
          <a:bodyPr/>
          <a:lstStyle/>
          <a:p>
            <a:fld id="{C746901C-2F17-412D-8945-DF33E2930D4B}" type="slidenum">
              <a:rPr lang="en-US" smtClean="0"/>
              <a:t>45</a:t>
            </a:fld>
            <a:endParaRPr lang="en-US"/>
          </a:p>
        </p:txBody>
      </p:sp>
    </p:spTree>
    <p:extLst>
      <p:ext uri="{BB962C8B-B14F-4D97-AF65-F5344CB8AC3E}">
        <p14:creationId xmlns:p14="http://schemas.microsoft.com/office/powerpoint/2010/main" val="6935325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followers will send, but server accepts only one—others are inconsistent!</a:t>
            </a:r>
            <a:br>
              <a:rPr lang="en-US" dirty="0"/>
            </a:br>
            <a:r>
              <a:rPr lang="en-US" dirty="0"/>
              <a:t>Great thing about stars—you can find any expression you want.</a:t>
            </a:r>
          </a:p>
        </p:txBody>
      </p:sp>
      <p:sp>
        <p:nvSpPr>
          <p:cNvPr id="4" name="Slide Number Placeholder 3"/>
          <p:cNvSpPr>
            <a:spLocks noGrp="1"/>
          </p:cNvSpPr>
          <p:nvPr>
            <p:ph type="sldNum" sz="quarter" idx="10"/>
          </p:nvPr>
        </p:nvSpPr>
        <p:spPr/>
        <p:txBody>
          <a:bodyPr/>
          <a:lstStyle/>
          <a:p>
            <a:fld id="{C746901C-2F17-412D-8945-DF33E2930D4B}" type="slidenum">
              <a:rPr lang="en-US" smtClean="0"/>
              <a:t>46</a:t>
            </a:fld>
            <a:endParaRPr lang="en-US"/>
          </a:p>
        </p:txBody>
      </p:sp>
    </p:spTree>
    <p:extLst>
      <p:ext uri="{BB962C8B-B14F-4D97-AF65-F5344CB8AC3E}">
        <p14:creationId xmlns:p14="http://schemas.microsoft.com/office/powerpoint/2010/main" val="108089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47</a:t>
            </a:fld>
            <a:endParaRPr lang="en-US"/>
          </a:p>
        </p:txBody>
      </p:sp>
    </p:spTree>
    <p:extLst>
      <p:ext uri="{BB962C8B-B14F-4D97-AF65-F5344CB8AC3E}">
        <p14:creationId xmlns:p14="http://schemas.microsoft.com/office/powerpoint/2010/main" val="3747274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48</a:t>
            </a:fld>
            <a:endParaRPr lang="en-US"/>
          </a:p>
        </p:txBody>
      </p:sp>
    </p:spTree>
    <p:extLst>
      <p:ext uri="{BB962C8B-B14F-4D97-AF65-F5344CB8AC3E}">
        <p14:creationId xmlns:p14="http://schemas.microsoft.com/office/powerpoint/2010/main" val="3135785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49</a:t>
            </a:fld>
            <a:endParaRPr lang="en-US"/>
          </a:p>
        </p:txBody>
      </p:sp>
    </p:spTree>
    <p:extLst>
      <p:ext uri="{BB962C8B-B14F-4D97-AF65-F5344CB8AC3E}">
        <p14:creationId xmlns:p14="http://schemas.microsoft.com/office/powerpoint/2010/main" val="273880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a:t>
            </a:fld>
            <a:endParaRPr lang="en-US"/>
          </a:p>
        </p:txBody>
      </p:sp>
    </p:spTree>
    <p:extLst>
      <p:ext uri="{BB962C8B-B14F-4D97-AF65-F5344CB8AC3E}">
        <p14:creationId xmlns:p14="http://schemas.microsoft.com/office/powerpoint/2010/main" val="199412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Perceptive students may realize that most new associations (bidirectional arcs) CANNOT be serialized, since the nodes reside in different shards.  In TAO, the return arc is added first, and the requested arc is only added once the return arc addition is complete.  Obviously, this approach can suffer from failures, and TAO has to clean up unmatched arcs from time to time.</a:t>
            </a:r>
          </a:p>
        </p:txBody>
      </p:sp>
      <p:sp>
        <p:nvSpPr>
          <p:cNvPr id="4" name="Slide Number Placeholder 3"/>
          <p:cNvSpPr>
            <a:spLocks noGrp="1"/>
          </p:cNvSpPr>
          <p:nvPr>
            <p:ph type="sldNum" sz="quarter" idx="10"/>
          </p:nvPr>
        </p:nvSpPr>
        <p:spPr/>
        <p:txBody>
          <a:bodyPr/>
          <a:lstStyle/>
          <a:p>
            <a:fld id="{C746901C-2F17-412D-8945-DF33E2930D4B}" type="slidenum">
              <a:rPr lang="en-US" smtClean="0"/>
              <a:t>50</a:t>
            </a:fld>
            <a:endParaRPr lang="en-US"/>
          </a:p>
        </p:txBody>
      </p:sp>
    </p:spTree>
    <p:extLst>
      <p:ext uri="{BB962C8B-B14F-4D97-AF65-F5344CB8AC3E}">
        <p14:creationId xmlns:p14="http://schemas.microsoft.com/office/powerpoint/2010/main" val="1170079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51</a:t>
            </a:fld>
            <a:endParaRPr lang="en-US"/>
          </a:p>
        </p:txBody>
      </p:sp>
    </p:spTree>
    <p:extLst>
      <p:ext uri="{BB962C8B-B14F-4D97-AF65-F5344CB8AC3E}">
        <p14:creationId xmlns:p14="http://schemas.microsoft.com/office/powerpoint/2010/main" val="3570710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52</a:t>
            </a:fld>
            <a:endParaRPr lang="en-US"/>
          </a:p>
        </p:txBody>
      </p:sp>
    </p:spTree>
    <p:extLst>
      <p:ext uri="{BB962C8B-B14F-4D97-AF65-F5344CB8AC3E}">
        <p14:creationId xmlns:p14="http://schemas.microsoft.com/office/powerpoint/2010/main" val="33973975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may have noticed that notifications are not so reliable—social networks do not try hard to ensure that pushed updates reach all who might be interested.</a:t>
            </a:r>
          </a:p>
        </p:txBody>
      </p:sp>
      <p:sp>
        <p:nvSpPr>
          <p:cNvPr id="4" name="Slide Number Placeholder 3"/>
          <p:cNvSpPr>
            <a:spLocks noGrp="1"/>
          </p:cNvSpPr>
          <p:nvPr>
            <p:ph type="sldNum" sz="quarter" idx="10"/>
          </p:nvPr>
        </p:nvSpPr>
        <p:spPr/>
        <p:txBody>
          <a:bodyPr/>
          <a:lstStyle/>
          <a:p>
            <a:fld id="{C746901C-2F17-412D-8945-DF33E2930D4B}" type="slidenum">
              <a:rPr lang="en-US" smtClean="0"/>
              <a:t>53</a:t>
            </a:fld>
            <a:endParaRPr lang="en-US"/>
          </a:p>
        </p:txBody>
      </p:sp>
    </p:spTree>
    <p:extLst>
      <p:ext uri="{BB962C8B-B14F-4D97-AF65-F5344CB8AC3E}">
        <p14:creationId xmlns:p14="http://schemas.microsoft.com/office/powerpoint/2010/main" val="22258612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54</a:t>
            </a:fld>
            <a:endParaRPr lang="en-US"/>
          </a:p>
        </p:txBody>
      </p:sp>
    </p:spTree>
    <p:extLst>
      <p:ext uri="{BB962C8B-B14F-4D97-AF65-F5344CB8AC3E}">
        <p14:creationId xmlns:p14="http://schemas.microsoft.com/office/powerpoint/2010/main" val="447622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55</a:t>
            </a:fld>
            <a:endParaRPr lang="en-US"/>
          </a:p>
        </p:txBody>
      </p:sp>
    </p:spTree>
    <p:extLst>
      <p:ext uri="{BB962C8B-B14F-4D97-AF65-F5344CB8AC3E}">
        <p14:creationId xmlns:p14="http://schemas.microsoft.com/office/powerpoint/2010/main" val="21090099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56</a:t>
            </a:fld>
            <a:endParaRPr lang="en-US"/>
          </a:p>
        </p:txBody>
      </p:sp>
    </p:spTree>
    <p:extLst>
      <p:ext uri="{BB962C8B-B14F-4D97-AF65-F5344CB8AC3E}">
        <p14:creationId xmlns:p14="http://schemas.microsoft.com/office/powerpoint/2010/main" val="26683567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57</a:t>
            </a:fld>
            <a:endParaRPr lang="en-US"/>
          </a:p>
        </p:txBody>
      </p:sp>
    </p:spTree>
    <p:extLst>
      <p:ext uri="{BB962C8B-B14F-4D97-AF65-F5344CB8AC3E}">
        <p14:creationId xmlns:p14="http://schemas.microsoft.com/office/powerpoint/2010/main" val="28248727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58</a:t>
            </a:fld>
            <a:endParaRPr lang="en-US"/>
          </a:p>
        </p:txBody>
      </p:sp>
    </p:spTree>
    <p:extLst>
      <p:ext uri="{BB962C8B-B14F-4D97-AF65-F5344CB8AC3E}">
        <p14:creationId xmlns:p14="http://schemas.microsoft.com/office/powerpoint/2010/main" val="38090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mention that the secret account wouldn’t be secret if I added it as a friend, thus it needs to appear in the ACL.</a:t>
            </a:r>
          </a:p>
        </p:txBody>
      </p:sp>
      <p:sp>
        <p:nvSpPr>
          <p:cNvPr id="4" name="Slide Number Placeholder 3"/>
          <p:cNvSpPr>
            <a:spLocks noGrp="1"/>
          </p:cNvSpPr>
          <p:nvPr>
            <p:ph type="sldNum" sz="quarter" idx="10"/>
          </p:nvPr>
        </p:nvSpPr>
        <p:spPr/>
        <p:txBody>
          <a:bodyPr/>
          <a:lstStyle/>
          <a:p>
            <a:fld id="{C746901C-2F17-412D-8945-DF33E2930D4B}" type="slidenum">
              <a:rPr lang="en-US" smtClean="0"/>
              <a:t>59</a:t>
            </a:fld>
            <a:endParaRPr lang="en-US"/>
          </a:p>
        </p:txBody>
      </p:sp>
    </p:spTree>
    <p:extLst>
      <p:ext uri="{BB962C8B-B14F-4D97-AF65-F5344CB8AC3E}">
        <p14:creationId xmlns:p14="http://schemas.microsoft.com/office/powerpoint/2010/main" val="142788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6</a:t>
            </a:fld>
            <a:endParaRPr lang="en-US"/>
          </a:p>
        </p:txBody>
      </p:sp>
    </p:spTree>
    <p:extLst>
      <p:ext uri="{BB962C8B-B14F-4D97-AF65-F5344CB8AC3E}">
        <p14:creationId xmlns:p14="http://schemas.microsoft.com/office/powerpoint/2010/main" val="25437931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60</a:t>
            </a:fld>
            <a:endParaRPr lang="en-US"/>
          </a:p>
        </p:txBody>
      </p:sp>
    </p:spTree>
    <p:extLst>
      <p:ext uri="{BB962C8B-B14F-4D97-AF65-F5344CB8AC3E}">
        <p14:creationId xmlns:p14="http://schemas.microsoft.com/office/powerpoint/2010/main" val="1739409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61</a:t>
            </a:fld>
            <a:endParaRPr lang="en-US"/>
          </a:p>
        </p:txBody>
      </p:sp>
    </p:spTree>
    <p:extLst>
      <p:ext uri="{BB962C8B-B14F-4D97-AF65-F5344CB8AC3E}">
        <p14:creationId xmlns:p14="http://schemas.microsoft.com/office/powerpoint/2010/main" val="2561392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62</a:t>
            </a:fld>
            <a:endParaRPr lang="en-US"/>
          </a:p>
        </p:txBody>
      </p:sp>
    </p:spTree>
    <p:extLst>
      <p:ext uri="{BB962C8B-B14F-4D97-AF65-F5344CB8AC3E}">
        <p14:creationId xmlns:p14="http://schemas.microsoft.com/office/powerpoint/2010/main" val="2554458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7</a:t>
            </a:fld>
            <a:endParaRPr lang="en-US"/>
          </a:p>
        </p:txBody>
      </p:sp>
    </p:spTree>
    <p:extLst>
      <p:ext uri="{BB962C8B-B14F-4D97-AF65-F5344CB8AC3E}">
        <p14:creationId xmlns:p14="http://schemas.microsoft.com/office/powerpoint/2010/main" val="384508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8</a:t>
            </a:fld>
            <a:endParaRPr lang="en-US"/>
          </a:p>
        </p:txBody>
      </p:sp>
    </p:spTree>
    <p:extLst>
      <p:ext uri="{BB962C8B-B14F-4D97-AF65-F5344CB8AC3E}">
        <p14:creationId xmlns:p14="http://schemas.microsoft.com/office/powerpoint/2010/main" val="1842000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6901C-2F17-412D-8945-DF33E2930D4B}" type="slidenum">
              <a:rPr lang="en-US" smtClean="0"/>
              <a:t>9</a:t>
            </a:fld>
            <a:endParaRPr lang="en-US"/>
          </a:p>
        </p:txBody>
      </p:sp>
    </p:spTree>
    <p:extLst>
      <p:ext uri="{BB962C8B-B14F-4D97-AF65-F5344CB8AC3E}">
        <p14:creationId xmlns:p14="http://schemas.microsoft.com/office/powerpoint/2010/main" val="147960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596349" y="536714"/>
            <a:ext cx="7792278" cy="2494722"/>
          </a:xfrm>
        </p:spPr>
        <p:txBody>
          <a:bodyPr anchor="b">
            <a:noAutofit/>
          </a:bodyPr>
          <a:lstStyle>
            <a:lvl1pPr algn="ctr">
              <a:lnSpc>
                <a:spcPct val="85000"/>
              </a:lnSpc>
              <a:defRPr sz="4000" spc="-50" baseline="0">
                <a:solidFill>
                  <a:schemeClr val="bg1">
                    <a:lumMod val="25000"/>
                  </a:schemeClr>
                </a:solidFill>
              </a:defRPr>
            </a:lvl1pPr>
          </a:lstStyle>
          <a:p>
            <a:r>
              <a:rPr lang="en-US" dirty="0"/>
              <a:t>title</a:t>
            </a:r>
          </a:p>
        </p:txBody>
      </p:sp>
      <p:sp>
        <p:nvSpPr>
          <p:cNvPr id="3" name="Subtitle 2"/>
          <p:cNvSpPr>
            <a:spLocks noGrp="1"/>
          </p:cNvSpPr>
          <p:nvPr>
            <p:ph type="subTitle" idx="1" hasCustomPrompt="1"/>
          </p:nvPr>
        </p:nvSpPr>
        <p:spPr>
          <a:xfrm>
            <a:off x="596348" y="4455620"/>
            <a:ext cx="7792279" cy="1689851"/>
          </a:xfrm>
        </p:spPr>
        <p:txBody>
          <a:bodyPr lIns="91440" rIns="91440">
            <a:normAutofit/>
          </a:bodyPr>
          <a:lstStyle>
            <a:lvl1pPr marL="0" indent="0" algn="ctr">
              <a:buNone/>
              <a:defRPr sz="2400" cap="none" spc="200" baseline="0">
                <a:solidFill>
                  <a:schemeClr val="tx2"/>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596348" y="6459785"/>
            <a:ext cx="2973203" cy="365125"/>
          </a:xfrm>
        </p:spPr>
        <p:txBody>
          <a:bodyPr/>
          <a:lstStyle>
            <a:lvl1pPr>
              <a:defRPr sz="1100">
                <a:solidFill>
                  <a:schemeClr val="tx1"/>
                </a:solidFill>
              </a:defRPr>
            </a:lvl1pPr>
          </a:lstStyle>
          <a:p>
            <a:r>
              <a:rPr lang="en-US"/>
              <a:t>ECE 120: Introduction to Computing</a:t>
            </a:r>
            <a:endParaRPr lang="en-US" dirty="0"/>
          </a:p>
        </p:txBody>
      </p:sp>
      <p:sp>
        <p:nvSpPr>
          <p:cNvPr id="5" name="Footer Placeholder 4"/>
          <p:cNvSpPr>
            <a:spLocks noGrp="1"/>
          </p:cNvSpPr>
          <p:nvPr>
            <p:ph type="ftr" sz="quarter" idx="11"/>
          </p:nvPr>
        </p:nvSpPr>
        <p:spPr>
          <a:xfrm>
            <a:off x="3686185" y="6459785"/>
            <a:ext cx="4713474" cy="365125"/>
          </a:xfrm>
        </p:spPr>
        <p:txBody>
          <a:bodyPr/>
          <a:lstStyle>
            <a:lvl1pPr>
              <a:defRPr sz="1100" cap="none">
                <a:solidFill>
                  <a:schemeClr val="tx1"/>
                </a:solidFill>
              </a:defRPr>
            </a:lvl1pPr>
          </a:lstStyle>
          <a:p>
            <a:pPr algn="r"/>
            <a:r>
              <a:rPr lang="en-US"/>
              <a:t>© 2016 Steven S. Lumetta.  All rights reserved.</a:t>
            </a:r>
            <a:endParaRPr lang="en-US" dirty="0"/>
          </a:p>
        </p:txBody>
      </p:sp>
      <p:sp>
        <p:nvSpPr>
          <p:cNvPr id="6" name="Slide Number Placeholder 5"/>
          <p:cNvSpPr>
            <a:spLocks noGrp="1"/>
          </p:cNvSpPr>
          <p:nvPr>
            <p:ph type="sldNum" sz="quarter" idx="12"/>
          </p:nvPr>
        </p:nvSpPr>
        <p:spPr/>
        <p:txBody>
          <a:bodyPr/>
          <a:lstStyle>
            <a:lvl1pPr>
              <a:defRPr sz="1100">
                <a:solidFill>
                  <a:schemeClr val="tx1"/>
                </a:solidFill>
              </a:defRPr>
            </a:lvl1pPr>
          </a:lstStyle>
          <a:p>
            <a:r>
              <a:rPr lang="en-US" dirty="0"/>
              <a:t>slide </a:t>
            </a:r>
            <a:fld id="{7A1E67A6-F3B4-42F5-9080-BEEF8C889EA2}" type="slidenum">
              <a:rPr lang="en-US" smtClean="0"/>
              <a:pPr/>
              <a:t>‹#›</a:t>
            </a:fld>
            <a:endParaRPr lang="en-US" dirty="0"/>
          </a:p>
        </p:txBody>
      </p:sp>
      <p:cxnSp>
        <p:nvCxnSpPr>
          <p:cNvPr id="9" name="Straight Connector 8"/>
          <p:cNvCxnSpPr/>
          <p:nvPr userDrawn="1"/>
        </p:nvCxnSpPr>
        <p:spPr>
          <a:xfrm>
            <a:off x="596348" y="3786808"/>
            <a:ext cx="7803311" cy="0"/>
          </a:xfrm>
          <a:prstGeom prst="line">
            <a:avLst/>
          </a:prstGeom>
          <a:ln w="25400">
            <a:solidFill>
              <a:srgbClr val="D0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4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ECE 120: Introduction to Computing</a:t>
            </a:r>
          </a:p>
        </p:txBody>
      </p:sp>
      <p:sp>
        <p:nvSpPr>
          <p:cNvPr id="5" name="Footer Placeholder 4"/>
          <p:cNvSpPr>
            <a:spLocks noGrp="1"/>
          </p:cNvSpPr>
          <p:nvPr>
            <p:ph type="ftr" sz="quarter" idx="11"/>
          </p:nvPr>
        </p:nvSpPr>
        <p:spPr/>
        <p:txBody>
          <a:bodyPr/>
          <a:lstStyle/>
          <a:p>
            <a:r>
              <a:rPr lang="en-US"/>
              <a:t>© 2016 Steven S. Lumetta.  All rights reserved.</a:t>
            </a:r>
          </a:p>
        </p:txBody>
      </p:sp>
      <p:sp>
        <p:nvSpPr>
          <p:cNvPr id="6" name="Slide Number Placeholder 5"/>
          <p:cNvSpPr>
            <a:spLocks noGrp="1"/>
          </p:cNvSpPr>
          <p:nvPr>
            <p:ph type="sldNum" sz="quarter" idx="12"/>
          </p:nvPr>
        </p:nvSpPr>
        <p:spPr/>
        <p:txBody>
          <a:bodyPr/>
          <a:lstStyle/>
          <a:p>
            <a:fld id="{53BBCAFA-42BF-4D03-A2B2-0B96A0CF4F81}" type="slidenum">
              <a:rPr lang="en-US" smtClean="0"/>
              <a:t>‹#›</a:t>
            </a:fld>
            <a:endParaRPr lang="en-US"/>
          </a:p>
        </p:txBody>
      </p:sp>
    </p:spTree>
    <p:extLst>
      <p:ext uri="{BB962C8B-B14F-4D97-AF65-F5344CB8AC3E}">
        <p14:creationId xmlns:p14="http://schemas.microsoft.com/office/powerpoint/2010/main" val="294666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ECE 120: Introduction to Computing</a:t>
            </a:r>
          </a:p>
        </p:txBody>
      </p:sp>
      <p:sp>
        <p:nvSpPr>
          <p:cNvPr id="5" name="Footer Placeholder 4"/>
          <p:cNvSpPr>
            <a:spLocks noGrp="1"/>
          </p:cNvSpPr>
          <p:nvPr>
            <p:ph type="ftr" sz="quarter" idx="11"/>
          </p:nvPr>
        </p:nvSpPr>
        <p:spPr/>
        <p:txBody>
          <a:bodyPr/>
          <a:lstStyle/>
          <a:p>
            <a:r>
              <a:rPr lang="en-US"/>
              <a:t>© 2016 Steven S. Lumetta.  All rights reserved.</a:t>
            </a:r>
          </a:p>
        </p:txBody>
      </p:sp>
      <p:sp>
        <p:nvSpPr>
          <p:cNvPr id="6" name="Slide Number Placeholder 5"/>
          <p:cNvSpPr>
            <a:spLocks noGrp="1"/>
          </p:cNvSpPr>
          <p:nvPr>
            <p:ph type="sldNum" sz="quarter" idx="12"/>
          </p:nvPr>
        </p:nvSpPr>
        <p:spPr/>
        <p:txBody>
          <a:bodyPr/>
          <a:lstStyle/>
          <a:p>
            <a:fld id="{53BBCAFA-42BF-4D03-A2B2-0B96A0CF4F81}" type="slidenum">
              <a:rPr lang="en-US" smtClean="0"/>
              <a:t>‹#›</a:t>
            </a:fld>
            <a:endParaRPr lang="en-US"/>
          </a:p>
        </p:txBody>
      </p:sp>
    </p:spTree>
    <p:extLst>
      <p:ext uri="{BB962C8B-B14F-4D97-AF65-F5344CB8AC3E}">
        <p14:creationId xmlns:p14="http://schemas.microsoft.com/office/powerpoint/2010/main" val="93139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349" y="536714"/>
            <a:ext cx="10982737" cy="646043"/>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96350" y="1630017"/>
            <a:ext cx="7792278" cy="4239077"/>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a:t>ECE 120: Introduction to Computing</a:t>
            </a:r>
            <a:endParaRPr lang="en-US" dirty="0"/>
          </a:p>
        </p:txBody>
      </p:sp>
      <p:sp>
        <p:nvSpPr>
          <p:cNvPr id="8" name="Footer Placeholder 7"/>
          <p:cNvSpPr>
            <a:spLocks noGrp="1"/>
          </p:cNvSpPr>
          <p:nvPr>
            <p:ph type="ftr" sz="quarter" idx="11"/>
          </p:nvPr>
        </p:nvSpPr>
        <p:spPr/>
        <p:txBody>
          <a:bodyPr/>
          <a:lstStyle/>
          <a:p>
            <a:pPr algn="r"/>
            <a:r>
              <a:rPr lang="en-US"/>
              <a:t>© 2016 Steven S. Lumetta.  All rights reserved.</a:t>
            </a:r>
            <a:endParaRPr lang="en-US" dirty="0"/>
          </a:p>
        </p:txBody>
      </p:sp>
      <p:sp>
        <p:nvSpPr>
          <p:cNvPr id="9" name="Slide Number Placeholder 8"/>
          <p:cNvSpPr>
            <a:spLocks noGrp="1"/>
          </p:cNvSpPr>
          <p:nvPr>
            <p:ph type="sldNum" sz="quarter" idx="12"/>
          </p:nvPr>
        </p:nvSpPr>
        <p:spPr/>
        <p:txBody>
          <a:bodyPr/>
          <a:lstStyle>
            <a:lvl1pPr>
              <a:defRPr b="0">
                <a:solidFill>
                  <a:schemeClr val="tx1"/>
                </a:solidFill>
              </a:defRPr>
            </a:lvl1pPr>
          </a:lstStyle>
          <a:p>
            <a:r>
              <a:rPr lang="en-US" sz="1100"/>
              <a:t>slide </a:t>
            </a:r>
            <a:fld id="{DFCBF99B-FFDD-44A2-B92B-66EDED34A677}" type="slidenum">
              <a:rPr lang="en-US" sz="1100" smtClean="0"/>
              <a:pPr/>
              <a:t>‹#›</a:t>
            </a:fld>
            <a:endParaRPr lang="en-US" dirty="0"/>
          </a:p>
        </p:txBody>
      </p:sp>
    </p:spTree>
    <p:extLst>
      <p:ext uri="{BB962C8B-B14F-4D97-AF65-F5344CB8AC3E}">
        <p14:creationId xmlns:p14="http://schemas.microsoft.com/office/powerpoint/2010/main" val="296269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ECE 120: Introduction to Computing</a:t>
            </a:r>
          </a:p>
        </p:txBody>
      </p:sp>
      <p:sp>
        <p:nvSpPr>
          <p:cNvPr id="5" name="Footer Placeholder 4"/>
          <p:cNvSpPr>
            <a:spLocks noGrp="1"/>
          </p:cNvSpPr>
          <p:nvPr>
            <p:ph type="ftr" sz="quarter" idx="11"/>
          </p:nvPr>
        </p:nvSpPr>
        <p:spPr/>
        <p:txBody>
          <a:bodyPr/>
          <a:lstStyle/>
          <a:p>
            <a:r>
              <a:rPr lang="en-US"/>
              <a:t>© 2016 Steven S. Lumetta.  All rights reserved.</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3BBCAFA-42BF-4D03-A2B2-0B96A0CF4F81}"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1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ECE 120: Introduction to Computing</a:t>
            </a:r>
          </a:p>
        </p:txBody>
      </p:sp>
      <p:sp>
        <p:nvSpPr>
          <p:cNvPr id="6" name="Footer Placeholder 5"/>
          <p:cNvSpPr>
            <a:spLocks noGrp="1"/>
          </p:cNvSpPr>
          <p:nvPr>
            <p:ph type="ftr" sz="quarter" idx="11"/>
          </p:nvPr>
        </p:nvSpPr>
        <p:spPr/>
        <p:txBody>
          <a:bodyPr/>
          <a:lstStyle/>
          <a:p>
            <a:r>
              <a:rPr lang="en-US"/>
              <a:t>© 2016 Steven S. Lumetta.  All rights reserved.</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3BBCAFA-42BF-4D03-A2B2-0B96A0CF4F81}" type="slidenum">
              <a:rPr lang="en-US" smtClean="0"/>
              <a:pPr/>
              <a:t>‹#›</a:t>
            </a:fld>
            <a:endParaRPr lang="en-US" dirty="0"/>
          </a:p>
        </p:txBody>
      </p:sp>
    </p:spTree>
    <p:extLst>
      <p:ext uri="{BB962C8B-B14F-4D97-AF65-F5344CB8AC3E}">
        <p14:creationId xmlns:p14="http://schemas.microsoft.com/office/powerpoint/2010/main" val="295886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ECE 120: Introduction to Computing</a:t>
            </a:r>
          </a:p>
        </p:txBody>
      </p:sp>
      <p:sp>
        <p:nvSpPr>
          <p:cNvPr id="8" name="Footer Placeholder 7"/>
          <p:cNvSpPr>
            <a:spLocks noGrp="1"/>
          </p:cNvSpPr>
          <p:nvPr>
            <p:ph type="ftr" sz="quarter" idx="11"/>
          </p:nvPr>
        </p:nvSpPr>
        <p:spPr/>
        <p:txBody>
          <a:bodyPr/>
          <a:lstStyle/>
          <a:p>
            <a:r>
              <a:rPr lang="en-US"/>
              <a:t>© 2016 Steven S. Lumetta.  All rights reserved.</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53BBCAFA-42BF-4D03-A2B2-0B96A0CF4F81}" type="slidenum">
              <a:rPr lang="en-US" smtClean="0"/>
              <a:pPr/>
              <a:t>‹#›</a:t>
            </a:fld>
            <a:endParaRPr lang="en-US" dirty="0"/>
          </a:p>
        </p:txBody>
      </p:sp>
    </p:spTree>
    <p:extLst>
      <p:ext uri="{BB962C8B-B14F-4D97-AF65-F5344CB8AC3E}">
        <p14:creationId xmlns:p14="http://schemas.microsoft.com/office/powerpoint/2010/main" val="382842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ECE 120: Introduction to Computing</a:t>
            </a:r>
          </a:p>
        </p:txBody>
      </p:sp>
      <p:sp>
        <p:nvSpPr>
          <p:cNvPr id="4" name="Footer Placeholder 3"/>
          <p:cNvSpPr>
            <a:spLocks noGrp="1"/>
          </p:cNvSpPr>
          <p:nvPr>
            <p:ph type="ftr" sz="quarter" idx="11"/>
          </p:nvPr>
        </p:nvSpPr>
        <p:spPr/>
        <p:txBody>
          <a:bodyPr/>
          <a:lstStyle/>
          <a:p>
            <a:r>
              <a:rPr lang="en-US"/>
              <a:t>© 2016 Steven S. Lumetta.  All rights reserved.</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53BBCAFA-42BF-4D03-A2B2-0B96A0CF4F81}" type="slidenum">
              <a:rPr lang="en-US" smtClean="0"/>
              <a:pPr/>
              <a:t>‹#›</a:t>
            </a:fld>
            <a:endParaRPr lang="en-US" dirty="0"/>
          </a:p>
        </p:txBody>
      </p:sp>
    </p:spTree>
    <p:extLst>
      <p:ext uri="{BB962C8B-B14F-4D97-AF65-F5344CB8AC3E}">
        <p14:creationId xmlns:p14="http://schemas.microsoft.com/office/powerpoint/2010/main" val="263862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ECE 120: Introduction to Computing</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2016 Steven S. Lumetta.  All rights reserved.</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53BBCAFA-42BF-4D03-A2B2-0B96A0CF4F81}" type="slidenum">
              <a:rPr lang="en-US" smtClean="0"/>
              <a:pPr/>
              <a:t>‹#›</a:t>
            </a:fld>
            <a:endParaRPr lang="en-US" dirty="0"/>
          </a:p>
        </p:txBody>
      </p:sp>
    </p:spTree>
    <p:extLst>
      <p:ext uri="{BB962C8B-B14F-4D97-AF65-F5344CB8AC3E}">
        <p14:creationId xmlns:p14="http://schemas.microsoft.com/office/powerpoint/2010/main" val="64583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ECE 120: Introduction to Computing</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2016 Steven S. Lumetta.  All rights reserved.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BBCAFA-42BF-4D03-A2B2-0B96A0CF4F81}" type="slidenum">
              <a:rPr lang="en-US" smtClean="0"/>
              <a:t>‹#›</a:t>
            </a:fld>
            <a:endParaRPr lang="en-US"/>
          </a:p>
        </p:txBody>
      </p:sp>
    </p:spTree>
    <p:extLst>
      <p:ext uri="{BB962C8B-B14F-4D97-AF65-F5344CB8AC3E}">
        <p14:creationId xmlns:p14="http://schemas.microsoft.com/office/powerpoint/2010/main" val="116219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ECE 120: Introduction to Computing</a:t>
            </a:r>
          </a:p>
        </p:txBody>
      </p:sp>
      <p:sp>
        <p:nvSpPr>
          <p:cNvPr id="6" name="Footer Placeholder 5"/>
          <p:cNvSpPr>
            <a:spLocks noGrp="1"/>
          </p:cNvSpPr>
          <p:nvPr>
            <p:ph type="ftr" sz="quarter" idx="11"/>
          </p:nvPr>
        </p:nvSpPr>
        <p:spPr/>
        <p:txBody>
          <a:bodyPr/>
          <a:lstStyle/>
          <a:p>
            <a:r>
              <a:rPr lang="en-US"/>
              <a:t>© 2016 Steven S. Lumetta.  All rights reserved.</a:t>
            </a:r>
          </a:p>
        </p:txBody>
      </p:sp>
      <p:sp>
        <p:nvSpPr>
          <p:cNvPr id="7" name="Slide Number Placeholder 6"/>
          <p:cNvSpPr>
            <a:spLocks noGrp="1"/>
          </p:cNvSpPr>
          <p:nvPr>
            <p:ph type="sldNum" sz="quarter" idx="12"/>
          </p:nvPr>
        </p:nvSpPr>
        <p:spPr/>
        <p:txBody>
          <a:bodyPr/>
          <a:lstStyle/>
          <a:p>
            <a:fld id="{53BBCAFA-42BF-4D03-A2B2-0B96A0CF4F81}" type="slidenum">
              <a:rPr lang="en-US" smtClean="0"/>
              <a:t>‹#›</a:t>
            </a:fld>
            <a:endParaRPr lang="en-US"/>
          </a:p>
        </p:txBody>
      </p:sp>
    </p:spTree>
    <p:extLst>
      <p:ext uri="{BB962C8B-B14F-4D97-AF65-F5344CB8AC3E}">
        <p14:creationId xmlns:p14="http://schemas.microsoft.com/office/powerpoint/2010/main" val="160049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58594"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6350" y="536714"/>
            <a:ext cx="10972798" cy="64604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6348" y="1540565"/>
            <a:ext cx="7792279" cy="432852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348" y="6459785"/>
            <a:ext cx="2973203" cy="365125"/>
          </a:xfrm>
          <a:prstGeom prst="rect">
            <a:avLst/>
          </a:prstGeom>
        </p:spPr>
        <p:txBody>
          <a:bodyPr vert="horz" lIns="91440" tIns="45720" rIns="91440" bIns="45720" rtlCol="0" anchor="ctr"/>
          <a:lstStyle>
            <a:lvl1pPr algn="l">
              <a:defRPr sz="1100">
                <a:solidFill>
                  <a:schemeClr val="tx1"/>
                </a:solidFill>
              </a:defRPr>
            </a:lvl1pPr>
          </a:lstStyle>
          <a:p>
            <a:r>
              <a:rPr lang="en-US"/>
              <a:t>ECE 120: Introduction to Computing</a:t>
            </a:r>
            <a:endParaRPr lang="en-US" dirty="0"/>
          </a:p>
        </p:txBody>
      </p:sp>
      <p:sp>
        <p:nvSpPr>
          <p:cNvPr id="5" name="Footer Placeholder 4"/>
          <p:cNvSpPr>
            <a:spLocks noGrp="1"/>
          </p:cNvSpPr>
          <p:nvPr>
            <p:ph type="ftr" sz="quarter" idx="3"/>
          </p:nvPr>
        </p:nvSpPr>
        <p:spPr>
          <a:xfrm>
            <a:off x="3686185" y="6459785"/>
            <a:ext cx="4702442" cy="365125"/>
          </a:xfrm>
          <a:prstGeom prst="rect">
            <a:avLst/>
          </a:prstGeom>
        </p:spPr>
        <p:txBody>
          <a:bodyPr vert="horz" lIns="91440" tIns="45720" rIns="91440" bIns="45720" rtlCol="0" anchor="ctr"/>
          <a:lstStyle>
            <a:lvl1pPr algn="ctr">
              <a:defRPr sz="1100" cap="none" baseline="0">
                <a:solidFill>
                  <a:schemeClr val="tx1"/>
                </a:solidFill>
              </a:defRPr>
            </a:lvl1pPr>
          </a:lstStyle>
          <a:p>
            <a:pPr algn="r"/>
            <a:r>
              <a:rPr lang="en-US"/>
              <a:t>© 2016 Steven S. Lumetta.  All rights reserved.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US" sz="1100" dirty="0">
                <a:solidFill>
                  <a:schemeClr val="tx1"/>
                </a:solidFill>
              </a:rPr>
              <a:t>slide </a:t>
            </a:r>
            <a:fld id="{DFCBF99B-FFDD-44A2-B92B-66EDED34A677}" type="slidenum">
              <a:rPr lang="en-US" sz="1100" smtClean="0">
                <a:solidFill>
                  <a:schemeClr val="tx1"/>
                </a:solidFill>
              </a:rPr>
              <a:pPr/>
              <a:t>‹#›</a:t>
            </a:fld>
            <a:endParaRPr lang="en-US" dirty="0"/>
          </a:p>
        </p:txBody>
      </p:sp>
      <p:cxnSp>
        <p:nvCxnSpPr>
          <p:cNvPr id="10" name="Straight Connector 9"/>
          <p:cNvCxnSpPr/>
          <p:nvPr/>
        </p:nvCxnSpPr>
        <p:spPr>
          <a:xfrm>
            <a:off x="596349" y="1300524"/>
            <a:ext cx="10972799" cy="0"/>
          </a:xfrm>
          <a:prstGeom prst="line">
            <a:avLst/>
          </a:prstGeom>
          <a:ln w="25400">
            <a:solidFill>
              <a:srgbClr val="D09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65096"/>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hf hdr="0"/>
  <p:txStyles>
    <p:titleStyle>
      <a:lvl1pPr algn="l" defTabSz="914400" rtl="0" eaLnBrk="1" latinLnBrk="0" hangingPunct="1">
        <a:lnSpc>
          <a:spcPct val="85000"/>
        </a:lnSpc>
        <a:spcBef>
          <a:spcPct val="0"/>
        </a:spcBef>
        <a:buNone/>
        <a:defRPr sz="36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349" y="536714"/>
            <a:ext cx="7792278" cy="2892286"/>
          </a:xfrm>
        </p:spPr>
        <p:txBody>
          <a:bodyPr/>
          <a:lstStyle/>
          <a:p>
            <a:pPr>
              <a:lnSpc>
                <a:spcPct val="100000"/>
              </a:lnSpc>
              <a:spcAft>
                <a:spcPts val="600"/>
              </a:spcAft>
            </a:pPr>
            <a:r>
              <a:rPr lang="en-US" sz="2800" dirty="0"/>
              <a:t>University of Illinois at Urbana-Champaign</a:t>
            </a:r>
            <a:br>
              <a:rPr lang="en-US" sz="2800" dirty="0"/>
            </a:br>
            <a:r>
              <a:rPr lang="en-US" sz="2800" dirty="0"/>
              <a:t>Dept. of Electrical and Computer Engineering</a:t>
            </a:r>
            <a:br>
              <a:rPr lang="en-US" sz="2800" dirty="0"/>
            </a:br>
            <a:br>
              <a:rPr lang="en-US" sz="3600" dirty="0"/>
            </a:br>
            <a:r>
              <a:rPr lang="en-US" sz="3600" dirty="0"/>
              <a:t>ECE 101: Computing Technologies</a:t>
            </a:r>
            <a:br>
              <a:rPr lang="en-US" sz="3600" dirty="0"/>
            </a:br>
            <a:r>
              <a:rPr lang="en-US" sz="3600" dirty="0"/>
              <a:t>and the Internet of Things</a:t>
            </a:r>
          </a:p>
        </p:txBody>
      </p:sp>
      <p:sp>
        <p:nvSpPr>
          <p:cNvPr id="3" name="Subtitle 2"/>
          <p:cNvSpPr>
            <a:spLocks noGrp="1"/>
          </p:cNvSpPr>
          <p:nvPr>
            <p:ph type="subTitle" idx="1"/>
          </p:nvPr>
        </p:nvSpPr>
        <p:spPr/>
        <p:txBody>
          <a:bodyPr>
            <a:normAutofit/>
          </a:bodyPr>
          <a:lstStyle/>
          <a:p>
            <a:r>
              <a:rPr lang="en-US" sz="2800" dirty="0">
                <a:solidFill>
                  <a:srgbClr val="0070C0"/>
                </a:solidFill>
              </a:rPr>
              <a:t>File Systems:</a:t>
            </a:r>
            <a:br>
              <a:rPr lang="en-US" sz="2800" dirty="0">
                <a:solidFill>
                  <a:srgbClr val="0070C0"/>
                </a:solidFill>
              </a:rPr>
            </a:br>
            <a:r>
              <a:rPr lang="en-US" sz="2800" dirty="0">
                <a:solidFill>
                  <a:srgbClr val="0070C0"/>
                </a:solidFill>
              </a:rPr>
              <a:t>Consistency and Cloud Storage</a:t>
            </a:r>
          </a:p>
        </p:txBody>
      </p:sp>
      <p:sp>
        <p:nvSpPr>
          <p:cNvPr id="4" name="Date Placeholder 3"/>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7" name="Slide Number Placeholder 6"/>
          <p:cNvSpPr>
            <a:spLocks noGrp="1"/>
          </p:cNvSpPr>
          <p:nvPr>
            <p:ph type="sldNum" sz="quarter" idx="12"/>
          </p:nvPr>
        </p:nvSpPr>
        <p:spPr/>
        <p:txBody>
          <a:bodyPr/>
          <a:lstStyle/>
          <a:p>
            <a:r>
              <a:rPr lang="en-US"/>
              <a:t>slide </a:t>
            </a:r>
            <a:fld id="{7A1E67A6-F3B4-42F5-9080-BEEF8C889EA2}" type="slidenum">
              <a:rPr lang="en-US" smtClean="0"/>
              <a:pPr/>
              <a:t>1</a:t>
            </a:fld>
            <a:endParaRPr lang="en-US" dirty="0"/>
          </a:p>
        </p:txBody>
      </p:sp>
      <p:sp>
        <p:nvSpPr>
          <p:cNvPr id="6" name="Footer Placeholder 4">
            <a:extLst>
              <a:ext uri="{FF2B5EF4-FFF2-40B4-BE49-F238E27FC236}">
                <a16:creationId xmlns:a16="http://schemas.microsoft.com/office/drawing/2014/main" id="{B796D0CF-C2A8-4B06-A4A9-5BD8E703DC12}"/>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0853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An Operation Makes One Change to a Shared Document</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a:p>
            <a:pPr algn="ctr"/>
            <a:r>
              <a:rPr lang="en-US" dirty="0"/>
              <a:t>To get started, </a:t>
            </a:r>
            <a:br>
              <a:rPr lang="en-US" dirty="0"/>
            </a:br>
            <a:r>
              <a:rPr lang="en-US" dirty="0"/>
              <a:t>let’s think about what it means </a:t>
            </a:r>
            <a:br>
              <a:rPr lang="en-US" dirty="0"/>
            </a:br>
            <a:r>
              <a:rPr lang="en-US" dirty="0"/>
              <a:t>to do something to a document.</a:t>
            </a:r>
          </a:p>
          <a:p>
            <a:pPr algn="ctr"/>
            <a:endParaRPr lang="en-US" dirty="0"/>
          </a:p>
          <a:p>
            <a:pPr algn="ctr"/>
            <a:r>
              <a:rPr lang="en-US" b="1" dirty="0">
                <a:solidFill>
                  <a:srgbClr val="0070C0"/>
                </a:solidFill>
              </a:rPr>
              <a:t>Let’s call the act of doing something </a:t>
            </a:r>
            <a:br>
              <a:rPr lang="en-US" b="1" dirty="0">
                <a:solidFill>
                  <a:srgbClr val="0070C0"/>
                </a:solidFill>
              </a:rPr>
            </a:br>
            <a:r>
              <a:rPr lang="en-US" b="1" dirty="0">
                <a:solidFill>
                  <a:srgbClr val="0070C0"/>
                </a:solidFill>
              </a:rPr>
              <a:t>an operation.</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68329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fade">
                                      <p:cBhvr>
                                        <p:cTn id="11" dur="1000"/>
                                        <p:tgtEl>
                                          <p:spTgt spid="5">
                                            <p:txEl>
                                              <p:pRg st="3" end="3"/>
                                            </p:txEl>
                                          </p:spTgt>
                                        </p:tgtEl>
                                      </p:cBhvr>
                                    </p:animEffect>
                                    <p:anim calcmode="lin" valueType="num">
                                      <p:cBhvr>
                                        <p:cTn id="1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Typing is Also Not What it Used to Be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My mother, a legal secretary, used </a:t>
            </a:r>
            <a:br>
              <a:rPr lang="en-US" dirty="0"/>
            </a:br>
            <a:r>
              <a:rPr lang="en-US" dirty="0"/>
              <a:t>a typewriter every day at work.</a:t>
            </a:r>
          </a:p>
          <a:p>
            <a:r>
              <a:rPr lang="en-US" dirty="0"/>
              <a:t>She was a little annoyed*</a:t>
            </a:r>
          </a:p>
          <a:p>
            <a:pPr lvl="1"/>
            <a:r>
              <a:rPr lang="en-US" dirty="0"/>
              <a:t>when she noticed that I, </a:t>
            </a:r>
          </a:p>
          <a:p>
            <a:pPr lvl="1"/>
            <a:r>
              <a:rPr lang="en-US" dirty="0"/>
              <a:t>then only about 12 or 13, </a:t>
            </a:r>
          </a:p>
          <a:p>
            <a:pPr lvl="1"/>
            <a:r>
              <a:rPr lang="en-US" dirty="0"/>
              <a:t>could type as fast as she could.</a:t>
            </a:r>
          </a:p>
          <a:p>
            <a:r>
              <a:rPr lang="en-US" dirty="0"/>
              <a:t>Because I made a lot of mistakes.</a:t>
            </a:r>
          </a:p>
          <a:p>
            <a:pPr algn="ctr"/>
            <a:r>
              <a:rPr lang="en-US" sz="2000" dirty="0"/>
              <a:t>*Possibly she thought the world was ending, </a:t>
            </a:r>
            <a:br>
              <a:rPr lang="en-US" sz="2000" dirty="0"/>
            </a:br>
            <a:r>
              <a:rPr lang="en-US" sz="2000" dirty="0"/>
              <a:t>but I’m still scared to ask.</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erson sitting at a desk&#10;&#10;Description automatically generated with low confidence">
            <a:extLst>
              <a:ext uri="{FF2B5EF4-FFF2-40B4-BE49-F238E27FC236}">
                <a16:creationId xmlns:a16="http://schemas.microsoft.com/office/drawing/2014/main" id="{996A9007-7C16-4557-83FD-23B632D10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66" y="1518353"/>
            <a:ext cx="3551181" cy="4526613"/>
          </a:xfrm>
          <a:prstGeom prst="rect">
            <a:avLst/>
          </a:prstGeom>
        </p:spPr>
      </p:pic>
    </p:spTree>
    <p:extLst>
      <p:ext uri="{BB962C8B-B14F-4D97-AF65-F5344CB8AC3E}">
        <p14:creationId xmlns:p14="http://schemas.microsoft.com/office/powerpoint/2010/main" val="50571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wipe(left)">
                                      <p:cBhvr>
                                        <p:cTn id="26" dur="500"/>
                                        <p:tgtEl>
                                          <p:spTgt spid="5">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ipe(left)">
                                      <p:cBhvr>
                                        <p:cTn id="30" dur="500"/>
                                        <p:tgtEl>
                                          <p:spTgt spid="5">
                                            <p:txEl>
                                              <p:pRg st="3" end="3"/>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left)">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left)">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Modern Typists Still Rated Based on Typing Speed</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Back then, professional typists</a:t>
            </a:r>
          </a:p>
          <a:p>
            <a:pPr lvl="1"/>
            <a:r>
              <a:rPr lang="en-US" dirty="0"/>
              <a:t>were rated by speed.  </a:t>
            </a:r>
          </a:p>
          <a:p>
            <a:pPr lvl="1"/>
            <a:r>
              <a:rPr lang="en-US" dirty="0"/>
              <a:t>Mistakes cost a lot of time, so </a:t>
            </a:r>
          </a:p>
          <a:p>
            <a:pPr lvl="1"/>
            <a:r>
              <a:rPr lang="en-US" dirty="0"/>
              <a:t>a good typist could not make any.</a:t>
            </a:r>
          </a:p>
          <a:p>
            <a:r>
              <a:rPr lang="en-US" b="1" dirty="0">
                <a:solidFill>
                  <a:srgbClr val="00B050"/>
                </a:solidFill>
              </a:rPr>
              <a:t>My secret?</a:t>
            </a:r>
          </a:p>
          <a:p>
            <a:pPr marL="0" indent="0" algn="ctr">
              <a:buNone/>
            </a:pPr>
            <a:r>
              <a:rPr lang="en-US" b="1" dirty="0">
                <a:solidFill>
                  <a:srgbClr val="0070C0"/>
                </a:solidFill>
              </a:rPr>
              <a:t>Backspace!</a:t>
            </a:r>
          </a:p>
          <a:p>
            <a:pPr marL="0" indent="0" algn="ctr">
              <a:buNone/>
            </a:pPr>
            <a:endParaRPr lang="en-US" dirty="0"/>
          </a:p>
          <a:p>
            <a:pPr algn="ctr"/>
            <a:r>
              <a:rPr lang="en-US" dirty="0"/>
              <a:t>I learned to type on a computer.</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text, computer, electronics, black&#10;&#10;Description automatically generated">
            <a:extLst>
              <a:ext uri="{FF2B5EF4-FFF2-40B4-BE49-F238E27FC236}">
                <a16:creationId xmlns:a16="http://schemas.microsoft.com/office/drawing/2014/main" id="{348C862F-A23B-41C2-8B17-A4135F8F8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179" y="1846048"/>
            <a:ext cx="4034355" cy="3381935"/>
          </a:xfrm>
          <a:prstGeom prst="rect">
            <a:avLst/>
          </a:prstGeom>
        </p:spPr>
      </p:pic>
    </p:spTree>
    <p:extLst>
      <p:ext uri="{BB962C8B-B14F-4D97-AF65-F5344CB8AC3E}">
        <p14:creationId xmlns:p14="http://schemas.microsoft.com/office/powerpoint/2010/main" val="139573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1000"/>
                                        <p:tgtEl>
                                          <p:spTgt spid="5">
                                            <p:txEl>
                                              <p:pRg st="5" end="5"/>
                                            </p:txEl>
                                          </p:spTgt>
                                        </p:tgtEl>
                                      </p:cBhvr>
                                    </p:animEffect>
                                    <p:anim calcmode="lin" valueType="num">
                                      <p:cBhvr>
                                        <p:cTn id="3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par>
                          <p:cTn id="39" fill="hold">
                            <p:stCondLst>
                              <p:cond delay="1500"/>
                            </p:stCondLst>
                            <p:childTnLst>
                              <p:par>
                                <p:cTn id="40" presetID="10" presetClass="entr" presetSubtype="0" fill="hold" nodeType="afterEffect">
                                  <p:stCondLst>
                                    <p:cond delay="100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Each Operation with an Inverse Can be Undone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242850" cy="4239077"/>
          </a:xfrm>
        </p:spPr>
        <p:txBody>
          <a:bodyPr>
            <a:normAutofit/>
          </a:bodyPr>
          <a:lstStyle/>
          <a:p>
            <a:pPr algn="ctr"/>
            <a:r>
              <a:rPr lang="en-US" b="1" dirty="0">
                <a:solidFill>
                  <a:srgbClr val="0070C0"/>
                </a:solidFill>
              </a:rPr>
              <a:t>Pressing a key is an operation.</a:t>
            </a:r>
          </a:p>
          <a:p>
            <a:pPr algn="ctr"/>
            <a:r>
              <a:rPr lang="en-US" dirty="0"/>
              <a:t>Hitting </a:t>
            </a:r>
            <a:r>
              <a:rPr lang="en-US" b="1" dirty="0">
                <a:solidFill>
                  <a:srgbClr val="0070C0"/>
                </a:solidFill>
              </a:rPr>
              <a:t>backspace undoes that operation</a:t>
            </a:r>
            <a:br>
              <a:rPr lang="en-US" dirty="0"/>
            </a:br>
            <a:r>
              <a:rPr lang="en-US" dirty="0"/>
              <a:t>(removes the effect of the keystroke).</a:t>
            </a:r>
          </a:p>
          <a:p>
            <a:endParaRPr lang="en-US" dirty="0"/>
          </a:p>
          <a:p>
            <a:r>
              <a:rPr lang="en-US" b="1" dirty="0">
                <a:solidFill>
                  <a:srgbClr val="0070C0"/>
                </a:solidFill>
              </a:rPr>
              <a:t>Later</a:t>
            </a:r>
            <a:r>
              <a:rPr lang="en-US" dirty="0"/>
              <a:t>, word processing </a:t>
            </a:r>
            <a:r>
              <a:rPr lang="en-US" b="1" dirty="0">
                <a:solidFill>
                  <a:srgbClr val="0070C0"/>
                </a:solidFill>
              </a:rPr>
              <a:t>programs generalized the idea</a:t>
            </a:r>
            <a:r>
              <a:rPr lang="en-US" dirty="0"/>
              <a:t> of undoing the last operation.</a:t>
            </a:r>
          </a:p>
          <a:p>
            <a:r>
              <a:rPr lang="en-US" dirty="0"/>
              <a:t>For example, undo deletion of a word by reinserting the word.</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3882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up)">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up)">
                                      <p:cBhvr>
                                        <p:cTn id="2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 Log May Suffice as a History of Operations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To support “Undo”, </a:t>
            </a:r>
            <a:r>
              <a:rPr lang="en-US" b="1" dirty="0">
                <a:solidFill>
                  <a:srgbClr val="0070C0"/>
                </a:solidFill>
              </a:rPr>
              <a:t>tools </a:t>
            </a:r>
            <a:br>
              <a:rPr lang="en-US" b="1" dirty="0">
                <a:solidFill>
                  <a:srgbClr val="0070C0"/>
                </a:solidFill>
              </a:rPr>
            </a:br>
            <a:r>
              <a:rPr lang="en-US" b="1" dirty="0">
                <a:solidFill>
                  <a:srgbClr val="0070C0"/>
                </a:solidFill>
              </a:rPr>
              <a:t>kept a log of operations</a:t>
            </a:r>
            <a:r>
              <a:rPr lang="en-US" dirty="0"/>
              <a:t>.</a:t>
            </a:r>
          </a:p>
          <a:p>
            <a:endParaRPr lang="en-US" dirty="0"/>
          </a:p>
          <a:p>
            <a:r>
              <a:rPr lang="en-US" b="1" dirty="0">
                <a:solidFill>
                  <a:srgbClr val="0070C0"/>
                </a:solidFill>
              </a:rPr>
              <a:t>Each log entry</a:t>
            </a:r>
          </a:p>
          <a:p>
            <a:pPr lvl="1"/>
            <a:r>
              <a:rPr lang="en-US" b="1" dirty="0">
                <a:solidFill>
                  <a:srgbClr val="0070C0"/>
                </a:solidFill>
              </a:rPr>
              <a:t>could be undone</a:t>
            </a:r>
            <a:r>
              <a:rPr lang="en-US" dirty="0"/>
              <a:t> (in reverse order) </a:t>
            </a:r>
          </a:p>
          <a:p>
            <a:pPr lvl="1"/>
            <a:r>
              <a:rPr lang="en-US" dirty="0"/>
              <a:t>by inverting the operation: </a:t>
            </a:r>
          </a:p>
          <a:p>
            <a:pPr lvl="1"/>
            <a:r>
              <a:rPr lang="en-US" dirty="0"/>
              <a:t>paste becomes cut, and </a:t>
            </a:r>
          </a:p>
          <a:p>
            <a:pPr lvl="1"/>
            <a:r>
              <a:rPr lang="en-US" dirty="0"/>
              <a:t>press becomes backspace.	</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2" name="TextBox 1">
            <a:extLst>
              <a:ext uri="{FF2B5EF4-FFF2-40B4-BE49-F238E27FC236}">
                <a16:creationId xmlns:a16="http://schemas.microsoft.com/office/drawing/2014/main" id="{43F7A269-F736-43E2-9590-5959CD300048}"/>
              </a:ext>
            </a:extLst>
          </p:cNvPr>
          <p:cNvSpPr txBox="1"/>
          <p:nvPr/>
        </p:nvSpPr>
        <p:spPr>
          <a:xfrm>
            <a:off x="7688014" y="2410727"/>
            <a:ext cx="3062057" cy="2677656"/>
          </a:xfrm>
          <a:prstGeom prst="rect">
            <a:avLst/>
          </a:prstGeom>
          <a:solidFill>
            <a:srgbClr val="FFFF00"/>
          </a:solidFill>
          <a:ln>
            <a:solidFill>
              <a:schemeClr val="tx1"/>
            </a:solidFill>
          </a:ln>
        </p:spPr>
        <p:txBody>
          <a:bodyPr wrap="none" rtlCol="0">
            <a:spAutoFit/>
          </a:bodyPr>
          <a:lstStyle/>
          <a:p>
            <a:pPr marL="0" lvl="1" algn="ctr"/>
            <a:r>
              <a:rPr lang="en-US" sz="2400" b="1" dirty="0"/>
              <a:t>LOG</a:t>
            </a:r>
          </a:p>
          <a:p>
            <a:pPr marL="258318" lvl="1" indent="-514350">
              <a:buFont typeface="+mj-lt"/>
              <a:buAutoNum type="arabicPeriod"/>
            </a:pPr>
            <a:r>
              <a:rPr lang="en-US" sz="2400" dirty="0"/>
              <a:t>Pressed ‘H’</a:t>
            </a:r>
          </a:p>
          <a:p>
            <a:pPr marL="258318" lvl="1" indent="-514350">
              <a:buFont typeface="+mj-lt"/>
              <a:buAutoNum type="arabicPeriod"/>
            </a:pPr>
            <a:r>
              <a:rPr lang="en-US" sz="2400" dirty="0"/>
              <a:t>Pressed ‘e’</a:t>
            </a:r>
          </a:p>
          <a:p>
            <a:pPr marL="258318" lvl="1" indent="-514350">
              <a:buFont typeface="+mj-lt"/>
              <a:buAutoNum type="arabicPeriod"/>
            </a:pPr>
            <a:r>
              <a:rPr lang="en-US" sz="2400" dirty="0"/>
              <a:t>Pressed ‘l’</a:t>
            </a:r>
          </a:p>
          <a:p>
            <a:pPr marL="258318" lvl="1" indent="-514350">
              <a:buFont typeface="+mj-lt"/>
              <a:buAutoNum type="arabicPeriod"/>
            </a:pPr>
            <a:r>
              <a:rPr lang="en-US" sz="2400" dirty="0"/>
              <a:t>Pressed ‘l’</a:t>
            </a:r>
          </a:p>
          <a:p>
            <a:pPr marL="258318" lvl="1" indent="-514350">
              <a:buFont typeface="+mj-lt"/>
              <a:buAutoNum type="arabicPeriod"/>
            </a:pPr>
            <a:r>
              <a:rPr lang="en-US" sz="2400" dirty="0"/>
              <a:t>Pressed ‘o’</a:t>
            </a:r>
          </a:p>
          <a:p>
            <a:pPr marL="258318" lvl="1" indent="-514350">
              <a:buFont typeface="+mj-lt"/>
              <a:buAutoNum type="arabicPeriod"/>
            </a:pPr>
            <a:r>
              <a:rPr lang="en-US" sz="2400" dirty="0"/>
              <a:t>Pasted “, world!”</a:t>
            </a:r>
          </a:p>
        </p:txBody>
      </p:sp>
    </p:spTree>
    <p:extLst>
      <p:ext uri="{BB962C8B-B14F-4D97-AF65-F5344CB8AC3E}">
        <p14:creationId xmlns:p14="http://schemas.microsoft.com/office/powerpoint/2010/main" val="24943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wipe(left)">
                                      <p:cBhvr>
                                        <p:cTn id="3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Not All Operations can be Inverted</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b="1" dirty="0">
                <a:solidFill>
                  <a:srgbClr val="0070C0"/>
                </a:solidFill>
              </a:rPr>
              <a:t>Some operations have no exact inverse.</a:t>
            </a:r>
          </a:p>
          <a:p>
            <a:r>
              <a:rPr lang="en-US" dirty="0"/>
              <a:t>Consider an image editing tool.</a:t>
            </a:r>
          </a:p>
          <a:p>
            <a:pPr lvl="1"/>
            <a:r>
              <a:rPr lang="en-US" dirty="0"/>
              <a:t>A user blurs the image, </a:t>
            </a:r>
          </a:p>
          <a:p>
            <a:pPr lvl="1"/>
            <a:r>
              <a:rPr lang="en-US" dirty="0"/>
              <a:t>which performs local averaging.</a:t>
            </a:r>
          </a:p>
          <a:p>
            <a:r>
              <a:rPr lang="en-US" dirty="0"/>
              <a:t>Many possible original images</a:t>
            </a:r>
          </a:p>
          <a:p>
            <a:pPr lvl="1"/>
            <a:r>
              <a:rPr lang="en-US" dirty="0"/>
              <a:t>produce the same final image, so</a:t>
            </a:r>
          </a:p>
          <a:p>
            <a:pPr lvl="1"/>
            <a:r>
              <a:rPr lang="en-US" b="1" dirty="0">
                <a:solidFill>
                  <a:srgbClr val="0070C0"/>
                </a:solidFill>
              </a:rPr>
              <a:t>the only way to undo </a:t>
            </a:r>
            <a:r>
              <a:rPr lang="en-US" dirty="0"/>
              <a:t>a blur</a:t>
            </a:r>
          </a:p>
          <a:p>
            <a:pPr lvl="1"/>
            <a:r>
              <a:rPr lang="en-US" b="1" dirty="0">
                <a:solidFill>
                  <a:srgbClr val="0070C0"/>
                </a:solidFill>
              </a:rPr>
              <a:t>is to preserve a copy </a:t>
            </a:r>
            <a:r>
              <a:rPr lang="en-US" dirty="0"/>
              <a:t>of the original.</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4" name="Picture 3" descr="A picture containing building, window&#10;&#10;Description automatically generated">
            <a:extLst>
              <a:ext uri="{FF2B5EF4-FFF2-40B4-BE49-F238E27FC236}">
                <a16:creationId xmlns:a16="http://schemas.microsoft.com/office/drawing/2014/main" id="{2B5C3AA6-B4D9-4585-95C0-E04286E4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142" y="1541835"/>
            <a:ext cx="1843446" cy="2207720"/>
          </a:xfrm>
          <a:prstGeom prst="rect">
            <a:avLst/>
          </a:prstGeom>
        </p:spPr>
      </p:pic>
      <p:pic>
        <p:nvPicPr>
          <p:cNvPr id="10" name="Picture 9" descr="A picture containing colorful&#10;&#10;Description automatically generated">
            <a:extLst>
              <a:ext uri="{FF2B5EF4-FFF2-40B4-BE49-F238E27FC236}">
                <a16:creationId xmlns:a16="http://schemas.microsoft.com/office/drawing/2014/main" id="{098D159D-B314-4BE2-9FE7-EB7695F81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143" y="4000810"/>
            <a:ext cx="1843445" cy="2207719"/>
          </a:xfrm>
          <a:prstGeom prst="rect">
            <a:avLst/>
          </a:prstGeom>
        </p:spPr>
      </p:pic>
    </p:spTree>
    <p:extLst>
      <p:ext uri="{BB962C8B-B14F-4D97-AF65-F5344CB8AC3E}">
        <p14:creationId xmlns:p14="http://schemas.microsoft.com/office/powerpoint/2010/main" val="24259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wipe(left)">
                                      <p:cBhvr>
                                        <p:cTn id="35" dur="500"/>
                                        <p:tgtEl>
                                          <p:spTgt spid="5">
                                            <p:txEl>
                                              <p:pRg st="4" end="4"/>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left)">
                                      <p:cBhvr>
                                        <p:cTn id="39" dur="500"/>
                                        <p:tgtEl>
                                          <p:spTgt spid="5">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left)">
                                      <p:cBhvr>
                                        <p:cTn id="44" dur="500"/>
                                        <p:tgtEl>
                                          <p:spTgt spid="5">
                                            <p:txEl>
                                              <p:pRg st="6" end="6"/>
                                            </p:txEl>
                                          </p:spTgt>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wipe(left)">
                                      <p:cBhvr>
                                        <p:cTn id="4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Cheap Memory Broadens Set of Reversible Operations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In early systems, </a:t>
            </a:r>
          </a:p>
          <a:p>
            <a:pPr lvl="1"/>
            <a:r>
              <a:rPr lang="en-US" dirty="0"/>
              <a:t>operations of this type could not be undone:</a:t>
            </a:r>
          </a:p>
          <a:p>
            <a:pPr lvl="1"/>
            <a:r>
              <a:rPr lang="en-US" dirty="0"/>
              <a:t>keeping a copy was too expensive.</a:t>
            </a:r>
          </a:p>
          <a:p>
            <a:pPr lvl="1"/>
            <a:endParaRPr lang="en-US" dirty="0"/>
          </a:p>
          <a:p>
            <a:r>
              <a:rPr lang="en-US" dirty="0"/>
              <a:t>As memory became cheaper,</a:t>
            </a:r>
          </a:p>
          <a:p>
            <a:pPr lvl="1"/>
            <a:r>
              <a:rPr lang="en-US" b="1" dirty="0">
                <a:solidFill>
                  <a:srgbClr val="0070C0"/>
                </a:solidFill>
              </a:rPr>
              <a:t>tools</a:t>
            </a:r>
            <a:r>
              <a:rPr lang="en-US" dirty="0"/>
              <a:t> started </a:t>
            </a:r>
            <a:r>
              <a:rPr lang="en-US" b="1" dirty="0">
                <a:solidFill>
                  <a:srgbClr val="0070C0"/>
                </a:solidFill>
              </a:rPr>
              <a:t>keep</a:t>
            </a:r>
            <a:r>
              <a:rPr lang="en-US" dirty="0"/>
              <a:t>ing </a:t>
            </a:r>
            <a:r>
              <a:rPr lang="en-US" b="1" dirty="0">
                <a:solidFill>
                  <a:srgbClr val="0070C0"/>
                </a:solidFill>
              </a:rPr>
              <a:t>snapshots</a:t>
            </a:r>
            <a:r>
              <a:rPr lang="en-US" dirty="0"/>
              <a:t>—</a:t>
            </a:r>
          </a:p>
          <a:p>
            <a:pPr lvl="1"/>
            <a:r>
              <a:rPr lang="en-US" dirty="0"/>
              <a:t>copies of earlier versions of the user’s data—</a:t>
            </a:r>
          </a:p>
          <a:p>
            <a:pPr lvl="1"/>
            <a:r>
              <a:rPr lang="en-US" dirty="0"/>
              <a:t>so as </a:t>
            </a:r>
            <a:r>
              <a:rPr lang="en-US" b="1" dirty="0">
                <a:solidFill>
                  <a:srgbClr val="0070C0"/>
                </a:solidFill>
              </a:rPr>
              <a:t>to support undo</a:t>
            </a:r>
            <a:r>
              <a:rPr lang="en-US" dirty="0"/>
              <a: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4" name="Picture 3" descr="A picture containing building, window&#10;&#10;Description automatically generated">
            <a:extLst>
              <a:ext uri="{FF2B5EF4-FFF2-40B4-BE49-F238E27FC236}">
                <a16:creationId xmlns:a16="http://schemas.microsoft.com/office/drawing/2014/main" id="{2B5C3AA6-B4D9-4585-95C0-E04286E41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142" y="1541835"/>
            <a:ext cx="1843446" cy="2207720"/>
          </a:xfrm>
          <a:prstGeom prst="rect">
            <a:avLst/>
          </a:prstGeom>
        </p:spPr>
      </p:pic>
      <p:pic>
        <p:nvPicPr>
          <p:cNvPr id="10" name="Picture 9" descr="A picture containing colorful&#10;&#10;Description automatically generated">
            <a:extLst>
              <a:ext uri="{FF2B5EF4-FFF2-40B4-BE49-F238E27FC236}">
                <a16:creationId xmlns:a16="http://schemas.microsoft.com/office/drawing/2014/main" id="{098D159D-B314-4BE2-9FE7-EB7695F81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143" y="4000810"/>
            <a:ext cx="1843445" cy="2207719"/>
          </a:xfrm>
          <a:prstGeom prst="rect">
            <a:avLst/>
          </a:prstGeom>
        </p:spPr>
      </p:pic>
    </p:spTree>
    <p:extLst>
      <p:ext uri="{BB962C8B-B14F-4D97-AF65-F5344CB8AC3E}">
        <p14:creationId xmlns:p14="http://schemas.microsoft.com/office/powerpoint/2010/main" val="25776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Versioning Useful for Recording Editing Sessions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An </a:t>
            </a:r>
            <a:r>
              <a:rPr lang="en-US" b="1" dirty="0">
                <a:solidFill>
                  <a:srgbClr val="0070C0"/>
                </a:solidFill>
              </a:rPr>
              <a:t>undo log rarely persists </a:t>
            </a:r>
            <a:r>
              <a:rPr lang="en-US" dirty="0"/>
              <a:t>across sessions.</a:t>
            </a:r>
          </a:p>
          <a:p>
            <a:endParaRPr lang="en-US" dirty="0"/>
          </a:p>
          <a:p>
            <a:r>
              <a:rPr lang="en-US" dirty="0"/>
              <a:t>Example: open a file and undo the last operation … from a week ago?</a:t>
            </a:r>
          </a:p>
          <a:p>
            <a:endParaRPr lang="en-US" b="1" dirty="0">
              <a:solidFill>
                <a:srgbClr val="0070C0"/>
              </a:solidFill>
            </a:endParaRPr>
          </a:p>
          <a:p>
            <a:r>
              <a:rPr lang="en-US" b="1" dirty="0">
                <a:solidFill>
                  <a:srgbClr val="0070C0"/>
                </a:solidFill>
              </a:rPr>
              <a:t>Snapshots / versions are more </a:t>
            </a:r>
            <a:br>
              <a:rPr lang="en-US" b="1" dirty="0">
                <a:solidFill>
                  <a:srgbClr val="0070C0"/>
                </a:solidFill>
              </a:rPr>
            </a:br>
            <a:r>
              <a:rPr lang="en-US" b="1" dirty="0">
                <a:solidFill>
                  <a:srgbClr val="0070C0"/>
                </a:solidFill>
              </a:rPr>
              <a:t>useful over the longer term.</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grpSp>
        <p:nvGrpSpPr>
          <p:cNvPr id="2" name="Group 1">
            <a:extLst>
              <a:ext uri="{FF2B5EF4-FFF2-40B4-BE49-F238E27FC236}">
                <a16:creationId xmlns:a16="http://schemas.microsoft.com/office/drawing/2014/main" id="{B84734F4-1BF1-42AC-AB99-0170D8DB09CD}"/>
              </a:ext>
            </a:extLst>
          </p:cNvPr>
          <p:cNvGrpSpPr/>
          <p:nvPr/>
        </p:nvGrpSpPr>
        <p:grpSpPr>
          <a:xfrm>
            <a:off x="9171435" y="1429608"/>
            <a:ext cx="1204998" cy="2780957"/>
            <a:chOff x="9171435" y="1429608"/>
            <a:chExt cx="1204998" cy="2780957"/>
          </a:xfrm>
        </p:grpSpPr>
        <p:cxnSp>
          <p:nvCxnSpPr>
            <p:cNvPr id="11" name="Straight Arrow Connector 10">
              <a:extLst>
                <a:ext uri="{FF2B5EF4-FFF2-40B4-BE49-F238E27FC236}">
                  <a16:creationId xmlns:a16="http://schemas.microsoft.com/office/drawing/2014/main" id="{E901D97E-B61D-4640-A919-17A3D0E3EA6F}"/>
                </a:ext>
              </a:extLst>
            </p:cNvPr>
            <p:cNvCxnSpPr>
              <a:cxnSpLocks/>
            </p:cNvCxnSpPr>
            <p:nvPr/>
          </p:nvCxnSpPr>
          <p:spPr>
            <a:xfrm>
              <a:off x="9773934" y="2075651"/>
              <a:ext cx="0"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A544AA3-B40C-46DC-A932-D51B5160448A}"/>
                </a:ext>
              </a:extLst>
            </p:cNvPr>
            <p:cNvSpPr/>
            <p:nvPr/>
          </p:nvSpPr>
          <p:spPr>
            <a:xfrm>
              <a:off x="9171435" y="1429608"/>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v1</a:t>
              </a:r>
            </a:p>
          </p:txBody>
        </p:sp>
        <p:sp>
          <p:nvSpPr>
            <p:cNvPr id="13" name="Rectangle 12">
              <a:extLst>
                <a:ext uri="{FF2B5EF4-FFF2-40B4-BE49-F238E27FC236}">
                  <a16:creationId xmlns:a16="http://schemas.microsoft.com/office/drawing/2014/main" id="{7108E11D-FFB0-4292-A31D-B52449AC0536}"/>
                </a:ext>
              </a:extLst>
            </p:cNvPr>
            <p:cNvSpPr/>
            <p:nvPr/>
          </p:nvSpPr>
          <p:spPr>
            <a:xfrm>
              <a:off x="9171435" y="249706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v2</a:t>
              </a:r>
            </a:p>
          </p:txBody>
        </p:sp>
        <p:cxnSp>
          <p:nvCxnSpPr>
            <p:cNvPr id="15" name="Straight Arrow Connector 14">
              <a:extLst>
                <a:ext uri="{FF2B5EF4-FFF2-40B4-BE49-F238E27FC236}">
                  <a16:creationId xmlns:a16="http://schemas.microsoft.com/office/drawing/2014/main" id="{6E7698E5-29DF-4EFD-8D22-5AAFFCE30156}"/>
                </a:ext>
              </a:extLst>
            </p:cNvPr>
            <p:cNvCxnSpPr>
              <a:cxnSpLocks/>
            </p:cNvCxnSpPr>
            <p:nvPr/>
          </p:nvCxnSpPr>
          <p:spPr>
            <a:xfrm>
              <a:off x="9773934" y="3143108"/>
              <a:ext cx="0"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162E1D9-F205-45A1-A0D3-280B32AA091D}"/>
                </a:ext>
              </a:extLst>
            </p:cNvPr>
            <p:cNvSpPr/>
            <p:nvPr/>
          </p:nvSpPr>
          <p:spPr>
            <a:xfrm>
              <a:off x="9171435" y="3564522"/>
              <a:ext cx="1204998" cy="646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251412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148DC145-D0CC-4992-A2AC-7A98EA0293D2}"/>
              </a:ext>
            </a:extLst>
          </p:cNvPr>
          <p:cNvGrpSpPr/>
          <p:nvPr/>
        </p:nvGrpSpPr>
        <p:grpSpPr>
          <a:xfrm>
            <a:off x="9057876" y="4210566"/>
            <a:ext cx="1426264" cy="2012092"/>
            <a:chOff x="9057876" y="4210566"/>
            <a:chExt cx="1426264" cy="2012092"/>
          </a:xfrm>
        </p:grpSpPr>
        <p:sp>
          <p:nvSpPr>
            <p:cNvPr id="7" name="TextBox 6">
              <a:extLst>
                <a:ext uri="{FF2B5EF4-FFF2-40B4-BE49-F238E27FC236}">
                  <a16:creationId xmlns:a16="http://schemas.microsoft.com/office/drawing/2014/main" id="{B2E92040-7697-40E1-964D-88A221BD7C0D}"/>
                </a:ext>
              </a:extLst>
            </p:cNvPr>
            <p:cNvSpPr txBox="1"/>
            <p:nvPr/>
          </p:nvSpPr>
          <p:spPr>
            <a:xfrm>
              <a:off x="9070857" y="4820750"/>
              <a:ext cx="140615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merge?</a:t>
              </a:r>
            </a:p>
          </p:txBody>
        </p:sp>
        <p:cxnSp>
          <p:nvCxnSpPr>
            <p:cNvPr id="28" name="Straight Arrow Connector 27">
              <a:extLst>
                <a:ext uri="{FF2B5EF4-FFF2-40B4-BE49-F238E27FC236}">
                  <a16:creationId xmlns:a16="http://schemas.microsoft.com/office/drawing/2014/main" id="{0A634DB3-F590-4DFF-A30E-F123CABF129E}"/>
                </a:ext>
              </a:extLst>
            </p:cNvPr>
            <p:cNvCxnSpPr>
              <a:cxnSpLocks/>
            </p:cNvCxnSpPr>
            <p:nvPr/>
          </p:nvCxnSpPr>
          <p:spPr>
            <a:xfrm>
              <a:off x="9057876"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A20A5A-2F1D-4D9D-9831-DC308599E746}"/>
                </a:ext>
              </a:extLst>
            </p:cNvPr>
            <p:cNvCxnSpPr>
              <a:cxnSpLocks/>
            </p:cNvCxnSpPr>
            <p:nvPr/>
          </p:nvCxnSpPr>
          <p:spPr>
            <a:xfrm flipH="1">
              <a:off x="10126111"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BD446E-9863-480D-A722-0012D7D8CCB8}"/>
                </a:ext>
              </a:extLst>
            </p:cNvPr>
            <p:cNvSpPr/>
            <p:nvPr/>
          </p:nvSpPr>
          <p:spPr>
            <a:xfrm>
              <a:off x="9171435" y="557661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v4</a:t>
              </a:r>
            </a:p>
          </p:txBody>
        </p:sp>
      </p:grpSp>
      <p:sp>
        <p:nvSpPr>
          <p:cNvPr id="14" name="Title 13"/>
          <p:cNvSpPr>
            <a:spLocks noGrp="1"/>
          </p:cNvSpPr>
          <p:nvPr>
            <p:ph type="title"/>
          </p:nvPr>
        </p:nvSpPr>
        <p:spPr>
          <a:xfrm>
            <a:off x="596349" y="536714"/>
            <a:ext cx="10982737" cy="646043"/>
          </a:xfrm>
        </p:spPr>
        <p:txBody>
          <a:bodyPr>
            <a:normAutofit/>
          </a:bodyPr>
          <a:lstStyle/>
          <a:p>
            <a:r>
              <a:rPr lang="en-US" dirty="0"/>
              <a:t>Merging Alternative Versions Can be Challenging</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a:p>
            <a:r>
              <a:rPr lang="en-US" dirty="0"/>
              <a:t>But long-term storage</a:t>
            </a:r>
            <a:br>
              <a:rPr lang="en-US" dirty="0"/>
            </a:br>
            <a:r>
              <a:rPr lang="en-US" dirty="0"/>
              <a:t>introduces the problem of divergent versions…</a:t>
            </a:r>
          </a:p>
          <a:p>
            <a:endParaRPr lang="en-US" dirty="0"/>
          </a:p>
          <a:p>
            <a:pPr algn="ctr"/>
            <a:r>
              <a:rPr lang="en-US" b="1" dirty="0">
                <a:solidFill>
                  <a:srgbClr val="0070C0"/>
                </a:solidFill>
              </a:rPr>
              <a:t>How can we merge changes?</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cxnSp>
        <p:nvCxnSpPr>
          <p:cNvPr id="19" name="Straight Arrow Connector 18">
            <a:extLst>
              <a:ext uri="{FF2B5EF4-FFF2-40B4-BE49-F238E27FC236}">
                <a16:creationId xmlns:a16="http://schemas.microsoft.com/office/drawing/2014/main" id="{DEC5A29C-1D05-45D5-B7C2-C015C856B38E}"/>
              </a:ext>
            </a:extLst>
          </p:cNvPr>
          <p:cNvCxnSpPr>
            <a:cxnSpLocks/>
          </p:cNvCxnSpPr>
          <p:nvPr/>
        </p:nvCxnSpPr>
        <p:spPr>
          <a:xfrm>
            <a:off x="9773934" y="2075651"/>
            <a:ext cx="0"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EEFA195-96A2-4608-8092-CCE81E65674B}"/>
              </a:ext>
            </a:extLst>
          </p:cNvPr>
          <p:cNvSpPr/>
          <p:nvPr/>
        </p:nvSpPr>
        <p:spPr>
          <a:xfrm>
            <a:off x="9171435" y="1429608"/>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v1</a:t>
            </a:r>
          </a:p>
        </p:txBody>
      </p:sp>
      <p:grpSp>
        <p:nvGrpSpPr>
          <p:cNvPr id="4" name="Group 3">
            <a:extLst>
              <a:ext uri="{FF2B5EF4-FFF2-40B4-BE49-F238E27FC236}">
                <a16:creationId xmlns:a16="http://schemas.microsoft.com/office/drawing/2014/main" id="{59F6427F-F8A9-46BC-83EE-D07125937BC9}"/>
              </a:ext>
            </a:extLst>
          </p:cNvPr>
          <p:cNvGrpSpPr/>
          <p:nvPr/>
        </p:nvGrpSpPr>
        <p:grpSpPr>
          <a:xfrm>
            <a:off x="8455377" y="3143109"/>
            <a:ext cx="1318557" cy="1067457"/>
            <a:chOff x="8455377" y="3143109"/>
            <a:chExt cx="1318557" cy="1067457"/>
          </a:xfrm>
        </p:grpSpPr>
        <p:cxnSp>
          <p:nvCxnSpPr>
            <p:cNvPr id="22" name="Straight Arrow Connector 21">
              <a:extLst>
                <a:ext uri="{FF2B5EF4-FFF2-40B4-BE49-F238E27FC236}">
                  <a16:creationId xmlns:a16="http://schemas.microsoft.com/office/drawing/2014/main" id="{E6623B84-BF1C-454F-BA4E-30AB7BFC0A9B}"/>
                </a:ext>
              </a:extLst>
            </p:cNvPr>
            <p:cNvCxnSpPr>
              <a:cxnSpLocks/>
            </p:cNvCxnSpPr>
            <p:nvPr/>
          </p:nvCxnSpPr>
          <p:spPr>
            <a:xfrm flipH="1">
              <a:off x="9057876" y="3143109"/>
              <a:ext cx="716058"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F7706B5-CF89-4595-9B2A-D76806DF9E19}"/>
                </a:ext>
              </a:extLst>
            </p:cNvPr>
            <p:cNvSpPr/>
            <p:nvPr/>
          </p:nvSpPr>
          <p:spPr>
            <a:xfrm>
              <a:off x="8455377" y="3564523"/>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v3a</a:t>
              </a:r>
            </a:p>
          </p:txBody>
        </p:sp>
      </p:grpSp>
      <p:grpSp>
        <p:nvGrpSpPr>
          <p:cNvPr id="13" name="Group 12">
            <a:extLst>
              <a:ext uri="{FF2B5EF4-FFF2-40B4-BE49-F238E27FC236}">
                <a16:creationId xmlns:a16="http://schemas.microsoft.com/office/drawing/2014/main" id="{ADEFD31C-BBD3-4994-A518-6EC094AA9A99}"/>
              </a:ext>
            </a:extLst>
          </p:cNvPr>
          <p:cNvGrpSpPr/>
          <p:nvPr/>
        </p:nvGrpSpPr>
        <p:grpSpPr>
          <a:xfrm>
            <a:off x="9773934" y="3143108"/>
            <a:ext cx="1318558" cy="1067458"/>
            <a:chOff x="9773934" y="3143108"/>
            <a:chExt cx="1318558" cy="1067458"/>
          </a:xfrm>
        </p:grpSpPr>
        <p:cxnSp>
          <p:nvCxnSpPr>
            <p:cNvPr id="24" name="Straight Arrow Connector 23">
              <a:extLst>
                <a:ext uri="{FF2B5EF4-FFF2-40B4-BE49-F238E27FC236}">
                  <a16:creationId xmlns:a16="http://schemas.microsoft.com/office/drawing/2014/main" id="{BDAC8754-5D00-4838-B718-182C33C2DF86}"/>
                </a:ext>
              </a:extLst>
            </p:cNvPr>
            <p:cNvCxnSpPr>
              <a:cxnSpLocks/>
            </p:cNvCxnSpPr>
            <p:nvPr/>
          </p:nvCxnSpPr>
          <p:spPr>
            <a:xfrm>
              <a:off x="9773934" y="3143108"/>
              <a:ext cx="716059" cy="4214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FBD4F59-7D07-48BB-A23F-EA9AE27FC36E}"/>
                </a:ext>
              </a:extLst>
            </p:cNvPr>
            <p:cNvSpPr/>
            <p:nvPr/>
          </p:nvSpPr>
          <p:spPr>
            <a:xfrm>
              <a:off x="9887494" y="3564523"/>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v3b </a:t>
              </a:r>
            </a:p>
          </p:txBody>
        </p:sp>
      </p:grpSp>
      <p:sp>
        <p:nvSpPr>
          <p:cNvPr id="10" name="Rectangle 9">
            <a:extLst>
              <a:ext uri="{FF2B5EF4-FFF2-40B4-BE49-F238E27FC236}">
                <a16:creationId xmlns:a16="http://schemas.microsoft.com/office/drawing/2014/main" id="{CD688F71-7B8B-438F-A205-687AF0FE6E43}"/>
              </a:ext>
            </a:extLst>
          </p:cNvPr>
          <p:cNvSpPr/>
          <p:nvPr/>
        </p:nvSpPr>
        <p:spPr>
          <a:xfrm>
            <a:off x="9171435" y="249706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v2</a:t>
            </a:r>
          </a:p>
        </p:txBody>
      </p:sp>
    </p:spTree>
    <p:extLst>
      <p:ext uri="{BB962C8B-B14F-4D97-AF65-F5344CB8AC3E}">
        <p14:creationId xmlns:p14="http://schemas.microsoft.com/office/powerpoint/2010/main" val="69176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Efforts to Automatically Merge Started Long Ago</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r>
              <a:rPr lang="en-US" dirty="0"/>
              <a:t>By the late 80s, </a:t>
            </a:r>
          </a:p>
          <a:p>
            <a:pPr lvl="1"/>
            <a:r>
              <a:rPr lang="en-US" dirty="0"/>
              <a:t>the Internet had reached many universities, </a:t>
            </a:r>
          </a:p>
          <a:p>
            <a:pPr lvl="1"/>
            <a:r>
              <a:rPr lang="en-US" dirty="0"/>
              <a:t>but using it required one </a:t>
            </a:r>
          </a:p>
          <a:p>
            <a:pPr lvl="1"/>
            <a:r>
              <a:rPr lang="en-US" dirty="0"/>
              <a:t>to be physically on a campus </a:t>
            </a:r>
          </a:p>
          <a:p>
            <a:pPr lvl="1"/>
            <a:r>
              <a:rPr lang="en-US" dirty="0"/>
              <a:t>(in other words, no </a:t>
            </a:r>
            <a:r>
              <a:rPr lang="en-US" dirty="0" err="1"/>
              <a:t>Wifi</a:t>
            </a:r>
            <a:r>
              <a:rPr lang="en-US" dirty="0"/>
              <a:t>, no cell coverage).</a:t>
            </a:r>
          </a:p>
          <a:p>
            <a:r>
              <a:rPr lang="en-US" dirty="0"/>
              <a:t>Researchers started trying to address </a:t>
            </a:r>
          </a:p>
          <a:p>
            <a:pPr lvl="1"/>
            <a:r>
              <a:rPr lang="en-US" dirty="0"/>
              <a:t>the problem of merging updates </a:t>
            </a:r>
          </a:p>
          <a:p>
            <a:pPr lvl="1"/>
            <a:r>
              <a:rPr lang="en-US" dirty="0"/>
              <a:t>from users working in disconnected mode, </a:t>
            </a:r>
          </a:p>
          <a:p>
            <a:pPr lvl="1"/>
            <a:r>
              <a:rPr lang="en-US" dirty="0"/>
              <a:t>then returning with separate new versions </a:t>
            </a:r>
            <a:br>
              <a:rPr lang="en-US" dirty="0"/>
            </a:br>
            <a:r>
              <a:rPr lang="en-US" dirty="0"/>
              <a:t>of a document.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19</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7" name="TextBox 6">
            <a:extLst>
              <a:ext uri="{FF2B5EF4-FFF2-40B4-BE49-F238E27FC236}">
                <a16:creationId xmlns:a16="http://schemas.microsoft.com/office/drawing/2014/main" id="{B2E92040-7697-40E1-964D-88A221BD7C0D}"/>
              </a:ext>
            </a:extLst>
          </p:cNvPr>
          <p:cNvSpPr txBox="1"/>
          <p:nvPr/>
        </p:nvSpPr>
        <p:spPr>
          <a:xfrm>
            <a:off x="9070857" y="4820750"/>
            <a:ext cx="140615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merge?</a:t>
            </a:r>
          </a:p>
        </p:txBody>
      </p:sp>
      <p:cxnSp>
        <p:nvCxnSpPr>
          <p:cNvPr id="19" name="Straight Arrow Connector 18">
            <a:extLst>
              <a:ext uri="{FF2B5EF4-FFF2-40B4-BE49-F238E27FC236}">
                <a16:creationId xmlns:a16="http://schemas.microsoft.com/office/drawing/2014/main" id="{DEC5A29C-1D05-45D5-B7C2-C015C856B38E}"/>
              </a:ext>
            </a:extLst>
          </p:cNvPr>
          <p:cNvCxnSpPr>
            <a:cxnSpLocks/>
          </p:cNvCxnSpPr>
          <p:nvPr/>
        </p:nvCxnSpPr>
        <p:spPr>
          <a:xfrm>
            <a:off x="9773934" y="2075651"/>
            <a:ext cx="0"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6623B84-BF1C-454F-BA4E-30AB7BFC0A9B}"/>
              </a:ext>
            </a:extLst>
          </p:cNvPr>
          <p:cNvCxnSpPr>
            <a:cxnSpLocks/>
          </p:cNvCxnSpPr>
          <p:nvPr/>
        </p:nvCxnSpPr>
        <p:spPr>
          <a:xfrm flipH="1">
            <a:off x="9057876" y="3143109"/>
            <a:ext cx="716058"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AC8754-5D00-4838-B718-182C33C2DF86}"/>
              </a:ext>
            </a:extLst>
          </p:cNvPr>
          <p:cNvCxnSpPr>
            <a:cxnSpLocks/>
          </p:cNvCxnSpPr>
          <p:nvPr/>
        </p:nvCxnSpPr>
        <p:spPr>
          <a:xfrm>
            <a:off x="9773934" y="3143108"/>
            <a:ext cx="716059" cy="4214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634DB3-F590-4DFF-A30E-F123CABF129E}"/>
              </a:ext>
            </a:extLst>
          </p:cNvPr>
          <p:cNvCxnSpPr>
            <a:cxnSpLocks/>
          </p:cNvCxnSpPr>
          <p:nvPr/>
        </p:nvCxnSpPr>
        <p:spPr>
          <a:xfrm>
            <a:off x="9057876"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A20A5A-2F1D-4D9D-9831-DC308599E746}"/>
              </a:ext>
            </a:extLst>
          </p:cNvPr>
          <p:cNvCxnSpPr>
            <a:cxnSpLocks/>
          </p:cNvCxnSpPr>
          <p:nvPr/>
        </p:nvCxnSpPr>
        <p:spPr>
          <a:xfrm flipH="1">
            <a:off x="10126111"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EEFA195-96A2-4608-8092-CCE81E65674B}"/>
              </a:ext>
            </a:extLst>
          </p:cNvPr>
          <p:cNvSpPr/>
          <p:nvPr/>
        </p:nvSpPr>
        <p:spPr>
          <a:xfrm>
            <a:off x="9171435" y="1429608"/>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v1</a:t>
            </a:r>
          </a:p>
        </p:txBody>
      </p:sp>
      <p:sp>
        <p:nvSpPr>
          <p:cNvPr id="10" name="Rectangle 9">
            <a:extLst>
              <a:ext uri="{FF2B5EF4-FFF2-40B4-BE49-F238E27FC236}">
                <a16:creationId xmlns:a16="http://schemas.microsoft.com/office/drawing/2014/main" id="{CD688F71-7B8B-438F-A205-687AF0FE6E43}"/>
              </a:ext>
            </a:extLst>
          </p:cNvPr>
          <p:cNvSpPr/>
          <p:nvPr/>
        </p:nvSpPr>
        <p:spPr>
          <a:xfrm>
            <a:off x="9171435" y="249706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v2</a:t>
            </a:r>
          </a:p>
        </p:txBody>
      </p:sp>
      <p:grpSp>
        <p:nvGrpSpPr>
          <p:cNvPr id="3" name="Group 2">
            <a:extLst>
              <a:ext uri="{FF2B5EF4-FFF2-40B4-BE49-F238E27FC236}">
                <a16:creationId xmlns:a16="http://schemas.microsoft.com/office/drawing/2014/main" id="{847B2556-7861-4BC5-9CEE-F96B2CEEF0A8}"/>
              </a:ext>
            </a:extLst>
          </p:cNvPr>
          <p:cNvGrpSpPr/>
          <p:nvPr/>
        </p:nvGrpSpPr>
        <p:grpSpPr>
          <a:xfrm>
            <a:off x="8455377" y="3564523"/>
            <a:ext cx="2637115" cy="646043"/>
            <a:chOff x="9177867" y="3890520"/>
            <a:chExt cx="2637115" cy="646043"/>
          </a:xfrm>
        </p:grpSpPr>
        <p:sp>
          <p:nvSpPr>
            <p:cNvPr id="11" name="Rectangle 10">
              <a:extLst>
                <a:ext uri="{FF2B5EF4-FFF2-40B4-BE49-F238E27FC236}">
                  <a16:creationId xmlns:a16="http://schemas.microsoft.com/office/drawing/2014/main" id="{1F7706B5-CF89-4595-9B2A-D76806DF9E19}"/>
                </a:ext>
              </a:extLst>
            </p:cNvPr>
            <p:cNvSpPr/>
            <p:nvPr/>
          </p:nvSpPr>
          <p:spPr>
            <a:xfrm>
              <a:off x="9177867" y="3890520"/>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v3a</a:t>
              </a:r>
            </a:p>
          </p:txBody>
        </p:sp>
        <p:sp>
          <p:nvSpPr>
            <p:cNvPr id="12" name="Rectangle 11">
              <a:extLst>
                <a:ext uri="{FF2B5EF4-FFF2-40B4-BE49-F238E27FC236}">
                  <a16:creationId xmlns:a16="http://schemas.microsoft.com/office/drawing/2014/main" id="{8FBD4F59-7D07-48BB-A23F-EA9AE27FC36E}"/>
                </a:ext>
              </a:extLst>
            </p:cNvPr>
            <p:cNvSpPr/>
            <p:nvPr/>
          </p:nvSpPr>
          <p:spPr>
            <a:xfrm>
              <a:off x="10609984" y="3890520"/>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v3b </a:t>
              </a:r>
            </a:p>
          </p:txBody>
        </p:sp>
      </p:grpSp>
      <p:sp>
        <p:nvSpPr>
          <p:cNvPr id="15" name="Rectangle 14">
            <a:extLst>
              <a:ext uri="{FF2B5EF4-FFF2-40B4-BE49-F238E27FC236}">
                <a16:creationId xmlns:a16="http://schemas.microsoft.com/office/drawing/2014/main" id="{32BD446E-9863-480D-A722-0012D7D8CCB8}"/>
              </a:ext>
            </a:extLst>
          </p:cNvPr>
          <p:cNvSpPr/>
          <p:nvPr/>
        </p:nvSpPr>
        <p:spPr>
          <a:xfrm>
            <a:off x="9171435" y="557661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v4</a:t>
            </a:r>
          </a:p>
        </p:txBody>
      </p:sp>
    </p:spTree>
    <p:extLst>
      <p:ext uri="{BB962C8B-B14F-4D97-AF65-F5344CB8AC3E}">
        <p14:creationId xmlns:p14="http://schemas.microsoft.com/office/powerpoint/2010/main" val="213802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wipe(left)">
                                      <p:cBhvr>
                                        <p:cTn id="36" dur="500"/>
                                        <p:tgtEl>
                                          <p:spTgt spid="5">
                                            <p:txEl>
                                              <p:pRg st="7" end="7"/>
                                            </p:txEl>
                                          </p:spTgt>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wipe(left)">
                                      <p:cBhvr>
                                        <p:cTn id="4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Where are Your College Applications?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algn="ctr"/>
            <a:r>
              <a:rPr lang="en-US" b="1" dirty="0">
                <a:solidFill>
                  <a:srgbClr val="00B050"/>
                </a:solidFill>
              </a:rPr>
              <a:t>Do you have a copy of your </a:t>
            </a:r>
            <a:br>
              <a:rPr lang="en-US" b="1" dirty="0">
                <a:solidFill>
                  <a:srgbClr val="00B050"/>
                </a:solidFill>
              </a:rPr>
            </a:br>
            <a:r>
              <a:rPr lang="en-US" b="1" dirty="0">
                <a:solidFill>
                  <a:srgbClr val="00B050"/>
                </a:solidFill>
              </a:rPr>
              <a:t>college application essay?</a:t>
            </a:r>
          </a:p>
          <a:p>
            <a:pPr algn="ctr"/>
            <a:r>
              <a:rPr lang="en-US" b="1" dirty="0">
                <a:solidFill>
                  <a:srgbClr val="00B050"/>
                </a:solidFill>
              </a:rPr>
              <a:t>Where is it?</a:t>
            </a:r>
          </a:p>
          <a:p>
            <a:endParaRPr lang="en-US" dirty="0"/>
          </a:p>
          <a:p>
            <a:r>
              <a:rPr lang="en-US" dirty="0"/>
              <a:t>Anyone much older than you </a:t>
            </a:r>
            <a:br>
              <a:rPr lang="en-US" dirty="0"/>
            </a:br>
            <a:r>
              <a:rPr lang="en-US" dirty="0"/>
              <a:t>is likely to say something like:</a:t>
            </a:r>
          </a:p>
          <a:p>
            <a:pPr algn="ctr"/>
            <a:r>
              <a:rPr lang="en-US" dirty="0"/>
              <a:t>“</a:t>
            </a:r>
            <a:r>
              <a:rPr lang="en-US" b="1" dirty="0">
                <a:solidFill>
                  <a:srgbClr val="0070C0"/>
                </a:solidFill>
              </a:rPr>
              <a:t>In a folder </a:t>
            </a:r>
            <a:r>
              <a:rPr lang="en-US" dirty="0"/>
              <a:t>marked ‘College Applications’ </a:t>
            </a:r>
            <a:br>
              <a:rPr lang="en-US" dirty="0"/>
            </a:br>
            <a:r>
              <a:rPr lang="en-US" b="1" dirty="0">
                <a:solidFill>
                  <a:srgbClr val="0070C0"/>
                </a:solidFill>
              </a:rPr>
              <a:t>in a cabinet</a:t>
            </a:r>
            <a:r>
              <a:rPr lang="en-US" dirty="0"/>
              <a:t> in my old room...”</a:t>
            </a:r>
          </a:p>
          <a:p>
            <a:pPr marL="0"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Text&#10;&#10;Description automatically generated with medium confidence">
            <a:extLst>
              <a:ext uri="{FF2B5EF4-FFF2-40B4-BE49-F238E27FC236}">
                <a16:creationId xmlns:a16="http://schemas.microsoft.com/office/drawing/2014/main" id="{7D40D0C5-0CC6-4361-91A2-B77E2B140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19" y="1504513"/>
            <a:ext cx="4014367" cy="2698797"/>
          </a:xfrm>
          <a:prstGeom prst="rect">
            <a:avLst/>
          </a:prstGeom>
        </p:spPr>
      </p:pic>
    </p:spTree>
    <p:extLst>
      <p:ext uri="{BB962C8B-B14F-4D97-AF65-F5344CB8AC3E}">
        <p14:creationId xmlns:p14="http://schemas.microsoft.com/office/powerpoint/2010/main" val="280582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2000"/>
                                        <p:tgtEl>
                                          <p:spTgt spid="5">
                                            <p:txEl>
                                              <p:pRg st="1" end="1"/>
                                            </p:txEl>
                                          </p:spTgt>
                                        </p:tgtEl>
                                      </p:cBhvr>
                                    </p:animEffect>
                                    <p:anim calcmode="lin" valueType="num">
                                      <p:cBhvr>
                                        <p:cTn id="19"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0"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left)">
                                      <p:cBhvr>
                                        <p:cTn id="25" dur="500"/>
                                        <p:tgtEl>
                                          <p:spTgt spid="5">
                                            <p:txEl>
                                              <p:pRg st="3" end="3"/>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Even Today, Automatic Merges Fail Frequently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algn="ctr"/>
            <a:r>
              <a:rPr lang="en-US" b="1" dirty="0">
                <a:solidFill>
                  <a:srgbClr val="0070C0"/>
                </a:solidFill>
              </a:rPr>
              <a:t>Making merge work without </a:t>
            </a:r>
            <a:br>
              <a:rPr lang="en-US" b="1" dirty="0">
                <a:solidFill>
                  <a:srgbClr val="0070C0"/>
                </a:solidFill>
              </a:rPr>
            </a:br>
            <a:r>
              <a:rPr lang="en-US" b="1" dirty="0">
                <a:solidFill>
                  <a:srgbClr val="0070C0"/>
                </a:solidFill>
              </a:rPr>
              <a:t>human oversight is difficult.  </a:t>
            </a:r>
          </a:p>
          <a:p>
            <a:endParaRPr lang="en-US" dirty="0"/>
          </a:p>
          <a:p>
            <a:r>
              <a:rPr lang="en-US" dirty="0"/>
              <a:t>Even today,</a:t>
            </a:r>
          </a:p>
          <a:p>
            <a:pPr lvl="1"/>
            <a:r>
              <a:rPr lang="en-US" b="1" dirty="0">
                <a:solidFill>
                  <a:srgbClr val="0070C0"/>
                </a:solidFill>
              </a:rPr>
              <a:t>shared code repositories </a:t>
            </a:r>
            <a:r>
              <a:rPr lang="en-US" dirty="0"/>
              <a:t>such as </a:t>
            </a:r>
            <a:r>
              <a:rPr lang="en-US" dirty="0" err="1"/>
              <a:t>Github</a:t>
            </a:r>
            <a:endParaRPr lang="en-US" dirty="0"/>
          </a:p>
          <a:p>
            <a:pPr lvl="1"/>
            <a:r>
              <a:rPr lang="en-US" b="1" dirty="0">
                <a:solidFill>
                  <a:srgbClr val="0070C0"/>
                </a:solidFill>
              </a:rPr>
              <a:t>support</a:t>
            </a:r>
            <a:r>
              <a:rPr lang="en-US" dirty="0"/>
              <a:t> independent, </a:t>
            </a:r>
            <a:r>
              <a:rPr lang="en-US" b="1" dirty="0">
                <a:solidFill>
                  <a:srgbClr val="0070C0"/>
                </a:solidFill>
              </a:rPr>
              <a:t>disconnected development</a:t>
            </a:r>
            <a:r>
              <a:rPr lang="en-US" dirty="0"/>
              <a:t>, </a:t>
            </a:r>
          </a:p>
          <a:p>
            <a:pPr lvl="1"/>
            <a:r>
              <a:rPr lang="en-US" dirty="0"/>
              <a:t>and </a:t>
            </a:r>
            <a:r>
              <a:rPr lang="en-US" b="1" dirty="0">
                <a:solidFill>
                  <a:srgbClr val="0070C0"/>
                </a:solidFill>
              </a:rPr>
              <a:t>automated merges</a:t>
            </a:r>
            <a:r>
              <a:rPr lang="en-US" dirty="0"/>
              <a:t> do sometimes </a:t>
            </a:r>
            <a:r>
              <a:rPr lang="en-US" b="1" dirty="0">
                <a:solidFill>
                  <a:srgbClr val="0070C0"/>
                </a:solidFill>
              </a:rPr>
              <a:t>fail</a:t>
            </a:r>
            <a:r>
              <a:rPr lang="en-US" dirty="0"/>
              <a:t>.</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7" name="TextBox 6">
            <a:extLst>
              <a:ext uri="{FF2B5EF4-FFF2-40B4-BE49-F238E27FC236}">
                <a16:creationId xmlns:a16="http://schemas.microsoft.com/office/drawing/2014/main" id="{B2E92040-7697-40E1-964D-88A221BD7C0D}"/>
              </a:ext>
            </a:extLst>
          </p:cNvPr>
          <p:cNvSpPr txBox="1"/>
          <p:nvPr/>
        </p:nvSpPr>
        <p:spPr>
          <a:xfrm>
            <a:off x="9070857" y="4820750"/>
            <a:ext cx="140615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merge?</a:t>
            </a:r>
          </a:p>
        </p:txBody>
      </p:sp>
      <p:cxnSp>
        <p:nvCxnSpPr>
          <p:cNvPr id="19" name="Straight Arrow Connector 18">
            <a:extLst>
              <a:ext uri="{FF2B5EF4-FFF2-40B4-BE49-F238E27FC236}">
                <a16:creationId xmlns:a16="http://schemas.microsoft.com/office/drawing/2014/main" id="{DEC5A29C-1D05-45D5-B7C2-C015C856B38E}"/>
              </a:ext>
            </a:extLst>
          </p:cNvPr>
          <p:cNvCxnSpPr>
            <a:cxnSpLocks/>
          </p:cNvCxnSpPr>
          <p:nvPr/>
        </p:nvCxnSpPr>
        <p:spPr>
          <a:xfrm>
            <a:off x="9773934" y="2075651"/>
            <a:ext cx="0"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6623B84-BF1C-454F-BA4E-30AB7BFC0A9B}"/>
              </a:ext>
            </a:extLst>
          </p:cNvPr>
          <p:cNvCxnSpPr>
            <a:cxnSpLocks/>
          </p:cNvCxnSpPr>
          <p:nvPr/>
        </p:nvCxnSpPr>
        <p:spPr>
          <a:xfrm flipH="1">
            <a:off x="9057876" y="3143109"/>
            <a:ext cx="716058" cy="42141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DAC8754-5D00-4838-B718-182C33C2DF86}"/>
              </a:ext>
            </a:extLst>
          </p:cNvPr>
          <p:cNvCxnSpPr>
            <a:cxnSpLocks/>
          </p:cNvCxnSpPr>
          <p:nvPr/>
        </p:nvCxnSpPr>
        <p:spPr>
          <a:xfrm>
            <a:off x="9773934" y="3143108"/>
            <a:ext cx="716059" cy="42141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A634DB3-F590-4DFF-A30E-F123CABF129E}"/>
              </a:ext>
            </a:extLst>
          </p:cNvPr>
          <p:cNvCxnSpPr>
            <a:cxnSpLocks/>
          </p:cNvCxnSpPr>
          <p:nvPr/>
        </p:nvCxnSpPr>
        <p:spPr>
          <a:xfrm>
            <a:off x="9057876"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9A20A5A-2F1D-4D9D-9831-DC308599E746}"/>
              </a:ext>
            </a:extLst>
          </p:cNvPr>
          <p:cNvCxnSpPr>
            <a:cxnSpLocks/>
          </p:cNvCxnSpPr>
          <p:nvPr/>
        </p:nvCxnSpPr>
        <p:spPr>
          <a:xfrm flipH="1">
            <a:off x="10126111" y="4210566"/>
            <a:ext cx="358029" cy="53571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EEFA195-96A2-4608-8092-CCE81E65674B}"/>
              </a:ext>
            </a:extLst>
          </p:cNvPr>
          <p:cNvSpPr/>
          <p:nvPr/>
        </p:nvSpPr>
        <p:spPr>
          <a:xfrm>
            <a:off x="9171435" y="1429608"/>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v1</a:t>
            </a:r>
          </a:p>
        </p:txBody>
      </p:sp>
      <p:sp>
        <p:nvSpPr>
          <p:cNvPr id="10" name="Rectangle 9">
            <a:extLst>
              <a:ext uri="{FF2B5EF4-FFF2-40B4-BE49-F238E27FC236}">
                <a16:creationId xmlns:a16="http://schemas.microsoft.com/office/drawing/2014/main" id="{CD688F71-7B8B-438F-A205-687AF0FE6E43}"/>
              </a:ext>
            </a:extLst>
          </p:cNvPr>
          <p:cNvSpPr/>
          <p:nvPr/>
        </p:nvSpPr>
        <p:spPr>
          <a:xfrm>
            <a:off x="9171435" y="249706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v2</a:t>
            </a:r>
          </a:p>
        </p:txBody>
      </p:sp>
      <p:grpSp>
        <p:nvGrpSpPr>
          <p:cNvPr id="3" name="Group 2">
            <a:extLst>
              <a:ext uri="{FF2B5EF4-FFF2-40B4-BE49-F238E27FC236}">
                <a16:creationId xmlns:a16="http://schemas.microsoft.com/office/drawing/2014/main" id="{847B2556-7861-4BC5-9CEE-F96B2CEEF0A8}"/>
              </a:ext>
            </a:extLst>
          </p:cNvPr>
          <p:cNvGrpSpPr/>
          <p:nvPr/>
        </p:nvGrpSpPr>
        <p:grpSpPr>
          <a:xfrm>
            <a:off x="8455377" y="3564523"/>
            <a:ext cx="2637115" cy="646043"/>
            <a:chOff x="9177867" y="3890520"/>
            <a:chExt cx="2637115" cy="646043"/>
          </a:xfrm>
        </p:grpSpPr>
        <p:sp>
          <p:nvSpPr>
            <p:cNvPr id="11" name="Rectangle 10">
              <a:extLst>
                <a:ext uri="{FF2B5EF4-FFF2-40B4-BE49-F238E27FC236}">
                  <a16:creationId xmlns:a16="http://schemas.microsoft.com/office/drawing/2014/main" id="{1F7706B5-CF89-4595-9B2A-D76806DF9E19}"/>
                </a:ext>
              </a:extLst>
            </p:cNvPr>
            <p:cNvSpPr/>
            <p:nvPr/>
          </p:nvSpPr>
          <p:spPr>
            <a:xfrm>
              <a:off x="9177867" y="3890520"/>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v3a</a:t>
              </a:r>
            </a:p>
          </p:txBody>
        </p:sp>
        <p:sp>
          <p:nvSpPr>
            <p:cNvPr id="12" name="Rectangle 11">
              <a:extLst>
                <a:ext uri="{FF2B5EF4-FFF2-40B4-BE49-F238E27FC236}">
                  <a16:creationId xmlns:a16="http://schemas.microsoft.com/office/drawing/2014/main" id="{8FBD4F59-7D07-48BB-A23F-EA9AE27FC36E}"/>
                </a:ext>
              </a:extLst>
            </p:cNvPr>
            <p:cNvSpPr/>
            <p:nvPr/>
          </p:nvSpPr>
          <p:spPr>
            <a:xfrm>
              <a:off x="10609984" y="3890520"/>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v3b </a:t>
              </a:r>
            </a:p>
          </p:txBody>
        </p:sp>
      </p:grpSp>
      <p:sp>
        <p:nvSpPr>
          <p:cNvPr id="15" name="Rectangle 14">
            <a:extLst>
              <a:ext uri="{FF2B5EF4-FFF2-40B4-BE49-F238E27FC236}">
                <a16:creationId xmlns:a16="http://schemas.microsoft.com/office/drawing/2014/main" id="{32BD446E-9863-480D-A722-0012D7D8CCB8}"/>
              </a:ext>
            </a:extLst>
          </p:cNvPr>
          <p:cNvSpPr/>
          <p:nvPr/>
        </p:nvSpPr>
        <p:spPr>
          <a:xfrm>
            <a:off x="9171435" y="5576615"/>
            <a:ext cx="1204998" cy="64604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v4</a:t>
            </a:r>
          </a:p>
        </p:txBody>
      </p:sp>
    </p:spTree>
    <p:extLst>
      <p:ext uri="{BB962C8B-B14F-4D97-AF65-F5344CB8AC3E}">
        <p14:creationId xmlns:p14="http://schemas.microsoft.com/office/powerpoint/2010/main" val="2996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wipe(left)">
                                      <p:cBhvr>
                                        <p:cTn id="14" dur="500"/>
                                        <p:tgtEl>
                                          <p:spTgt spid="5">
                                            <p:txEl>
                                              <p:pRg st="2" end="2"/>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left)">
                                      <p:cBhvr>
                                        <p:cTn id="18" dur="500"/>
                                        <p:tgtEl>
                                          <p:spTgt spid="5">
                                            <p:txEl>
                                              <p:pRg st="3" end="3"/>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left)">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Same Operation Can be Defined in Many Ways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468628" cy="4239077"/>
          </a:xfrm>
        </p:spPr>
        <p:txBody>
          <a:bodyPr>
            <a:normAutofit/>
          </a:bodyPr>
          <a:lstStyle/>
          <a:p>
            <a:pPr algn="ctr"/>
            <a:r>
              <a:rPr lang="en-US" b="1" dirty="0">
                <a:solidFill>
                  <a:srgbClr val="0070C0"/>
                </a:solidFill>
              </a:rPr>
              <a:t>How does the form of an operation</a:t>
            </a:r>
            <a:br>
              <a:rPr lang="en-US" b="1" dirty="0">
                <a:solidFill>
                  <a:srgbClr val="0070C0"/>
                </a:solidFill>
              </a:rPr>
            </a:br>
            <a:r>
              <a:rPr lang="en-US" b="1" dirty="0">
                <a:solidFill>
                  <a:srgbClr val="0070C0"/>
                </a:solidFill>
              </a:rPr>
              <a:t>affect undo and merge?</a:t>
            </a:r>
          </a:p>
          <a:p>
            <a:r>
              <a:rPr lang="en-US" dirty="0"/>
              <a:t>Let’s say that I type the word “bird” </a:t>
            </a:r>
            <a:br>
              <a:rPr lang="en-US" dirty="0"/>
            </a:br>
            <a:r>
              <a:rPr lang="en-US" dirty="0"/>
              <a:t>into a shared document.</a:t>
            </a:r>
          </a:p>
          <a:p>
            <a:r>
              <a:rPr lang="en-US" dirty="0"/>
              <a:t>Is that operation …</a:t>
            </a:r>
          </a:p>
          <a:p>
            <a:pPr marL="0" indent="0" algn="ctr">
              <a:buNone/>
            </a:pPr>
            <a:r>
              <a:rPr lang="en-US" b="1" dirty="0">
                <a:solidFill>
                  <a:srgbClr val="00B050"/>
                </a:solidFill>
              </a:rPr>
              <a:t>Insert “bird” at byte #300, </a:t>
            </a:r>
          </a:p>
          <a:p>
            <a:r>
              <a:rPr lang="en-US" dirty="0"/>
              <a:t>or</a:t>
            </a:r>
          </a:p>
          <a:p>
            <a:pPr marL="0" indent="0" algn="ctr">
              <a:buNone/>
            </a:pPr>
            <a:r>
              <a:rPr lang="en-US" b="1" dirty="0">
                <a:solidFill>
                  <a:srgbClr val="00B050"/>
                </a:solidFill>
              </a:rPr>
              <a:t>Insert “bird” after “the yellow”?</a:t>
            </a:r>
          </a:p>
          <a:p>
            <a:endParaRPr lang="en-US" dirty="0"/>
          </a:p>
          <a:p>
            <a:pPr marL="0"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5729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left)">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Including Context in an Operation Usually Preferred</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205632" cy="4239077"/>
          </a:xfrm>
        </p:spPr>
        <p:txBody>
          <a:bodyPr>
            <a:normAutofit/>
          </a:bodyPr>
          <a:lstStyle/>
          <a:p>
            <a:r>
              <a:rPr lang="en-US" dirty="0"/>
              <a:t>Humans usually prefer </a:t>
            </a:r>
            <a:r>
              <a:rPr lang="en-US" b="1" dirty="0">
                <a:solidFill>
                  <a:srgbClr val="0070C0"/>
                </a:solidFill>
              </a:rPr>
              <a:t>contextual definitions</a:t>
            </a:r>
            <a:r>
              <a:rPr lang="en-US" dirty="0"/>
              <a:t>.</a:t>
            </a:r>
          </a:p>
          <a:p>
            <a:pPr lvl="1"/>
            <a:r>
              <a:rPr lang="en-US" dirty="0"/>
              <a:t>The </a:t>
            </a:r>
            <a:r>
              <a:rPr lang="en-US" b="1" dirty="0">
                <a:solidFill>
                  <a:srgbClr val="0070C0"/>
                </a:solidFill>
              </a:rPr>
              <a:t>second definition </a:t>
            </a:r>
            <a:r>
              <a:rPr lang="en-US" dirty="0"/>
              <a:t>(after “the yellow”) </a:t>
            </a:r>
          </a:p>
          <a:p>
            <a:pPr lvl="1"/>
            <a:r>
              <a:rPr lang="en-US" b="1" dirty="0">
                <a:solidFill>
                  <a:srgbClr val="0070C0"/>
                </a:solidFill>
              </a:rPr>
              <a:t>allows another user to edit </a:t>
            </a:r>
            <a:r>
              <a:rPr lang="en-US" dirty="0"/>
              <a:t>the text </a:t>
            </a:r>
          </a:p>
          <a:p>
            <a:pPr lvl="1"/>
            <a:r>
              <a:rPr lang="en-US" b="1" dirty="0">
                <a:solidFill>
                  <a:srgbClr val="0070C0"/>
                </a:solidFill>
              </a:rPr>
              <a:t>without affecting my operation</a:t>
            </a:r>
            <a:r>
              <a:rPr lang="en-US" dirty="0"/>
              <a:t>.</a:t>
            </a:r>
          </a:p>
          <a:p>
            <a:r>
              <a:rPr lang="en-US" dirty="0"/>
              <a:t>Unless someone adds “the yellow” before the position in which I wanted to add “bird.”</a:t>
            </a:r>
          </a:p>
          <a:p>
            <a:r>
              <a:rPr lang="en-US" dirty="0"/>
              <a:t>Or they insert “big” between “the” and </a:t>
            </a:r>
            <a:br>
              <a:rPr lang="en-US" dirty="0"/>
            </a:br>
            <a:r>
              <a:rPr lang="en-US" dirty="0"/>
              <a:t>“yellow,” breaking my operation’s context.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yellow, indoor, orange&#10;&#10;Description automatically generated">
            <a:extLst>
              <a:ext uri="{FF2B5EF4-FFF2-40B4-BE49-F238E27FC236}">
                <a16:creationId xmlns:a16="http://schemas.microsoft.com/office/drawing/2014/main" id="{B2A6E83E-CFC8-46BC-9B8A-60450CB90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88628" y="2900161"/>
            <a:ext cx="2448267" cy="2886478"/>
          </a:xfrm>
          <a:prstGeom prst="rect">
            <a:avLst/>
          </a:prstGeom>
        </p:spPr>
      </p:pic>
      <p:grpSp>
        <p:nvGrpSpPr>
          <p:cNvPr id="7" name="Group 6">
            <a:extLst>
              <a:ext uri="{FF2B5EF4-FFF2-40B4-BE49-F238E27FC236}">
                <a16:creationId xmlns:a16="http://schemas.microsoft.com/office/drawing/2014/main" id="{E068E1F9-42F8-4605-9FE9-32598A3FD769}"/>
              </a:ext>
            </a:extLst>
          </p:cNvPr>
          <p:cNvGrpSpPr/>
          <p:nvPr/>
        </p:nvGrpSpPr>
        <p:grpSpPr>
          <a:xfrm>
            <a:off x="9073354" y="1599591"/>
            <a:ext cx="2619022" cy="3445497"/>
            <a:chOff x="9073354" y="1599591"/>
            <a:chExt cx="2619022" cy="3445497"/>
          </a:xfrm>
        </p:grpSpPr>
        <p:sp>
          <p:nvSpPr>
            <p:cNvPr id="10" name="Isosceles Triangle 9">
              <a:extLst>
                <a:ext uri="{FF2B5EF4-FFF2-40B4-BE49-F238E27FC236}">
                  <a16:creationId xmlns:a16="http://schemas.microsoft.com/office/drawing/2014/main" id="{C4790D58-34A4-49E1-A009-E36D4E27186B}"/>
                </a:ext>
              </a:extLst>
            </p:cNvPr>
            <p:cNvSpPr/>
            <p:nvPr/>
          </p:nvSpPr>
          <p:spPr>
            <a:xfrm rot="11332976">
              <a:off x="10548685" y="2183550"/>
              <a:ext cx="340691" cy="2861538"/>
            </a:xfrm>
            <a:prstGeom prst="triangle">
              <a:avLst>
                <a:gd name="adj" fmla="val 4846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560B87-A967-4B5C-9940-36D02FE8DB21}"/>
                </a:ext>
              </a:extLst>
            </p:cNvPr>
            <p:cNvSpPr/>
            <p:nvPr/>
          </p:nvSpPr>
          <p:spPr>
            <a:xfrm>
              <a:off x="9073354" y="1599591"/>
              <a:ext cx="2619022" cy="13309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Bad days happen to everyone!</a:t>
              </a:r>
            </a:p>
          </p:txBody>
        </p:sp>
      </p:grpSp>
    </p:spTree>
    <p:extLst>
      <p:ext uri="{BB962C8B-B14F-4D97-AF65-F5344CB8AC3E}">
        <p14:creationId xmlns:p14="http://schemas.microsoft.com/office/powerpoint/2010/main" val="400527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Amount of Context Balances Between Failure Modes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265428" cy="4239077"/>
          </a:xfrm>
        </p:spPr>
        <p:txBody>
          <a:bodyPr>
            <a:normAutofit/>
          </a:bodyPr>
          <a:lstStyle/>
          <a:p>
            <a:r>
              <a:rPr lang="en-US" dirty="0"/>
              <a:t>We can add more contextual information, which</a:t>
            </a:r>
          </a:p>
          <a:p>
            <a:pPr lvl="1"/>
            <a:r>
              <a:rPr lang="en-US" dirty="0"/>
              <a:t>reduces the chance of the first problem, but</a:t>
            </a:r>
          </a:p>
          <a:p>
            <a:pPr lvl="1"/>
            <a:r>
              <a:rPr lang="en-US" dirty="0"/>
              <a:t>increases the chance of the second. </a:t>
            </a:r>
          </a:p>
          <a:p>
            <a:pPr lvl="1"/>
            <a:endParaRPr lang="en-US" dirty="0"/>
          </a:p>
          <a:p>
            <a:r>
              <a:rPr lang="en-US" dirty="0"/>
              <a:t>By the way: </a:t>
            </a:r>
            <a:r>
              <a:rPr lang="en-US" b="1" dirty="0">
                <a:solidFill>
                  <a:srgbClr val="0070C0"/>
                </a:solidFill>
              </a:rPr>
              <a:t>this variant of operations</a:t>
            </a:r>
            <a:r>
              <a:rPr lang="en-US" dirty="0"/>
              <a:t>,</a:t>
            </a:r>
          </a:p>
          <a:p>
            <a:pPr lvl="1"/>
            <a:r>
              <a:rPr lang="en-US" dirty="0"/>
              <a:t>using 4-6 lines of context, </a:t>
            </a:r>
          </a:p>
          <a:p>
            <a:pPr lvl="1"/>
            <a:r>
              <a:rPr lang="en-US" b="1" dirty="0">
                <a:solidFill>
                  <a:srgbClr val="0070C0"/>
                </a:solidFill>
              </a:rPr>
              <a:t>is used to merge programs</a:t>
            </a:r>
            <a:r>
              <a:rPr lang="en-US" dirty="0"/>
              <a:t>, </a:t>
            </a:r>
          </a:p>
          <a:p>
            <a:pPr lvl="1"/>
            <a:r>
              <a:rPr lang="en-US" dirty="0"/>
              <a:t>and the cases mentioned are the failure modes.</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Text&#10;&#10;Description automatically generated">
            <a:extLst>
              <a:ext uri="{FF2B5EF4-FFF2-40B4-BE49-F238E27FC236}">
                <a16:creationId xmlns:a16="http://schemas.microsoft.com/office/drawing/2014/main" id="{2AAB4A60-3C63-4AC0-83ED-97879A151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21152">
            <a:off x="7732936" y="3512489"/>
            <a:ext cx="3923563" cy="1190402"/>
          </a:xfrm>
          <a:prstGeom prst="rect">
            <a:avLst/>
          </a:prstGeom>
        </p:spPr>
      </p:pic>
    </p:spTree>
    <p:extLst>
      <p:ext uri="{BB962C8B-B14F-4D97-AF65-F5344CB8AC3E}">
        <p14:creationId xmlns:p14="http://schemas.microsoft.com/office/powerpoint/2010/main" val="339413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par>
                          <p:cTn id="33" fill="hold">
                            <p:stCondLst>
                              <p:cond delay="2000"/>
                            </p:stCondLst>
                            <p:childTnLst>
                              <p:par>
                                <p:cTn id="34" presetID="47"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Not All Operations Benefit from Context</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49" y="1630017"/>
            <a:ext cx="8965339" cy="4239077"/>
          </a:xfrm>
        </p:spPr>
        <p:txBody>
          <a:bodyPr>
            <a:normAutofit/>
          </a:bodyPr>
          <a:lstStyle/>
          <a:p>
            <a:r>
              <a:rPr lang="en-US" b="1" dirty="0">
                <a:solidFill>
                  <a:srgbClr val="0070C0"/>
                </a:solidFill>
              </a:rPr>
              <a:t>Context is inappropriate for some applications.</a:t>
            </a:r>
          </a:p>
          <a:p>
            <a:r>
              <a:rPr lang="en-US" dirty="0"/>
              <a:t>Consider banking operations.</a:t>
            </a:r>
          </a:p>
          <a:p>
            <a:r>
              <a:rPr lang="en-US" dirty="0"/>
              <a:t>Your bank account contains </a:t>
            </a:r>
            <a:r>
              <a:rPr lang="en-US" b="1" dirty="0">
                <a:solidFill>
                  <a:srgbClr val="00B050"/>
                </a:solidFill>
              </a:rPr>
              <a:t>$5</a:t>
            </a:r>
            <a:r>
              <a:rPr lang="en-US" dirty="0"/>
              <a:t>.</a:t>
            </a:r>
          </a:p>
          <a:p>
            <a:r>
              <a:rPr lang="en-US" dirty="0"/>
              <a:t>You have a </a:t>
            </a:r>
            <a:r>
              <a:rPr lang="en-US" b="1" dirty="0">
                <a:solidFill>
                  <a:srgbClr val="00B050"/>
                </a:solidFill>
              </a:rPr>
              <a:t>$500 </a:t>
            </a:r>
            <a:r>
              <a:rPr lang="en-US" dirty="0"/>
              <a:t>paycheck to deposit.</a:t>
            </a:r>
          </a:p>
          <a:p>
            <a:r>
              <a:rPr lang="en-US" dirty="0"/>
              <a:t>And you want a </a:t>
            </a:r>
            <a:r>
              <a:rPr lang="en-US" b="1" dirty="0">
                <a:solidFill>
                  <a:srgbClr val="00B050"/>
                </a:solidFill>
              </a:rPr>
              <a:t>$7</a:t>
            </a:r>
            <a:r>
              <a:rPr lang="en-US" dirty="0"/>
              <a:t> bubble tea.</a:t>
            </a:r>
          </a:p>
          <a:p>
            <a:r>
              <a:rPr lang="en-US" dirty="0"/>
              <a:t>You decide </a:t>
            </a:r>
          </a:p>
          <a:p>
            <a:pPr lvl="1"/>
            <a:r>
              <a:rPr lang="en-US" dirty="0"/>
              <a:t>to deposit the paycheck, </a:t>
            </a:r>
          </a:p>
          <a:p>
            <a:pPr lvl="1"/>
            <a:r>
              <a:rPr lang="en-US" dirty="0"/>
              <a:t>then buy a bubble tea.</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21794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ipe(left)">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Context in Some Cases Limits Flexibility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446050" cy="4239077"/>
          </a:xfrm>
        </p:spPr>
        <p:txBody>
          <a:bodyPr>
            <a:normAutofit/>
          </a:bodyPr>
          <a:lstStyle/>
          <a:p>
            <a:pPr algn="ctr"/>
            <a:r>
              <a:rPr lang="en-US" b="1" dirty="0">
                <a:solidFill>
                  <a:srgbClr val="00B050"/>
                </a:solidFill>
              </a:rPr>
              <a:t>What are the two operations?</a:t>
            </a:r>
          </a:p>
          <a:p>
            <a:r>
              <a:rPr lang="en-US" dirty="0"/>
              <a:t>With context, perhaps…</a:t>
            </a:r>
          </a:p>
          <a:p>
            <a:pPr marL="514350" indent="-514350">
              <a:buFont typeface="+mj-lt"/>
              <a:buAutoNum type="arabicPeriod"/>
            </a:pPr>
            <a:r>
              <a:rPr lang="en-US" dirty="0"/>
              <a:t>Replace balance of </a:t>
            </a:r>
            <a:r>
              <a:rPr lang="en-US" b="1" dirty="0">
                <a:solidFill>
                  <a:srgbClr val="00B050"/>
                </a:solidFill>
              </a:rPr>
              <a:t>$5</a:t>
            </a:r>
            <a:r>
              <a:rPr lang="en-US" dirty="0"/>
              <a:t> with balance of </a:t>
            </a:r>
            <a:r>
              <a:rPr lang="en-US" b="1" dirty="0">
                <a:solidFill>
                  <a:srgbClr val="00B050"/>
                </a:solidFill>
              </a:rPr>
              <a:t>$505</a:t>
            </a:r>
            <a:r>
              <a:rPr lang="en-US" dirty="0"/>
              <a:t>.</a:t>
            </a:r>
          </a:p>
          <a:p>
            <a:pPr marL="514350" indent="-514350">
              <a:buFont typeface="+mj-lt"/>
              <a:buAutoNum type="arabicPeriod"/>
            </a:pPr>
            <a:r>
              <a:rPr lang="en-US" dirty="0"/>
              <a:t>Replace balance of </a:t>
            </a:r>
            <a:r>
              <a:rPr lang="en-US" b="1" dirty="0">
                <a:solidFill>
                  <a:srgbClr val="00B050"/>
                </a:solidFill>
              </a:rPr>
              <a:t>$505 </a:t>
            </a:r>
            <a:r>
              <a:rPr lang="en-US" dirty="0"/>
              <a:t>with balance of </a:t>
            </a:r>
            <a:r>
              <a:rPr lang="en-US" b="1" dirty="0">
                <a:solidFill>
                  <a:srgbClr val="00B050"/>
                </a:solidFill>
              </a:rPr>
              <a:t>$498</a:t>
            </a:r>
            <a:r>
              <a:rPr lang="en-US" dirty="0"/>
              <a:t>.</a:t>
            </a:r>
          </a:p>
          <a:p>
            <a:r>
              <a:rPr lang="en-US" b="1" dirty="0">
                <a:solidFill>
                  <a:srgbClr val="0070C0"/>
                </a:solidFill>
              </a:rPr>
              <a:t>These operations cannot be reordered</a:t>
            </a:r>
            <a:r>
              <a:rPr lang="en-US" dirty="0"/>
              <a:t>, </a:t>
            </a:r>
          </a:p>
          <a:p>
            <a:pPr lvl="1"/>
            <a:r>
              <a:rPr lang="en-US" dirty="0"/>
              <a:t>so if completing the first is delayed, </a:t>
            </a:r>
          </a:p>
          <a:p>
            <a:pPr lvl="1"/>
            <a:r>
              <a:rPr lang="en-US" dirty="0"/>
              <a:t>your account may be frozen indefinitely.  </a:t>
            </a:r>
          </a:p>
          <a:p>
            <a:pPr marL="201168" lvl="1" indent="0" algn="ctr">
              <a:buNone/>
            </a:pPr>
            <a:r>
              <a:rPr lang="en-US" b="1" dirty="0">
                <a:solidFill>
                  <a:srgbClr val="0070C0"/>
                </a:solidFill>
              </a:rPr>
              <a:t>Not good.</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37354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barn(outVertical)">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Addition, the Underlying Operator, is Commutative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Instead, a bank is more likely to use…</a:t>
            </a:r>
          </a:p>
          <a:p>
            <a:pPr marL="514350" indent="-514350">
              <a:buFont typeface="+mj-lt"/>
              <a:buAutoNum type="arabicPeriod"/>
            </a:pPr>
            <a:r>
              <a:rPr lang="en-US" dirty="0"/>
              <a:t>Add </a:t>
            </a:r>
            <a:r>
              <a:rPr lang="en-US" b="1" dirty="0">
                <a:solidFill>
                  <a:srgbClr val="00B050"/>
                </a:solidFill>
              </a:rPr>
              <a:t>$500 </a:t>
            </a:r>
            <a:r>
              <a:rPr lang="en-US" dirty="0"/>
              <a:t>to balance.</a:t>
            </a:r>
          </a:p>
          <a:p>
            <a:pPr marL="514350" indent="-514350">
              <a:buFont typeface="+mj-lt"/>
              <a:buAutoNum type="arabicPeriod"/>
            </a:pPr>
            <a:r>
              <a:rPr lang="en-US" dirty="0"/>
              <a:t>Subtract </a:t>
            </a:r>
            <a:r>
              <a:rPr lang="en-US" b="1" dirty="0">
                <a:solidFill>
                  <a:srgbClr val="00B050"/>
                </a:solidFill>
              </a:rPr>
              <a:t>$7 </a:t>
            </a:r>
            <a:r>
              <a:rPr lang="en-US" dirty="0"/>
              <a:t>from balance.</a:t>
            </a:r>
          </a:p>
          <a:p>
            <a:pPr marL="514350" indent="-514350">
              <a:buFont typeface="+mj-lt"/>
              <a:buAutoNum type="arabicPeriod"/>
            </a:pPr>
            <a:endParaRPr lang="en-US" dirty="0"/>
          </a:p>
          <a:p>
            <a:pPr algn="ctr"/>
            <a:r>
              <a:rPr lang="en-US" b="1" dirty="0">
                <a:solidFill>
                  <a:srgbClr val="0070C0"/>
                </a:solidFill>
              </a:rPr>
              <a:t>These operations can be reordered.</a:t>
            </a:r>
          </a:p>
          <a:p>
            <a:pPr algn="ctr"/>
            <a:endParaRPr lang="en-US" dirty="0"/>
          </a:p>
          <a:p>
            <a:pPr algn="ctr"/>
            <a:r>
              <a:rPr lang="en-US" dirty="0"/>
              <a:t>However, reordering may have side effects.</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3544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1000"/>
                                        <p:tgtEl>
                                          <p:spTgt spid="5">
                                            <p:txEl>
                                              <p:pRg st="4" end="4"/>
                                            </p:txEl>
                                          </p:spTgt>
                                        </p:tgtEl>
                                      </p:cBhvr>
                                    </p:animEffect>
                                    <p:anim calcmode="lin" valueType="num">
                                      <p:cBhvr>
                                        <p:cTn id="2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Reordering Operations is Not Always Helpful</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In particular, many banks,</a:t>
            </a:r>
          </a:p>
          <a:p>
            <a:pPr lvl="1"/>
            <a:r>
              <a:rPr lang="en-US" dirty="0"/>
              <a:t>seeing the “Subtract” operation first,</a:t>
            </a:r>
          </a:p>
          <a:p>
            <a:pPr lvl="1"/>
            <a:r>
              <a:rPr lang="en-US" dirty="0"/>
              <a:t>approve the operation</a:t>
            </a:r>
          </a:p>
          <a:p>
            <a:pPr lvl="1"/>
            <a:r>
              <a:rPr lang="en-US" dirty="0"/>
              <a:t>but also subtract an additional </a:t>
            </a:r>
            <a:br>
              <a:rPr lang="en-US" dirty="0"/>
            </a:br>
            <a:r>
              <a:rPr lang="en-US" dirty="0"/>
              <a:t>overdraft “protection”* fee of </a:t>
            </a:r>
            <a:r>
              <a:rPr lang="en-US" b="1" dirty="0">
                <a:solidFill>
                  <a:srgbClr val="00B050"/>
                </a:solidFill>
              </a:rPr>
              <a:t>$50</a:t>
            </a:r>
            <a:r>
              <a:rPr lang="en-US" dirty="0"/>
              <a:t>.</a:t>
            </a:r>
          </a:p>
          <a:p>
            <a:r>
              <a:rPr lang="en-US" dirty="0"/>
              <a:t>In the end, your account has</a:t>
            </a:r>
          </a:p>
          <a:p>
            <a:pPr marL="0" indent="0">
              <a:buNone/>
            </a:pPr>
            <a:r>
              <a:rPr lang="en-US" dirty="0"/>
              <a:t>   </a:t>
            </a:r>
            <a:r>
              <a:rPr lang="en-US" b="1" dirty="0">
                <a:solidFill>
                  <a:srgbClr val="00B050"/>
                </a:solidFill>
              </a:rPr>
              <a:t>5 – 7 – 50 + 500 = $448</a:t>
            </a:r>
            <a:r>
              <a:rPr lang="en-US" dirty="0"/>
              <a:t>.</a:t>
            </a:r>
          </a:p>
          <a:p>
            <a:r>
              <a:rPr lang="en-US" sz="2000" dirty="0"/>
              <a:t>*Protection in the mob/</a:t>
            </a:r>
            <a:br>
              <a:rPr lang="en-US" sz="2000" dirty="0"/>
            </a:br>
            <a:r>
              <a:rPr lang="en-US" sz="2000" dirty="0"/>
              <a:t>  banking sense. </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text, person&#10;&#10;Description automatically generated">
            <a:extLst>
              <a:ext uri="{FF2B5EF4-FFF2-40B4-BE49-F238E27FC236}">
                <a16:creationId xmlns:a16="http://schemas.microsoft.com/office/drawing/2014/main" id="{3FEB3489-5BBA-42E3-A1CC-7CE190E3A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4420186"/>
            <a:ext cx="6672013" cy="1744254"/>
          </a:xfrm>
          <a:prstGeom prst="rect">
            <a:avLst/>
          </a:prstGeom>
        </p:spPr>
      </p:pic>
    </p:spTree>
    <p:extLst>
      <p:ext uri="{BB962C8B-B14F-4D97-AF65-F5344CB8AC3E}">
        <p14:creationId xmlns:p14="http://schemas.microsoft.com/office/powerpoint/2010/main" val="9210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ipe(up)">
                                      <p:cBhvr>
                                        <p:cTn id="34" dur="500"/>
                                        <p:tgtEl>
                                          <p:spTgt spid="5">
                                            <p:txEl>
                                              <p:pRg st="4" end="4"/>
                                            </p:txEl>
                                          </p:spTgt>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up)">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Another Variant of Operations: Idempotent</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r>
              <a:rPr lang="en-US" dirty="0"/>
              <a:t>Sometimes, we want </a:t>
            </a:r>
            <a:r>
              <a:rPr lang="en-US" b="1" dirty="0">
                <a:solidFill>
                  <a:srgbClr val="0070C0"/>
                </a:solidFill>
              </a:rPr>
              <a:t>idempotent</a:t>
            </a:r>
            <a:r>
              <a:rPr lang="en-US" dirty="0"/>
              <a:t> operations</a:t>
            </a:r>
          </a:p>
          <a:p>
            <a:pPr lvl="1"/>
            <a:r>
              <a:rPr lang="en-US" dirty="0"/>
              <a:t>idem- = identical, -potent = power</a:t>
            </a:r>
          </a:p>
          <a:p>
            <a:pPr lvl="1"/>
            <a:r>
              <a:rPr lang="en-US" dirty="0"/>
              <a:t>meaning that an </a:t>
            </a:r>
            <a:r>
              <a:rPr lang="en-US" b="1" dirty="0">
                <a:solidFill>
                  <a:srgbClr val="0070C0"/>
                </a:solidFill>
              </a:rPr>
              <a:t>operation has the same effect no matter how many times one performs the operation</a:t>
            </a:r>
            <a:r>
              <a:rPr lang="en-US" dirty="0"/>
              <a:t>.</a:t>
            </a:r>
            <a:endParaRPr lang="en-US" b="1" dirty="0">
              <a:solidFill>
                <a:srgbClr val="0070C0"/>
              </a:solidFill>
            </a:endParaRPr>
          </a:p>
          <a:p>
            <a:r>
              <a:rPr lang="en-US" dirty="0"/>
              <a:t>In a social network, for example:</a:t>
            </a:r>
          </a:p>
          <a:p>
            <a:pPr marL="0" indent="0" algn="ctr">
              <a:buNone/>
            </a:pPr>
            <a:r>
              <a:rPr lang="en-US" dirty="0"/>
              <a:t>Mark X as my friend</a:t>
            </a:r>
          </a:p>
          <a:p>
            <a:r>
              <a:rPr lang="en-US" dirty="0"/>
              <a:t>If I switch machines (phone/tablet/computer), see an old version, and apply the same operation, everything works out.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grpSp>
        <p:nvGrpSpPr>
          <p:cNvPr id="7" name="Group 6">
            <a:extLst>
              <a:ext uri="{FF2B5EF4-FFF2-40B4-BE49-F238E27FC236}">
                <a16:creationId xmlns:a16="http://schemas.microsoft.com/office/drawing/2014/main" id="{C459345C-E6B9-4279-B9D8-77DE15582A64}"/>
              </a:ext>
            </a:extLst>
          </p:cNvPr>
          <p:cNvGrpSpPr/>
          <p:nvPr/>
        </p:nvGrpSpPr>
        <p:grpSpPr>
          <a:xfrm>
            <a:off x="9013464" y="2123205"/>
            <a:ext cx="914400" cy="914400"/>
            <a:chOff x="8524240" y="3007360"/>
            <a:chExt cx="914400" cy="914400"/>
          </a:xfrm>
        </p:grpSpPr>
        <p:sp>
          <p:nvSpPr>
            <p:cNvPr id="10" name="Oval 9">
              <a:extLst>
                <a:ext uri="{FF2B5EF4-FFF2-40B4-BE49-F238E27FC236}">
                  <a16:creationId xmlns:a16="http://schemas.microsoft.com/office/drawing/2014/main" id="{81464DCF-AB16-4B03-BDDA-7BDED70258B7}"/>
                </a:ext>
              </a:extLst>
            </p:cNvPr>
            <p:cNvSpPr/>
            <p:nvPr/>
          </p:nvSpPr>
          <p:spPr>
            <a:xfrm>
              <a:off x="8524240" y="3007360"/>
              <a:ext cx="91440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wearing glasses&#10;&#10;Description automatically generated with low confidence">
              <a:extLst>
                <a:ext uri="{FF2B5EF4-FFF2-40B4-BE49-F238E27FC236}">
                  <a16:creationId xmlns:a16="http://schemas.microsoft.com/office/drawing/2014/main" id="{6AF81BD0-C533-4FD5-88A4-D82DB8CAC1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932" t="5038" r="30932" b="40148"/>
            <a:stretch/>
          </p:blipFill>
          <p:spPr>
            <a:xfrm>
              <a:off x="8752820" y="3135954"/>
              <a:ext cx="457241" cy="657212"/>
            </a:xfrm>
            <a:prstGeom prst="rect">
              <a:avLst/>
            </a:prstGeom>
          </p:spPr>
        </p:pic>
      </p:grpSp>
      <p:grpSp>
        <p:nvGrpSpPr>
          <p:cNvPr id="12" name="Group 11">
            <a:extLst>
              <a:ext uri="{FF2B5EF4-FFF2-40B4-BE49-F238E27FC236}">
                <a16:creationId xmlns:a16="http://schemas.microsoft.com/office/drawing/2014/main" id="{0DE3DF2D-AC73-4701-95D0-9E24EBF3CF32}"/>
              </a:ext>
            </a:extLst>
          </p:cNvPr>
          <p:cNvGrpSpPr/>
          <p:nvPr/>
        </p:nvGrpSpPr>
        <p:grpSpPr>
          <a:xfrm>
            <a:off x="9793953" y="2903694"/>
            <a:ext cx="743196" cy="1469611"/>
            <a:chOff x="9793953" y="2903694"/>
            <a:chExt cx="743196" cy="1469611"/>
          </a:xfrm>
        </p:grpSpPr>
        <p:cxnSp>
          <p:nvCxnSpPr>
            <p:cNvPr id="13" name="Straight Arrow Connector 12">
              <a:extLst>
                <a:ext uri="{FF2B5EF4-FFF2-40B4-BE49-F238E27FC236}">
                  <a16:creationId xmlns:a16="http://schemas.microsoft.com/office/drawing/2014/main" id="{83FC2B27-3FE2-49D4-BC97-EF50C5B7EFBF}"/>
                </a:ext>
              </a:extLst>
            </p:cNvPr>
            <p:cNvCxnSpPr>
              <a:cxnSpLocks/>
              <a:stCxn id="10" idx="5"/>
            </p:cNvCxnSpPr>
            <p:nvPr/>
          </p:nvCxnSpPr>
          <p:spPr>
            <a:xfrm>
              <a:off x="9793953" y="2903694"/>
              <a:ext cx="738502" cy="1469611"/>
            </a:xfrm>
            <a:prstGeom prst="straightConnector1">
              <a:avLst/>
            </a:prstGeom>
            <a:ln w="508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E050465-2EAB-4386-82EB-16E556184C0B}"/>
                </a:ext>
              </a:extLst>
            </p:cNvPr>
            <p:cNvSpPr txBox="1"/>
            <p:nvPr/>
          </p:nvSpPr>
          <p:spPr>
            <a:xfrm rot="3865873">
              <a:off x="9913901" y="3284052"/>
              <a:ext cx="87716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friends</a:t>
              </a:r>
            </a:p>
          </p:txBody>
        </p:sp>
      </p:grpSp>
      <p:grpSp>
        <p:nvGrpSpPr>
          <p:cNvPr id="19" name="Group 18">
            <a:extLst>
              <a:ext uri="{FF2B5EF4-FFF2-40B4-BE49-F238E27FC236}">
                <a16:creationId xmlns:a16="http://schemas.microsoft.com/office/drawing/2014/main" id="{7F793357-D2B7-410E-90A2-771A501EBB5A}"/>
              </a:ext>
            </a:extLst>
          </p:cNvPr>
          <p:cNvGrpSpPr/>
          <p:nvPr/>
        </p:nvGrpSpPr>
        <p:grpSpPr>
          <a:xfrm>
            <a:off x="10409833" y="4239394"/>
            <a:ext cx="914400" cy="914400"/>
            <a:chOff x="8524240" y="3007360"/>
            <a:chExt cx="914400" cy="914400"/>
          </a:xfrm>
        </p:grpSpPr>
        <p:sp>
          <p:nvSpPr>
            <p:cNvPr id="20" name="Oval 19">
              <a:extLst>
                <a:ext uri="{FF2B5EF4-FFF2-40B4-BE49-F238E27FC236}">
                  <a16:creationId xmlns:a16="http://schemas.microsoft.com/office/drawing/2014/main" id="{8E53BA87-78B6-415A-8453-A6BB424601CC}"/>
                </a:ext>
              </a:extLst>
            </p:cNvPr>
            <p:cNvSpPr/>
            <p:nvPr/>
          </p:nvSpPr>
          <p:spPr>
            <a:xfrm>
              <a:off x="8524240" y="3007360"/>
              <a:ext cx="914400" cy="9144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E1F3F67B-63A8-4ED7-9D52-463BC1FDB826}"/>
                </a:ext>
              </a:extLst>
            </p:cNvPr>
            <p:cNvPicPr>
              <a:picLocks noChangeAspect="1"/>
            </p:cNvPicPr>
            <p:nvPr/>
          </p:nvPicPr>
          <p:blipFill>
            <a:blip r:embed="rId4">
              <a:extLst>
                <a:ext uri="{28A0092B-C50C-407E-A947-70E740481C1C}">
                  <a14:useLocalDpi xmlns:a14="http://schemas.microsoft.com/office/drawing/2010/main" val="0"/>
                </a:ext>
              </a:extLst>
            </a:blip>
            <a:srcRect l="16471" r="16471"/>
            <a:stretch/>
          </p:blipFill>
          <p:spPr>
            <a:xfrm>
              <a:off x="8714259" y="3070677"/>
              <a:ext cx="534362" cy="768061"/>
            </a:xfrm>
            <a:prstGeom prst="rect">
              <a:avLst/>
            </a:prstGeom>
          </p:spPr>
        </p:pic>
      </p:grpSp>
    </p:spTree>
    <p:extLst>
      <p:ext uri="{BB962C8B-B14F-4D97-AF65-F5344CB8AC3E}">
        <p14:creationId xmlns:p14="http://schemas.microsoft.com/office/powerpoint/2010/main" val="161239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up)">
                                      <p:cBhvr>
                                        <p:cTn id="11" dur="500"/>
                                        <p:tgtEl>
                                          <p:spTgt spid="5">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2500"/>
                            </p:stCondLst>
                            <p:childTnLst>
                              <p:par>
                                <p:cTn id="40" presetID="16" presetClass="entr" presetSubtype="42"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out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Many Tools Do Not Provide Strong 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pPr algn="ctr"/>
            <a:r>
              <a:rPr lang="en-US" dirty="0"/>
              <a:t>But … wait a minute.</a:t>
            </a:r>
          </a:p>
          <a:p>
            <a:pPr algn="ctr"/>
            <a:r>
              <a:rPr lang="en-US" b="1" dirty="0">
                <a:solidFill>
                  <a:srgbClr val="0070C0"/>
                </a:solidFill>
              </a:rPr>
              <a:t>Why would I ever “see an old version?”</a:t>
            </a:r>
          </a:p>
          <a:p>
            <a:r>
              <a:rPr lang="en-US" dirty="0"/>
              <a:t>If a service is showing me data,</a:t>
            </a:r>
          </a:p>
          <a:p>
            <a:pPr lvl="1"/>
            <a:r>
              <a:rPr lang="en-US" dirty="0"/>
              <a:t>which version do I see?</a:t>
            </a:r>
          </a:p>
          <a:p>
            <a:pPr lvl="1"/>
            <a:r>
              <a:rPr lang="en-US" dirty="0"/>
              <a:t>Which version do others see?</a:t>
            </a:r>
          </a:p>
          <a:p>
            <a:pPr algn="ctr"/>
            <a:r>
              <a:rPr lang="en-US" b="1" dirty="0">
                <a:solidFill>
                  <a:srgbClr val="0070C0"/>
                </a:solidFill>
              </a:rPr>
              <a:t>Shouldn’t those questions have </a:t>
            </a:r>
            <a:br>
              <a:rPr lang="en-US" b="1" dirty="0">
                <a:solidFill>
                  <a:srgbClr val="0070C0"/>
                </a:solidFill>
              </a:rPr>
            </a:br>
            <a:r>
              <a:rPr lang="en-US" b="1" dirty="0">
                <a:solidFill>
                  <a:srgbClr val="0070C0"/>
                </a:solidFill>
              </a:rPr>
              <a:t>the same answer at all times?</a:t>
            </a:r>
          </a:p>
          <a:p>
            <a:pPr algn="ctr"/>
            <a:r>
              <a:rPr lang="en-US" dirty="0"/>
              <a:t>Yes, of course we’d like that.  Life would be easy.</a:t>
            </a:r>
          </a:p>
          <a:p>
            <a:pPr algn="ctr"/>
            <a:r>
              <a:rPr lang="en-US" dirty="0"/>
              <a:t>But </a:t>
            </a:r>
            <a:r>
              <a:rPr lang="en-US" b="1" dirty="0">
                <a:solidFill>
                  <a:srgbClr val="0070C0"/>
                </a:solidFill>
              </a:rPr>
              <a:t>that’s not our universe</a:t>
            </a:r>
            <a:r>
              <a:rPr lang="en-US" dirty="0"/>
              <a:t>.</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29</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147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left)">
                                      <p:cBhvr>
                                        <p:cTn id="20" dur="500"/>
                                        <p:tgtEl>
                                          <p:spTgt spid="5">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left)">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up)">
                                      <p:cBhvr>
                                        <p:cTn id="38" dur="500"/>
                                        <p:tgtEl>
                                          <p:spTgt spid="5">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100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Terminology You Should Know from These Slides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In contrast, many people your age reply, </a:t>
            </a:r>
          </a:p>
          <a:p>
            <a:pPr algn="ctr"/>
            <a:r>
              <a:rPr lang="en-US" dirty="0"/>
              <a:t>“What do you mean, ‘Where is it?’  </a:t>
            </a:r>
            <a:br>
              <a:rPr lang="en-US" dirty="0"/>
            </a:br>
            <a:r>
              <a:rPr lang="en-US" b="1" dirty="0">
                <a:solidFill>
                  <a:srgbClr val="0070C0"/>
                </a:solidFill>
              </a:rPr>
              <a:t>It’s in the Cloud!</a:t>
            </a:r>
            <a:r>
              <a:rPr lang="en-US" dirty="0"/>
              <a:t>”</a:t>
            </a:r>
          </a:p>
          <a:p>
            <a:r>
              <a:rPr lang="en-US" dirty="0"/>
              <a:t>If you want it, </a:t>
            </a:r>
          </a:p>
          <a:p>
            <a:pPr lvl="1"/>
            <a:r>
              <a:rPr lang="en-US" dirty="0"/>
              <a:t>you sit down and type “college” </a:t>
            </a:r>
          </a:p>
          <a:p>
            <a:pPr lvl="1"/>
            <a:r>
              <a:rPr lang="en-US" dirty="0"/>
              <a:t>or “application” </a:t>
            </a:r>
          </a:p>
          <a:p>
            <a:pPr lvl="1"/>
            <a:r>
              <a:rPr lang="en-US" dirty="0"/>
              <a:t>or “UIUC” </a:t>
            </a:r>
          </a:p>
          <a:p>
            <a:pPr lvl="1"/>
            <a:r>
              <a:rPr lang="en-US" dirty="0"/>
              <a:t>and there it is!</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Text&#10;&#10;Description automatically generated">
            <a:extLst>
              <a:ext uri="{FF2B5EF4-FFF2-40B4-BE49-F238E27FC236}">
                <a16:creationId xmlns:a16="http://schemas.microsoft.com/office/drawing/2014/main" id="{9936BC0B-2DAB-4C5B-9EC0-6A557C632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4666">
            <a:off x="8572462" y="1646586"/>
            <a:ext cx="2801686" cy="2495825"/>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C2F5F52D-9D71-4892-B56D-E224CE662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51462">
            <a:off x="6281842" y="3167647"/>
            <a:ext cx="2812344" cy="2634514"/>
          </a:xfrm>
          <a:prstGeom prst="rect">
            <a:avLst/>
          </a:prstGeom>
        </p:spPr>
      </p:pic>
    </p:spTree>
    <p:extLst>
      <p:ext uri="{BB962C8B-B14F-4D97-AF65-F5344CB8AC3E}">
        <p14:creationId xmlns:p14="http://schemas.microsoft.com/office/powerpoint/2010/main" val="36468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500"/>
                            </p:stCondLst>
                            <p:childTnLst>
                              <p:par>
                                <p:cTn id="22" presetID="3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left)">
                                      <p:cBhvr>
                                        <p:cTn id="40" dur="500"/>
                                        <p:tgtEl>
                                          <p:spTgt spid="5">
                                            <p:txEl>
                                              <p:pRg st="4" end="4"/>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wipe(left)">
                                      <p:cBhvr>
                                        <p:cTn id="44" dur="500"/>
                                        <p:tgtEl>
                                          <p:spTgt spid="5">
                                            <p:txEl>
                                              <p:pRg st="5" end="5"/>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wipe(left)">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Two Pilots Perceive Different Orders of Events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text, transport, aircraft, airplane&#10;&#10;Description automatically generated">
            <a:extLst>
              <a:ext uri="{FF2B5EF4-FFF2-40B4-BE49-F238E27FC236}">
                <a16:creationId xmlns:a16="http://schemas.microsoft.com/office/drawing/2014/main" id="{28D66A99-2D16-46A7-8E44-F9879C2AD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0894" y="1871331"/>
            <a:ext cx="2418192" cy="1056805"/>
          </a:xfrm>
          <a:prstGeom prst="rect">
            <a:avLst/>
          </a:prstGeom>
        </p:spPr>
      </p:pic>
      <p:sp>
        <p:nvSpPr>
          <p:cNvPr id="7" name="Freeform: Shape 6">
            <a:extLst>
              <a:ext uri="{FF2B5EF4-FFF2-40B4-BE49-F238E27FC236}">
                <a16:creationId xmlns:a16="http://schemas.microsoft.com/office/drawing/2014/main" id="{2064A9BE-E5BD-488B-ABE9-C78C87DE9F19}"/>
              </a:ext>
            </a:extLst>
          </p:cNvPr>
          <p:cNvSpPr/>
          <p:nvPr/>
        </p:nvSpPr>
        <p:spPr>
          <a:xfrm>
            <a:off x="237092" y="5519099"/>
            <a:ext cx="11701249" cy="797255"/>
          </a:xfrm>
          <a:custGeom>
            <a:avLst/>
            <a:gdLst>
              <a:gd name="connsiteX0" fmla="*/ 126379 w 11701249"/>
              <a:gd name="connsiteY0" fmla="*/ 670001 h 797255"/>
              <a:gd name="connsiteX1" fmla="*/ 5825430 w 11701249"/>
              <a:gd name="connsiteY1" fmla="*/ 149 h 797255"/>
              <a:gd name="connsiteX2" fmla="*/ 11577644 w 11701249"/>
              <a:gd name="connsiteY2" fmla="*/ 733796 h 797255"/>
              <a:gd name="connsiteX3" fmla="*/ 126379 w 11701249"/>
              <a:gd name="connsiteY3" fmla="*/ 670001 h 797255"/>
            </a:gdLst>
            <a:ahLst/>
            <a:cxnLst>
              <a:cxn ang="0">
                <a:pos x="connsiteX0" y="connsiteY0"/>
              </a:cxn>
              <a:cxn ang="0">
                <a:pos x="connsiteX1" y="connsiteY1"/>
              </a:cxn>
              <a:cxn ang="0">
                <a:pos x="connsiteX2" y="connsiteY2"/>
              </a:cxn>
              <a:cxn ang="0">
                <a:pos x="connsiteX3" y="connsiteY3"/>
              </a:cxn>
            </a:cxnLst>
            <a:rect l="l" t="t" r="r" b="b"/>
            <a:pathLst>
              <a:path w="11701249" h="797255">
                <a:moveTo>
                  <a:pt x="126379" y="670001"/>
                </a:moveTo>
                <a:cubicBezTo>
                  <a:pt x="-832323" y="547726"/>
                  <a:pt x="3916886" y="-10483"/>
                  <a:pt x="5825430" y="149"/>
                </a:cubicBezTo>
                <a:cubicBezTo>
                  <a:pt x="7733974" y="10781"/>
                  <a:pt x="12529258" y="616838"/>
                  <a:pt x="11577644" y="733796"/>
                </a:cubicBezTo>
                <a:cubicBezTo>
                  <a:pt x="10626030" y="850754"/>
                  <a:pt x="1085081" y="792276"/>
                  <a:pt x="126379" y="670001"/>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2" name="Freeform: Shape 11">
            <a:extLst>
              <a:ext uri="{FF2B5EF4-FFF2-40B4-BE49-F238E27FC236}">
                <a16:creationId xmlns:a16="http://schemas.microsoft.com/office/drawing/2014/main" id="{8CDED730-60CE-42E1-A7E6-6440EB4F335B}"/>
              </a:ext>
            </a:extLst>
          </p:cNvPr>
          <p:cNvSpPr/>
          <p:nvPr/>
        </p:nvSpPr>
        <p:spPr>
          <a:xfrm>
            <a:off x="1541721" y="5836820"/>
            <a:ext cx="3241903" cy="299603"/>
          </a:xfrm>
          <a:custGeom>
            <a:avLst/>
            <a:gdLst>
              <a:gd name="connsiteX0" fmla="*/ 0 w 3241903"/>
              <a:gd name="connsiteY0" fmla="*/ 170575 h 299603"/>
              <a:gd name="connsiteX1" fmla="*/ 1446028 w 3241903"/>
              <a:gd name="connsiteY1" fmla="*/ 298166 h 299603"/>
              <a:gd name="connsiteX2" fmla="*/ 3211032 w 3241903"/>
              <a:gd name="connsiteY2" fmla="*/ 96147 h 299603"/>
              <a:gd name="connsiteX3" fmla="*/ 2456121 w 3241903"/>
              <a:gd name="connsiteY3" fmla="*/ 454 h 299603"/>
              <a:gd name="connsiteX4" fmla="*/ 1020726 w 3241903"/>
              <a:gd name="connsiteY4" fmla="*/ 64250 h 299603"/>
              <a:gd name="connsiteX5" fmla="*/ 95693 w 3241903"/>
              <a:gd name="connsiteY5" fmla="*/ 159943 h 29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903" h="299603">
                <a:moveTo>
                  <a:pt x="0" y="170575"/>
                </a:moveTo>
                <a:cubicBezTo>
                  <a:pt x="455428" y="240573"/>
                  <a:pt x="910856" y="310571"/>
                  <a:pt x="1446028" y="298166"/>
                </a:cubicBezTo>
                <a:cubicBezTo>
                  <a:pt x="1981200" y="285761"/>
                  <a:pt x="3042683" y="145766"/>
                  <a:pt x="3211032" y="96147"/>
                </a:cubicBezTo>
                <a:cubicBezTo>
                  <a:pt x="3379381" y="46528"/>
                  <a:pt x="2821172" y="5770"/>
                  <a:pt x="2456121" y="454"/>
                </a:cubicBezTo>
                <a:cubicBezTo>
                  <a:pt x="2091070" y="-4862"/>
                  <a:pt x="1414131" y="37668"/>
                  <a:pt x="1020726" y="64250"/>
                </a:cubicBezTo>
                <a:cubicBezTo>
                  <a:pt x="627321" y="90831"/>
                  <a:pt x="361507" y="125387"/>
                  <a:pt x="95693" y="159943"/>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2F40124-8A7C-4AEF-813B-CADBB39F29A9}"/>
              </a:ext>
            </a:extLst>
          </p:cNvPr>
          <p:cNvGrpSpPr/>
          <p:nvPr/>
        </p:nvGrpSpPr>
        <p:grpSpPr>
          <a:xfrm>
            <a:off x="1661868" y="5108614"/>
            <a:ext cx="1846877" cy="902496"/>
            <a:chOff x="1661868" y="5108614"/>
            <a:chExt cx="1846877" cy="902496"/>
          </a:xfrm>
        </p:grpSpPr>
        <p:sp>
          <p:nvSpPr>
            <p:cNvPr id="13" name="Oval 12">
              <a:extLst>
                <a:ext uri="{FF2B5EF4-FFF2-40B4-BE49-F238E27FC236}">
                  <a16:creationId xmlns:a16="http://schemas.microsoft.com/office/drawing/2014/main" id="{DB978660-CCFF-4936-9FAA-7386D957F518}"/>
                </a:ext>
              </a:extLst>
            </p:cNvPr>
            <p:cNvSpPr/>
            <p:nvPr/>
          </p:nvSpPr>
          <p:spPr>
            <a:xfrm>
              <a:off x="2839992" y="5736790"/>
              <a:ext cx="274320" cy="274320"/>
            </a:xfrm>
            <a:prstGeom prst="ellipse">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4AF7EC8-2FC9-4306-AC69-8DC87691965D}"/>
                </a:ext>
              </a:extLst>
            </p:cNvPr>
            <p:cNvSpPr txBox="1"/>
            <p:nvPr/>
          </p:nvSpPr>
          <p:spPr>
            <a:xfrm flipH="1">
              <a:off x="1661868" y="5108614"/>
              <a:ext cx="184687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Event A</a:t>
              </a:r>
            </a:p>
          </p:txBody>
        </p:sp>
      </p:grpSp>
      <p:sp>
        <p:nvSpPr>
          <p:cNvPr id="16" name="Freeform: Shape 15">
            <a:extLst>
              <a:ext uri="{FF2B5EF4-FFF2-40B4-BE49-F238E27FC236}">
                <a16:creationId xmlns:a16="http://schemas.microsoft.com/office/drawing/2014/main" id="{3938971C-F4BD-45D2-ADCA-172DDA14D40E}"/>
              </a:ext>
            </a:extLst>
          </p:cNvPr>
          <p:cNvSpPr/>
          <p:nvPr/>
        </p:nvSpPr>
        <p:spPr>
          <a:xfrm>
            <a:off x="7549116" y="5613991"/>
            <a:ext cx="3521694" cy="575567"/>
          </a:xfrm>
          <a:custGeom>
            <a:avLst/>
            <a:gdLst>
              <a:gd name="connsiteX0" fmla="*/ 0 w 3521694"/>
              <a:gd name="connsiteY0" fmla="*/ 0 h 575567"/>
              <a:gd name="connsiteX1" fmla="*/ 489098 w 3521694"/>
              <a:gd name="connsiteY1" fmla="*/ 478465 h 575567"/>
              <a:gd name="connsiteX2" fmla="*/ 1733107 w 3521694"/>
              <a:gd name="connsiteY2" fmla="*/ 574158 h 575567"/>
              <a:gd name="connsiteX3" fmla="*/ 3487479 w 3521694"/>
              <a:gd name="connsiteY3" fmla="*/ 446567 h 575567"/>
              <a:gd name="connsiteX4" fmla="*/ 42531 w 3521694"/>
              <a:gd name="connsiteY4" fmla="*/ 53162 h 575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1694" h="575567">
                <a:moveTo>
                  <a:pt x="0" y="0"/>
                </a:moveTo>
                <a:cubicBezTo>
                  <a:pt x="100123" y="191386"/>
                  <a:pt x="200247" y="382772"/>
                  <a:pt x="489098" y="478465"/>
                </a:cubicBezTo>
                <a:cubicBezTo>
                  <a:pt x="777949" y="574158"/>
                  <a:pt x="1233377" y="579474"/>
                  <a:pt x="1733107" y="574158"/>
                </a:cubicBezTo>
                <a:cubicBezTo>
                  <a:pt x="2232837" y="568842"/>
                  <a:pt x="3769242" y="533400"/>
                  <a:pt x="3487479" y="446567"/>
                </a:cubicBezTo>
                <a:cubicBezTo>
                  <a:pt x="3205716" y="359734"/>
                  <a:pt x="1624123" y="206448"/>
                  <a:pt x="42531" y="53162"/>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F459C7-2E74-4584-AE7B-4C319EE5970B}"/>
              </a:ext>
            </a:extLst>
          </p:cNvPr>
          <p:cNvGrpSpPr/>
          <p:nvPr/>
        </p:nvGrpSpPr>
        <p:grpSpPr>
          <a:xfrm>
            <a:off x="9060173" y="5131936"/>
            <a:ext cx="1846877" cy="922575"/>
            <a:chOff x="9060173" y="5131936"/>
            <a:chExt cx="1846877" cy="922575"/>
          </a:xfrm>
        </p:grpSpPr>
        <p:sp>
          <p:nvSpPr>
            <p:cNvPr id="17" name="Oval 16">
              <a:extLst>
                <a:ext uri="{FF2B5EF4-FFF2-40B4-BE49-F238E27FC236}">
                  <a16:creationId xmlns:a16="http://schemas.microsoft.com/office/drawing/2014/main" id="{EC218682-01CD-4A36-9F86-1DB2BDC367D7}"/>
                </a:ext>
              </a:extLst>
            </p:cNvPr>
            <p:cNvSpPr/>
            <p:nvPr/>
          </p:nvSpPr>
          <p:spPr>
            <a:xfrm>
              <a:off x="9398325" y="5780191"/>
              <a:ext cx="274320" cy="274320"/>
            </a:xfrm>
            <a:prstGeom prst="ellipse">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4E32F4-0FD4-41A0-B133-E675AF44DF5D}"/>
                </a:ext>
              </a:extLst>
            </p:cNvPr>
            <p:cNvSpPr txBox="1"/>
            <p:nvPr/>
          </p:nvSpPr>
          <p:spPr>
            <a:xfrm flipH="1">
              <a:off x="9060173" y="5131936"/>
              <a:ext cx="1846877"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Event B</a:t>
              </a:r>
            </a:p>
          </p:txBody>
        </p:sp>
      </p:grpSp>
      <p:pic>
        <p:nvPicPr>
          <p:cNvPr id="19" name="Picture 18" descr="A picture containing text, transport, aircraft, airplane&#10;&#10;Description automatically generated">
            <a:extLst>
              <a:ext uri="{FF2B5EF4-FFF2-40B4-BE49-F238E27FC236}">
                <a16:creationId xmlns:a16="http://schemas.microsoft.com/office/drawing/2014/main" id="{B6988A53-F151-478A-933C-EB05A9B1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2914" y="2517753"/>
            <a:ext cx="2418192" cy="1056805"/>
          </a:xfrm>
          <a:prstGeom prst="rect">
            <a:avLst/>
          </a:prstGeom>
        </p:spPr>
      </p:pic>
      <p:grpSp>
        <p:nvGrpSpPr>
          <p:cNvPr id="24" name="Group 23">
            <a:extLst>
              <a:ext uri="{FF2B5EF4-FFF2-40B4-BE49-F238E27FC236}">
                <a16:creationId xmlns:a16="http://schemas.microsoft.com/office/drawing/2014/main" id="{3E799C9E-6BD7-4D2C-B579-DB5959A207C9}"/>
              </a:ext>
            </a:extLst>
          </p:cNvPr>
          <p:cNvGrpSpPr/>
          <p:nvPr/>
        </p:nvGrpSpPr>
        <p:grpSpPr>
          <a:xfrm>
            <a:off x="8436629" y="1824735"/>
            <a:ext cx="2296633" cy="2422133"/>
            <a:chOff x="3944679" y="289169"/>
            <a:chExt cx="2296633" cy="2422133"/>
          </a:xfrm>
        </p:grpSpPr>
        <p:sp>
          <p:nvSpPr>
            <p:cNvPr id="25" name="Isosceles Triangle 24">
              <a:extLst>
                <a:ext uri="{FF2B5EF4-FFF2-40B4-BE49-F238E27FC236}">
                  <a16:creationId xmlns:a16="http://schemas.microsoft.com/office/drawing/2014/main" id="{B7E8DEBF-C028-4DD5-AAE8-58B79F2FA03D}"/>
                </a:ext>
              </a:extLst>
            </p:cNvPr>
            <p:cNvSpPr/>
            <p:nvPr/>
          </p:nvSpPr>
          <p:spPr>
            <a:xfrm rot="1731454">
              <a:off x="4608965" y="289169"/>
              <a:ext cx="229943" cy="2066606"/>
            </a:xfrm>
            <a:prstGeom prst="triangle">
              <a:avLst>
                <a:gd name="adj" fmla="val 4846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2BB7B680-5BE6-428C-A6EB-CD41C6B5355E}"/>
                </a:ext>
              </a:extLst>
            </p:cNvPr>
            <p:cNvSpPr/>
            <p:nvPr/>
          </p:nvSpPr>
          <p:spPr>
            <a:xfrm>
              <a:off x="3944679" y="1765005"/>
              <a:ext cx="2296633" cy="9462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 way!</a:t>
              </a:r>
              <a:br>
                <a:rPr lang="en-US" sz="2800" dirty="0">
                  <a:solidFill>
                    <a:schemeClr val="tx1"/>
                  </a:solidFill>
                </a:rPr>
              </a:br>
              <a:r>
                <a:rPr lang="en-US" sz="2800" dirty="0">
                  <a:solidFill>
                    <a:schemeClr val="tx1"/>
                  </a:solidFill>
                </a:rPr>
                <a:t>B was first!</a:t>
              </a:r>
            </a:p>
          </p:txBody>
        </p:sp>
      </p:grpSp>
      <p:grpSp>
        <p:nvGrpSpPr>
          <p:cNvPr id="23" name="Group 22">
            <a:extLst>
              <a:ext uri="{FF2B5EF4-FFF2-40B4-BE49-F238E27FC236}">
                <a16:creationId xmlns:a16="http://schemas.microsoft.com/office/drawing/2014/main" id="{87790B48-541B-44F4-8008-0B1868FB6846}"/>
              </a:ext>
            </a:extLst>
          </p:cNvPr>
          <p:cNvGrpSpPr/>
          <p:nvPr/>
        </p:nvGrpSpPr>
        <p:grpSpPr>
          <a:xfrm>
            <a:off x="2454590" y="1765005"/>
            <a:ext cx="3786722" cy="946297"/>
            <a:chOff x="2454590" y="1765005"/>
            <a:chExt cx="3786722" cy="946297"/>
          </a:xfrm>
        </p:grpSpPr>
        <p:sp>
          <p:nvSpPr>
            <p:cNvPr id="21" name="Isosceles Triangle 20">
              <a:extLst>
                <a:ext uri="{FF2B5EF4-FFF2-40B4-BE49-F238E27FC236}">
                  <a16:creationId xmlns:a16="http://schemas.microsoft.com/office/drawing/2014/main" id="{C0C5D2D7-F103-4D76-B17C-4A3915CBE066}"/>
                </a:ext>
              </a:extLst>
            </p:cNvPr>
            <p:cNvSpPr/>
            <p:nvPr/>
          </p:nvSpPr>
          <p:spPr>
            <a:xfrm rot="15392757">
              <a:off x="3372921" y="1325769"/>
              <a:ext cx="229943" cy="2066606"/>
            </a:xfrm>
            <a:prstGeom prst="triangle">
              <a:avLst>
                <a:gd name="adj" fmla="val 484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479A6CD-1335-47C5-98D3-0BE691B47998}"/>
                </a:ext>
              </a:extLst>
            </p:cNvPr>
            <p:cNvSpPr/>
            <p:nvPr/>
          </p:nvSpPr>
          <p:spPr>
            <a:xfrm>
              <a:off x="3944679" y="1765005"/>
              <a:ext cx="2296633" cy="94629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 happened before B.</a:t>
              </a:r>
            </a:p>
          </p:txBody>
        </p:sp>
      </p:grpSp>
    </p:spTree>
    <p:extLst>
      <p:ext uri="{BB962C8B-B14F-4D97-AF65-F5344CB8AC3E}">
        <p14:creationId xmlns:p14="http://schemas.microsoft.com/office/powerpoint/2010/main" val="419967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
                            </p:stCondLst>
                            <p:childTnLst>
                              <p:par>
                                <p:cTn id="53" presetID="22" presetClass="entr" presetSubtype="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“At the Same Time” Not Usually Meaningful</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20000"/>
          </a:bodyPr>
          <a:lstStyle/>
          <a:p>
            <a:r>
              <a:rPr lang="en-US" b="1" dirty="0">
                <a:solidFill>
                  <a:srgbClr val="0070C0"/>
                </a:solidFill>
              </a:rPr>
              <a:t>Special relativity tells us that </a:t>
            </a:r>
          </a:p>
          <a:p>
            <a:pPr lvl="1"/>
            <a:r>
              <a:rPr lang="en-US" dirty="0"/>
              <a:t>two events separated in space </a:t>
            </a:r>
          </a:p>
          <a:p>
            <a:pPr lvl="1"/>
            <a:r>
              <a:rPr lang="en-US" dirty="0"/>
              <a:t>are only ordered in time </a:t>
            </a:r>
          </a:p>
          <a:p>
            <a:pPr lvl="1"/>
            <a:r>
              <a:rPr lang="en-US" dirty="0"/>
              <a:t>if enough time passes </a:t>
            </a:r>
          </a:p>
          <a:p>
            <a:pPr lvl="1"/>
            <a:r>
              <a:rPr lang="en-US" dirty="0"/>
              <a:t>for light to travel from one point to the other.</a:t>
            </a:r>
          </a:p>
          <a:p>
            <a:pPr algn="ctr"/>
            <a:r>
              <a:rPr lang="en-US" dirty="0"/>
              <a:t>Signals cross the Internet at </a:t>
            </a:r>
            <a:br>
              <a:rPr lang="en-US" dirty="0"/>
            </a:br>
            <a:r>
              <a:rPr lang="en-US" dirty="0"/>
              <a:t>only a fraction of the speed of light.</a:t>
            </a:r>
          </a:p>
          <a:p>
            <a:r>
              <a:rPr lang="en-US" dirty="0"/>
              <a:t>We cannot have copies around the </a:t>
            </a:r>
            <a:br>
              <a:rPr lang="en-US" dirty="0"/>
            </a:br>
            <a:r>
              <a:rPr lang="en-US" dirty="0"/>
              <a:t>world change at the same time.</a:t>
            </a:r>
          </a:p>
          <a:p>
            <a:r>
              <a:rPr lang="en-US" dirty="0"/>
              <a:t>“</a:t>
            </a:r>
            <a:r>
              <a:rPr lang="en-US" b="1" dirty="0">
                <a:solidFill>
                  <a:srgbClr val="0070C0"/>
                </a:solidFill>
              </a:rPr>
              <a:t>At the same time</a:t>
            </a:r>
            <a:r>
              <a:rPr lang="en-US" dirty="0"/>
              <a:t>” actually </a:t>
            </a:r>
            <a:r>
              <a:rPr lang="en-US" b="1" dirty="0">
                <a:solidFill>
                  <a:srgbClr val="0070C0"/>
                </a:solidFill>
              </a:rPr>
              <a:t>has no </a:t>
            </a:r>
            <a:br>
              <a:rPr lang="en-US" b="1" dirty="0">
                <a:solidFill>
                  <a:srgbClr val="0070C0"/>
                </a:solidFill>
              </a:rPr>
            </a:br>
            <a:r>
              <a:rPr lang="en-US" b="1" dirty="0">
                <a:solidFill>
                  <a:srgbClr val="0070C0"/>
                </a:solidFill>
              </a:rPr>
              <a:t>meaning for events separated in space</a:t>
            </a:r>
            <a:r>
              <a:rPr lang="en-US" dirty="0"/>
              <a: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7229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One Simple Approach: Pick a Place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r>
              <a:rPr lang="en-US" dirty="0"/>
              <a:t>Often, the best solution </a:t>
            </a:r>
          </a:p>
          <a:p>
            <a:pPr lvl="1"/>
            <a:r>
              <a:rPr lang="en-US" dirty="0"/>
              <a:t>is to define the </a:t>
            </a:r>
            <a:r>
              <a:rPr lang="en-US" b="1" dirty="0">
                <a:solidFill>
                  <a:srgbClr val="0070C0"/>
                </a:solidFill>
              </a:rPr>
              <a:t>version at some server </a:t>
            </a:r>
          </a:p>
          <a:p>
            <a:pPr lvl="1"/>
            <a:r>
              <a:rPr lang="en-US" dirty="0"/>
              <a:t>(in one place) </a:t>
            </a:r>
          </a:p>
          <a:p>
            <a:pPr lvl="1"/>
            <a:r>
              <a:rPr lang="en-US" dirty="0"/>
              <a:t>to be </a:t>
            </a:r>
            <a:r>
              <a:rPr lang="en-US" b="1" dirty="0">
                <a:solidFill>
                  <a:srgbClr val="0070C0"/>
                </a:solidFill>
              </a:rPr>
              <a:t>the correct one</a:t>
            </a:r>
            <a:r>
              <a:rPr lang="en-US" dirty="0"/>
              <a:t>.</a:t>
            </a:r>
          </a:p>
          <a:p>
            <a:r>
              <a:rPr lang="en-US" dirty="0"/>
              <a:t>To make changes, send </a:t>
            </a:r>
            <a:br>
              <a:rPr lang="en-US" dirty="0"/>
            </a:br>
            <a:r>
              <a:rPr lang="en-US" dirty="0"/>
              <a:t>operations to that server.</a:t>
            </a:r>
          </a:p>
          <a:p>
            <a:r>
              <a:rPr lang="en-US" dirty="0"/>
              <a:t>The </a:t>
            </a:r>
            <a:r>
              <a:rPr lang="en-US" b="1" dirty="0">
                <a:solidFill>
                  <a:srgbClr val="0070C0"/>
                </a:solidFill>
              </a:rPr>
              <a:t>server</a:t>
            </a:r>
          </a:p>
          <a:p>
            <a:pPr lvl="1"/>
            <a:r>
              <a:rPr lang="en-US" b="1" dirty="0">
                <a:solidFill>
                  <a:srgbClr val="0070C0"/>
                </a:solidFill>
              </a:rPr>
              <a:t>serializes operations</a:t>
            </a:r>
            <a:r>
              <a:rPr lang="en-US" dirty="0"/>
              <a:t> into some order </a:t>
            </a:r>
          </a:p>
          <a:p>
            <a:pPr lvl="1"/>
            <a:r>
              <a:rPr lang="en-US" dirty="0"/>
              <a:t>and applies them one at a time.</a:t>
            </a:r>
          </a:p>
          <a:p>
            <a:endParaRPr lang="en-US" dirty="0"/>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4" name="Oval 3">
            <a:extLst>
              <a:ext uri="{FF2B5EF4-FFF2-40B4-BE49-F238E27FC236}">
                <a16:creationId xmlns:a16="http://schemas.microsoft.com/office/drawing/2014/main" id="{7FE262BB-8C75-442E-AE11-427C9A05FD9A}"/>
              </a:ext>
            </a:extLst>
          </p:cNvPr>
          <p:cNvSpPr/>
          <p:nvPr/>
        </p:nvSpPr>
        <p:spPr>
          <a:xfrm>
            <a:off x="11047010" y="2553807"/>
            <a:ext cx="548640" cy="54864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latin typeface="Arial" panose="020B0604020202020204" pitchFamily="34" charset="0"/>
                <a:cs typeface="Arial" panose="020B0604020202020204" pitchFamily="34" charset="0"/>
              </a:rPr>
              <a:t>op</a:t>
            </a:r>
          </a:p>
        </p:txBody>
      </p:sp>
      <p:sp>
        <p:nvSpPr>
          <p:cNvPr id="11" name="Oval 10">
            <a:extLst>
              <a:ext uri="{FF2B5EF4-FFF2-40B4-BE49-F238E27FC236}">
                <a16:creationId xmlns:a16="http://schemas.microsoft.com/office/drawing/2014/main" id="{7C58F8AF-24DB-4EC5-9CC9-FF712E209353}"/>
              </a:ext>
            </a:extLst>
          </p:cNvPr>
          <p:cNvSpPr/>
          <p:nvPr/>
        </p:nvSpPr>
        <p:spPr>
          <a:xfrm>
            <a:off x="6592856" y="2546118"/>
            <a:ext cx="548640" cy="54864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latin typeface="Arial" panose="020B0604020202020204" pitchFamily="34" charset="0"/>
                <a:cs typeface="Arial" panose="020B0604020202020204" pitchFamily="34" charset="0"/>
              </a:rPr>
              <a:t>op</a:t>
            </a:r>
          </a:p>
        </p:txBody>
      </p:sp>
      <p:sp>
        <p:nvSpPr>
          <p:cNvPr id="12" name="Oval 11">
            <a:extLst>
              <a:ext uri="{FF2B5EF4-FFF2-40B4-BE49-F238E27FC236}">
                <a16:creationId xmlns:a16="http://schemas.microsoft.com/office/drawing/2014/main" id="{0E6026D8-8DD4-49AA-B3E0-8CD38D87109F}"/>
              </a:ext>
            </a:extLst>
          </p:cNvPr>
          <p:cNvSpPr/>
          <p:nvPr/>
        </p:nvSpPr>
        <p:spPr>
          <a:xfrm>
            <a:off x="10282150" y="3148605"/>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chemeClr val="tx1"/>
                </a:solidFill>
                <a:latin typeface="Arial" panose="020B0604020202020204" pitchFamily="34" charset="0"/>
                <a:cs typeface="Arial" panose="020B0604020202020204" pitchFamily="34" charset="0"/>
              </a:rPr>
              <a:t>op</a:t>
            </a:r>
          </a:p>
        </p:txBody>
      </p:sp>
      <p:sp>
        <p:nvSpPr>
          <p:cNvPr id="13" name="Oval 12">
            <a:extLst>
              <a:ext uri="{FF2B5EF4-FFF2-40B4-BE49-F238E27FC236}">
                <a16:creationId xmlns:a16="http://schemas.microsoft.com/office/drawing/2014/main" id="{6EDC32C2-05D2-4957-A8CE-D1BD2C764C7B}"/>
              </a:ext>
            </a:extLst>
          </p:cNvPr>
          <p:cNvSpPr/>
          <p:nvPr/>
        </p:nvSpPr>
        <p:spPr>
          <a:xfrm>
            <a:off x="7353582" y="2922800"/>
            <a:ext cx="548640" cy="548640"/>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a:solidFill>
                  <a:srgbClr val="FFFFFF"/>
                </a:solidFill>
                <a:latin typeface="Arial" panose="020B0604020202020204" pitchFamily="34" charset="0"/>
                <a:cs typeface="Arial" panose="020B0604020202020204" pitchFamily="34" charset="0"/>
              </a:rPr>
              <a:t>op</a:t>
            </a:r>
          </a:p>
        </p:txBody>
      </p:sp>
      <p:sp>
        <p:nvSpPr>
          <p:cNvPr id="3" name="Flowchart: Manual Operation 2">
            <a:extLst>
              <a:ext uri="{FF2B5EF4-FFF2-40B4-BE49-F238E27FC236}">
                <a16:creationId xmlns:a16="http://schemas.microsoft.com/office/drawing/2014/main" id="{5934011A-D754-4799-963A-8EC3B49C5447}"/>
              </a:ext>
            </a:extLst>
          </p:cNvPr>
          <p:cNvSpPr/>
          <p:nvPr/>
        </p:nvSpPr>
        <p:spPr>
          <a:xfrm>
            <a:off x="7858051" y="2525644"/>
            <a:ext cx="2358394" cy="12643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6564 w 10000"/>
              <a:gd name="connsiteY2" fmla="*/ 10000 h 10000"/>
              <a:gd name="connsiteX3" fmla="*/ 2000 w 10000"/>
              <a:gd name="connsiteY3" fmla="*/ 10000 h 10000"/>
              <a:gd name="connsiteX4" fmla="*/ 0 w 10000"/>
              <a:gd name="connsiteY4" fmla="*/ 0 h 10000"/>
              <a:gd name="connsiteX0" fmla="*/ 0 w 10000"/>
              <a:gd name="connsiteY0" fmla="*/ 0 h 10588"/>
              <a:gd name="connsiteX1" fmla="*/ 10000 w 10000"/>
              <a:gd name="connsiteY1" fmla="*/ 0 h 10588"/>
              <a:gd name="connsiteX2" fmla="*/ 6564 w 10000"/>
              <a:gd name="connsiteY2" fmla="*/ 10000 h 10588"/>
              <a:gd name="connsiteX3" fmla="*/ 3627 w 10000"/>
              <a:gd name="connsiteY3" fmla="*/ 10588 h 10588"/>
              <a:gd name="connsiteX4" fmla="*/ 0 w 10000"/>
              <a:gd name="connsiteY4" fmla="*/ 0 h 10588"/>
              <a:gd name="connsiteX0" fmla="*/ 0 w 10000"/>
              <a:gd name="connsiteY0" fmla="*/ 0 h 10000"/>
              <a:gd name="connsiteX1" fmla="*/ 10000 w 10000"/>
              <a:gd name="connsiteY1" fmla="*/ 0 h 10000"/>
              <a:gd name="connsiteX2" fmla="*/ 6564 w 10000"/>
              <a:gd name="connsiteY2" fmla="*/ 10000 h 10000"/>
              <a:gd name="connsiteX3" fmla="*/ 3531 w 10000"/>
              <a:gd name="connsiteY3" fmla="*/ 9764 h 10000"/>
              <a:gd name="connsiteX4" fmla="*/ 0 w 10000"/>
              <a:gd name="connsiteY4" fmla="*/ 0 h 10000"/>
              <a:gd name="connsiteX0" fmla="*/ 0 w 10000"/>
              <a:gd name="connsiteY0" fmla="*/ 0 h 10352"/>
              <a:gd name="connsiteX1" fmla="*/ 10000 w 10000"/>
              <a:gd name="connsiteY1" fmla="*/ 0 h 10352"/>
              <a:gd name="connsiteX2" fmla="*/ 6564 w 10000"/>
              <a:gd name="connsiteY2" fmla="*/ 10000 h 10352"/>
              <a:gd name="connsiteX3" fmla="*/ 3579 w 10000"/>
              <a:gd name="connsiteY3" fmla="*/ 10352 h 10352"/>
              <a:gd name="connsiteX4" fmla="*/ 0 w 10000"/>
              <a:gd name="connsiteY4" fmla="*/ 0 h 10352"/>
              <a:gd name="connsiteX0" fmla="*/ 0 w 10000"/>
              <a:gd name="connsiteY0" fmla="*/ 0 h 10000"/>
              <a:gd name="connsiteX1" fmla="*/ 10000 w 10000"/>
              <a:gd name="connsiteY1" fmla="*/ 0 h 10000"/>
              <a:gd name="connsiteX2" fmla="*/ 6564 w 10000"/>
              <a:gd name="connsiteY2" fmla="*/ 10000 h 10000"/>
              <a:gd name="connsiteX3" fmla="*/ 3627 w 10000"/>
              <a:gd name="connsiteY3" fmla="*/ 9999 h 10000"/>
              <a:gd name="connsiteX4" fmla="*/ 0 w 10000"/>
              <a:gd name="connsiteY4" fmla="*/ 0 h 10000"/>
              <a:gd name="connsiteX0" fmla="*/ 0 w 10000"/>
              <a:gd name="connsiteY0" fmla="*/ 0 h 13175"/>
              <a:gd name="connsiteX1" fmla="*/ 10000 w 10000"/>
              <a:gd name="connsiteY1" fmla="*/ 0 h 13175"/>
              <a:gd name="connsiteX2" fmla="*/ 6564 w 10000"/>
              <a:gd name="connsiteY2" fmla="*/ 10000 h 13175"/>
              <a:gd name="connsiteX3" fmla="*/ 3771 w 10000"/>
              <a:gd name="connsiteY3" fmla="*/ 13175 h 13175"/>
              <a:gd name="connsiteX4" fmla="*/ 0 w 10000"/>
              <a:gd name="connsiteY4" fmla="*/ 0 h 13175"/>
              <a:gd name="connsiteX0" fmla="*/ 0 w 10000"/>
              <a:gd name="connsiteY0" fmla="*/ 0 h 13176"/>
              <a:gd name="connsiteX1" fmla="*/ 10000 w 10000"/>
              <a:gd name="connsiteY1" fmla="*/ 0 h 13176"/>
              <a:gd name="connsiteX2" fmla="*/ 6373 w 10000"/>
              <a:gd name="connsiteY2" fmla="*/ 13176 h 13176"/>
              <a:gd name="connsiteX3" fmla="*/ 3771 w 10000"/>
              <a:gd name="connsiteY3" fmla="*/ 13175 h 13176"/>
              <a:gd name="connsiteX4" fmla="*/ 0 w 10000"/>
              <a:gd name="connsiteY4" fmla="*/ 0 h 13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3176">
                <a:moveTo>
                  <a:pt x="0" y="0"/>
                </a:moveTo>
                <a:lnTo>
                  <a:pt x="10000" y="0"/>
                </a:lnTo>
                <a:lnTo>
                  <a:pt x="6373" y="13176"/>
                </a:lnTo>
                <a:lnTo>
                  <a:pt x="3771" y="13175"/>
                </a:lnTo>
                <a:lnTo>
                  <a:pt x="0" y="0"/>
                </a:lnTo>
                <a:close/>
              </a:path>
            </a:pathLst>
          </a:cu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server</a:t>
            </a:r>
          </a:p>
        </p:txBody>
      </p:sp>
    </p:spTree>
    <p:extLst>
      <p:ext uri="{BB962C8B-B14F-4D97-AF65-F5344CB8AC3E}">
        <p14:creationId xmlns:p14="http://schemas.microsoft.com/office/powerpoint/2010/main" val="16035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0" presetClass="path" presetSubtype="0" accel="50000" decel="50000" fill="hold" grpId="1" nodeType="withEffect">
                                  <p:stCondLst>
                                    <p:cond delay="0"/>
                                  </p:stCondLst>
                                  <p:childTnLst>
                                    <p:animMotion origin="layout" path="M 0.00117 -0.01296 L 0.02617 -0.08472 L 0.06068 -0.1088 L 0.11263 -0.12917 L 0.14922 -0.09167 L 0.17331 0.00417 L 0.17813 0.0794 " pathEditMode="relative" ptsTypes="AAAAAAA">
                                      <p:cBhvr>
                                        <p:cTn id="35" dur="2000" fill="hold"/>
                                        <p:tgtEl>
                                          <p:spTgt spid="11"/>
                                        </p:tgtEl>
                                        <p:attrNameLst>
                                          <p:attrName>ppt_x</p:attrName>
                                          <p:attrName>ppt_y</p:attrName>
                                        </p:attrNameLst>
                                      </p:cBhvr>
                                    </p:animMotion>
                                  </p:childTnLst>
                                </p:cTn>
                              </p:par>
                              <p:par>
                                <p:cTn id="36" presetID="1" presetClass="entr" presetSubtype="0" fill="hold" grpId="0" nodeType="withEffect">
                                  <p:stCondLst>
                                    <p:cond delay="500"/>
                                  </p:stCondLst>
                                  <p:childTnLst>
                                    <p:set>
                                      <p:cBhvr>
                                        <p:cTn id="37" dur="1" fill="hold">
                                          <p:stCondLst>
                                            <p:cond delay="0"/>
                                          </p:stCondLst>
                                        </p:cTn>
                                        <p:tgtEl>
                                          <p:spTgt spid="4"/>
                                        </p:tgtEl>
                                        <p:attrNameLst>
                                          <p:attrName>style.visibility</p:attrName>
                                        </p:attrNameLst>
                                      </p:cBhvr>
                                      <p:to>
                                        <p:strVal val="visible"/>
                                      </p:to>
                                    </p:set>
                                  </p:childTnLst>
                                </p:cTn>
                              </p:par>
                              <p:par>
                                <p:cTn id="38" presetID="0" presetClass="path" presetSubtype="0" accel="50000" decel="50000" fill="hold" grpId="1" nodeType="withEffect">
                                  <p:stCondLst>
                                    <p:cond delay="500"/>
                                  </p:stCondLst>
                                  <p:childTnLst>
                                    <p:animMotion origin="layout" path="M 0.00416 -0.00718 L -0.0017 -0.08426 C -0.00573 -0.10023 -0.00326 -0.0956 -0.00651 -0.10139 L -0.02188 -0.13033 C -0.03594 -0.14375 -0.02995 -0.13912 -0.0392 -0.14583 L -0.07865 -0.16273 L -0.09115 -0.16273 L -0.14584 -0.13727 C -0.15508 -0.12454 -0.15131 -0.12824 -0.15651 -0.12361 L -0.15651 -0.12176 C -0.15743 -0.11667 -0.1586 -0.11158 -0.15938 -0.10648 C -0.16133 -0.09375 -0.16133 -0.09607 -0.16133 -0.08935 L -0.17852 0.04583 " pathEditMode="relative" ptsTypes="AAAAAAAAAAAAA">
                                      <p:cBhvr>
                                        <p:cTn id="39" dur="2000" fill="hold"/>
                                        <p:tgtEl>
                                          <p:spTgt spid="4"/>
                                        </p:tgtEl>
                                        <p:attrNameLst>
                                          <p:attrName>ppt_x</p:attrName>
                                          <p:attrName>ppt_y</p:attrName>
                                        </p:attrNameLst>
                                      </p:cBhvr>
                                    </p:animMotion>
                                  </p:childTnLst>
                                </p:cTn>
                              </p:par>
                              <p:par>
                                <p:cTn id="40" presetID="1" presetClass="entr" presetSubtype="0" fill="hold" grpId="0" nodeType="withEffect">
                                  <p:stCondLst>
                                    <p:cond delay="1000"/>
                                  </p:stCondLst>
                                  <p:childTnLst>
                                    <p:set>
                                      <p:cBhvr>
                                        <p:cTn id="41" dur="1" fill="hold">
                                          <p:stCondLst>
                                            <p:cond delay="0"/>
                                          </p:stCondLst>
                                        </p:cTn>
                                        <p:tgtEl>
                                          <p:spTgt spid="12"/>
                                        </p:tgtEl>
                                        <p:attrNameLst>
                                          <p:attrName>style.visibility</p:attrName>
                                        </p:attrNameLst>
                                      </p:cBhvr>
                                      <p:to>
                                        <p:strVal val="visible"/>
                                      </p:to>
                                    </p:set>
                                  </p:childTnLst>
                                </p:cTn>
                              </p:par>
                              <p:par>
                                <p:cTn id="42" presetID="0" presetClass="path" presetSubtype="0" accel="50000" decel="50000" fill="hold" grpId="1" nodeType="withEffect">
                                  <p:stCondLst>
                                    <p:cond delay="1000"/>
                                  </p:stCondLst>
                                  <p:childTnLst>
                                    <p:animMotion origin="layout" path="M 0.00234 -0.00856 L 0.01575 -0.06342 L 0.02057 -0.07708 L 0.02447 -0.18125 C 0.01914 -0.2 0.0207 -0.19236 0.01862 -0.20347 L -0.03907 -0.2324 C -0.05326 -0.22893 -0.04844 -0.23263 -0.05443 -0.22731 L -0.13425 -0.06666 L -0.13998 -0.05833 L -0.13998 -0.05833 " pathEditMode="relative" ptsTypes="AAAAAAAAAA">
                                      <p:cBhvr>
                                        <p:cTn id="43" dur="2000" fill="hold"/>
                                        <p:tgtEl>
                                          <p:spTgt spid="12"/>
                                        </p:tgtEl>
                                        <p:attrNameLst>
                                          <p:attrName>ppt_x</p:attrName>
                                          <p:attrName>ppt_y</p:attrName>
                                        </p:attrNameLst>
                                      </p:cBhvr>
                                    </p:animMotion>
                                  </p:childTnLst>
                                </p:cTn>
                              </p:par>
                              <p:par>
                                <p:cTn id="44" presetID="1" presetClass="entr" presetSubtype="0" fill="hold" grpId="0" nodeType="withEffect">
                                  <p:stCondLst>
                                    <p:cond delay="1500"/>
                                  </p:stCondLst>
                                  <p:childTnLst>
                                    <p:set>
                                      <p:cBhvr>
                                        <p:cTn id="45" dur="1" fill="hold">
                                          <p:stCondLst>
                                            <p:cond delay="0"/>
                                          </p:stCondLst>
                                        </p:cTn>
                                        <p:tgtEl>
                                          <p:spTgt spid="13"/>
                                        </p:tgtEl>
                                        <p:attrNameLst>
                                          <p:attrName>style.visibility</p:attrName>
                                        </p:attrNameLst>
                                      </p:cBhvr>
                                      <p:to>
                                        <p:strVal val="visible"/>
                                      </p:to>
                                    </p:set>
                                  </p:childTnLst>
                                </p:cTn>
                              </p:par>
                              <p:par>
                                <p:cTn id="46" presetID="0" presetClass="path" presetSubtype="0" accel="50000" decel="50000" fill="hold" grpId="1" nodeType="withEffect">
                                  <p:stCondLst>
                                    <p:cond delay="1500"/>
                                  </p:stCondLst>
                                  <p:childTnLst>
                                    <p:animMotion origin="layout" path="M -0.00456 -0.01319 L -0.0237 -0.09537 C -0.02057 -0.11782 -0.02305 -0.10995 -0.01901 -0.12106 L 0.06471 -0.22176 C 0.06758 -0.22083 0.07057 -0.22037 0.07331 -0.21851 C 0.07578 -0.21689 0.08008 -0.21157 0.08008 -0.21157 L 0.12331 -0.08333 C 0.12396 -0.07662 0.12474 -0.06967 0.12526 -0.06296 C 0.12565 -0.05833 0.1263 -0.0493 0.1263 -0.0493 L 0.1263 -0.03217 L 0.12435 -0.02361 " pathEditMode="relative" ptsTypes="AAAAAAAAAAA">
                                      <p:cBhvr>
                                        <p:cTn id="47" dur="2000" fill="hold"/>
                                        <p:tgtEl>
                                          <p:spTgt spid="13"/>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wipe(left)">
                                      <p:cBhvr>
                                        <p:cTn id="56" dur="500"/>
                                        <p:tgtEl>
                                          <p:spTgt spid="5">
                                            <p:txEl>
                                              <p:pRg st="6" end="6"/>
                                            </p:txEl>
                                          </p:spTgt>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wipe(left)">
                                      <p:cBhvr>
                                        <p:cTn id="60" dur="500"/>
                                        <p:tgtEl>
                                          <p:spTgt spid="5">
                                            <p:txEl>
                                              <p:pRg st="7" end="7"/>
                                            </p:txEl>
                                          </p:spTgt>
                                        </p:tgtEl>
                                      </p:cBhvr>
                                    </p:animEffect>
                                  </p:childTnLst>
                                </p:cTn>
                              </p:par>
                            </p:childTnLst>
                          </p:cTn>
                        </p:par>
                        <p:par>
                          <p:cTn id="61" fill="hold">
                            <p:stCondLst>
                              <p:cond delay="1500"/>
                            </p:stCondLst>
                            <p:childTnLst>
                              <p:par>
                                <p:cTn id="62" presetID="0" presetClass="path" presetSubtype="0" accel="50000" decel="50000" fill="hold" grpId="2" nodeType="afterEffect">
                                  <p:stCondLst>
                                    <p:cond delay="0"/>
                                  </p:stCondLst>
                                  <p:childTnLst>
                                    <p:animMotion origin="layout" path="M 0.17813 0.0794 L 0.18307 0.22408 C 0.1832 0.29745 0.18333 0.37083 0.1836 0.44468 " pathEditMode="relative" rAng="0" ptsTypes="AAA">
                                      <p:cBhvr>
                                        <p:cTn id="63" dur="2000" fill="hold"/>
                                        <p:tgtEl>
                                          <p:spTgt spid="11"/>
                                        </p:tgtEl>
                                        <p:attrNameLst>
                                          <p:attrName>ppt_x</p:attrName>
                                          <p:attrName>ppt_y</p:attrName>
                                        </p:attrNameLst>
                                      </p:cBhvr>
                                      <p:rCtr x="273" y="18264"/>
                                    </p:animMotion>
                                  </p:childTnLst>
                                </p:cTn>
                              </p:par>
                              <p:par>
                                <p:cTn id="64" presetID="0" presetClass="path" presetSubtype="0" accel="50000" decel="50000" fill="hold" grpId="2" nodeType="withEffect">
                                  <p:stCondLst>
                                    <p:cond delay="500"/>
                                  </p:stCondLst>
                                  <p:childTnLst>
                                    <p:animMotion origin="layout" path="M -0.13125 -0.04097 L -0.11784 0.24954 " pathEditMode="relative" ptsTypes="AA">
                                      <p:cBhvr>
                                        <p:cTn id="65" dur="2000" fill="hold"/>
                                        <p:tgtEl>
                                          <p:spTgt spid="12"/>
                                        </p:tgtEl>
                                        <p:attrNameLst>
                                          <p:attrName>ppt_x</p:attrName>
                                          <p:attrName>ppt_y</p:attrName>
                                        </p:attrNameLst>
                                      </p:cBhvr>
                                    </p:animMotion>
                                  </p:childTnLst>
                                </p:cTn>
                              </p:par>
                              <p:par>
                                <p:cTn id="66" presetID="0" presetClass="path" presetSubtype="0" accel="50000" decel="50000" fill="hold" grpId="2" nodeType="withEffect">
                                  <p:stCondLst>
                                    <p:cond delay="1000"/>
                                  </p:stCondLst>
                                  <p:childTnLst>
                                    <p:animMotion origin="layout" path="M 0.10794 -0.02523 L 0.11576 0.19699 " pathEditMode="relative" ptsTypes="AA">
                                      <p:cBhvr>
                                        <p:cTn id="67" dur="2000" fill="hold"/>
                                        <p:tgtEl>
                                          <p:spTgt spid="13"/>
                                        </p:tgtEl>
                                        <p:attrNameLst>
                                          <p:attrName>ppt_x</p:attrName>
                                          <p:attrName>ppt_y</p:attrName>
                                        </p:attrNameLst>
                                      </p:cBhvr>
                                    </p:animMotion>
                                  </p:childTnLst>
                                </p:cTn>
                              </p:par>
                              <p:par>
                                <p:cTn id="68" presetID="0" presetClass="path" presetSubtype="0" accel="50000" decel="50000" fill="hold" grpId="2" nodeType="withEffect">
                                  <p:stCondLst>
                                    <p:cond delay="1500"/>
                                  </p:stCondLst>
                                  <p:childTnLst>
                                    <p:animMotion origin="layout" path="M -0.19089 0.0544 L -0.18438 0.16296 " pathEditMode="relative" rAng="0" ptsTypes="AA">
                                      <p:cBhvr>
                                        <p:cTn id="69" dur="2000" fill="hold"/>
                                        <p:tgtEl>
                                          <p:spTgt spid="4"/>
                                        </p:tgtEl>
                                        <p:attrNameLst>
                                          <p:attrName>ppt_x</p:attrName>
                                          <p:attrName>ppt_y</p:attrName>
                                        </p:attrNameLst>
                                      </p:cBhvr>
                                      <p:rCtr x="326" y="5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1" grpId="0" animBg="1"/>
      <p:bldP spid="11" grpId="1" animBg="1"/>
      <p:bldP spid="11" grpId="2" animBg="1"/>
      <p:bldP spid="12" grpId="0" animBg="1"/>
      <p:bldP spid="12" grpId="1" animBg="1"/>
      <p:bldP spid="12" grpId="2" animBg="1"/>
      <p:bldP spid="13" grpId="0" animBg="1"/>
      <p:bldP spid="13" grpId="1" animBg="1"/>
      <p:bldP spid="13" grpId="2"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Alternatives Exist, But Full Problem is Unsolvable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There are ways </a:t>
            </a:r>
          </a:p>
          <a:p>
            <a:pPr lvl="1"/>
            <a:r>
              <a:rPr lang="en-US" dirty="0"/>
              <a:t>to allow the “correct” version to move around (below the speed of light!), or </a:t>
            </a:r>
          </a:p>
          <a:p>
            <a:pPr lvl="1"/>
            <a:r>
              <a:rPr lang="en-US" dirty="0"/>
              <a:t>to split it into pieces </a:t>
            </a:r>
          </a:p>
          <a:p>
            <a:pPr lvl="2"/>
            <a:r>
              <a:rPr lang="en-US" dirty="0"/>
              <a:t>(my copy of the first half is “correct”, and </a:t>
            </a:r>
          </a:p>
          <a:p>
            <a:pPr lvl="2"/>
            <a:r>
              <a:rPr lang="en-US" dirty="0"/>
              <a:t>your copy of the second half is “correct”),</a:t>
            </a:r>
          </a:p>
          <a:p>
            <a:pPr lvl="1"/>
            <a:r>
              <a:rPr lang="en-US" dirty="0"/>
              <a:t>but not to have multiple “correct” copies </a:t>
            </a:r>
          </a:p>
          <a:p>
            <a:pPr lvl="1"/>
            <a:r>
              <a:rPr lang="en-US" dirty="0"/>
              <a:t>at the same time in different places. </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41259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500"/>
                                        <p:tgtEl>
                                          <p:spTgt spid="5">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Small Locales May Never Expose Problems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algn="ctr"/>
            <a:r>
              <a:rPr lang="en-US" b="1" dirty="0">
                <a:solidFill>
                  <a:srgbClr val="0070C0"/>
                </a:solidFill>
              </a:rPr>
              <a:t>You may never notice the delay.  </a:t>
            </a:r>
          </a:p>
          <a:p>
            <a:r>
              <a:rPr lang="en-US" dirty="0"/>
              <a:t>Imagine that you and a friend </a:t>
            </a:r>
            <a:br>
              <a:rPr lang="en-US" dirty="0"/>
            </a:br>
            <a:r>
              <a:rPr lang="en-US" dirty="0"/>
              <a:t>work on a document.  </a:t>
            </a:r>
          </a:p>
          <a:p>
            <a:r>
              <a:rPr lang="en-US" dirty="0"/>
              <a:t>The “correct” version is </a:t>
            </a:r>
            <a:r>
              <a:rPr lang="en-US" b="1" dirty="0">
                <a:solidFill>
                  <a:srgbClr val="00B050"/>
                </a:solidFill>
              </a:rPr>
              <a:t>40 msec </a:t>
            </a:r>
            <a:br>
              <a:rPr lang="en-US" dirty="0"/>
            </a:br>
            <a:r>
              <a:rPr lang="en-US" dirty="0"/>
              <a:t>from each of you.</a:t>
            </a:r>
          </a:p>
          <a:p>
            <a:r>
              <a:rPr lang="en-US" dirty="0"/>
              <a:t>The server applies any change in </a:t>
            </a:r>
            <a:r>
              <a:rPr lang="en-US" b="1" dirty="0">
                <a:solidFill>
                  <a:srgbClr val="00B050"/>
                </a:solidFill>
              </a:rPr>
              <a:t>20 msec</a:t>
            </a:r>
            <a:r>
              <a:rPr lang="en-US" dirty="0"/>
              <a:t>.  </a:t>
            </a:r>
          </a:p>
          <a:p>
            <a:r>
              <a:rPr lang="en-US" dirty="0"/>
              <a:t>Each person sees any change in </a:t>
            </a:r>
            <a:r>
              <a:rPr lang="en-US" b="1" dirty="0">
                <a:solidFill>
                  <a:srgbClr val="00B050"/>
                </a:solidFill>
              </a:rPr>
              <a:t>100 msec</a:t>
            </a:r>
            <a:r>
              <a:rPr lang="en-US" dirty="0"/>
              <a:t>.  </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22525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Still Possible, But Problems Unlikely to Show Up</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It’s still </a:t>
            </a:r>
            <a:r>
              <a:rPr lang="en-US" b="1" i="1" dirty="0">
                <a:solidFill>
                  <a:srgbClr val="0070C0"/>
                </a:solidFill>
              </a:rPr>
              <a:t>possible</a:t>
            </a:r>
            <a:r>
              <a:rPr lang="en-US" dirty="0"/>
              <a:t> that </a:t>
            </a:r>
          </a:p>
          <a:p>
            <a:pPr lvl="1"/>
            <a:r>
              <a:rPr lang="en-US" dirty="0"/>
              <a:t>when you type an ‘X’ and </a:t>
            </a:r>
          </a:p>
          <a:p>
            <a:pPr lvl="1"/>
            <a:r>
              <a:rPr lang="en-US" dirty="0"/>
              <a:t>your friend types a ‘Y’ and </a:t>
            </a:r>
          </a:p>
          <a:p>
            <a:pPr lvl="1"/>
            <a:r>
              <a:rPr lang="en-US" dirty="0"/>
              <a:t>the server decides that the ‘Y’ was first </a:t>
            </a:r>
          </a:p>
          <a:p>
            <a:pPr lvl="1"/>
            <a:r>
              <a:rPr lang="en-US" b="1" dirty="0">
                <a:solidFill>
                  <a:srgbClr val="0070C0"/>
                </a:solidFill>
              </a:rPr>
              <a:t>that you </a:t>
            </a:r>
            <a:r>
              <a:rPr lang="en-US" dirty="0"/>
              <a:t>could </a:t>
            </a:r>
            <a:r>
              <a:rPr lang="en-US" b="1" dirty="0">
                <a:solidFill>
                  <a:srgbClr val="0070C0"/>
                </a:solidFill>
              </a:rPr>
              <a:t>observe an inconsistency</a:t>
            </a:r>
            <a:r>
              <a:rPr lang="en-US" dirty="0"/>
              <a:t>, </a:t>
            </a:r>
          </a:p>
          <a:p>
            <a:pPr lvl="1"/>
            <a:r>
              <a:rPr lang="en-US" dirty="0"/>
              <a:t>but you’d probably just assume that your </a:t>
            </a:r>
            <a:br>
              <a:rPr lang="en-US" dirty="0"/>
            </a:br>
            <a:r>
              <a:rPr lang="en-US" dirty="0"/>
              <a:t>friend had moved their cursor in front of your ‘X’ before typing.</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timeline&#10;&#10;Description automatically generated">
            <a:extLst>
              <a:ext uri="{FF2B5EF4-FFF2-40B4-BE49-F238E27FC236}">
                <a16:creationId xmlns:a16="http://schemas.microsoft.com/office/drawing/2014/main" id="{C7BE690E-1C0F-4CCD-B375-8CCECB3A6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533" y="2184248"/>
            <a:ext cx="2301950" cy="2941380"/>
          </a:xfrm>
          <a:prstGeom prst="rect">
            <a:avLst/>
          </a:prstGeom>
        </p:spPr>
      </p:pic>
    </p:spTree>
    <p:extLst>
      <p:ext uri="{BB962C8B-B14F-4D97-AF65-F5344CB8AC3E}">
        <p14:creationId xmlns:p14="http://schemas.microsoft.com/office/powerpoint/2010/main" val="27533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More Distance Increases the Chance of Problems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On the other hand, </a:t>
            </a:r>
          </a:p>
          <a:p>
            <a:pPr lvl="1"/>
            <a:r>
              <a:rPr lang="en-US" dirty="0"/>
              <a:t>if you work with a friend on the </a:t>
            </a:r>
            <a:br>
              <a:rPr lang="en-US" dirty="0"/>
            </a:br>
            <a:r>
              <a:rPr lang="en-US" dirty="0"/>
              <a:t>opposite side of the Earth </a:t>
            </a:r>
          </a:p>
          <a:p>
            <a:pPr lvl="1"/>
            <a:r>
              <a:rPr lang="en-US" dirty="0"/>
              <a:t>(say in China if you’re in the US,</a:t>
            </a:r>
            <a:br>
              <a:rPr lang="en-US" dirty="0"/>
            </a:br>
            <a:r>
              <a:rPr lang="en-US" dirty="0"/>
              <a:t>or Europe if you’re in Argentina), </a:t>
            </a:r>
          </a:p>
          <a:p>
            <a:pPr lvl="1"/>
            <a:r>
              <a:rPr lang="en-US" dirty="0"/>
              <a:t>the </a:t>
            </a:r>
            <a:r>
              <a:rPr lang="en-US" b="1" dirty="0">
                <a:solidFill>
                  <a:srgbClr val="0070C0"/>
                </a:solidFill>
              </a:rPr>
              <a:t>added delay makes </a:t>
            </a:r>
            <a:br>
              <a:rPr lang="en-US" b="1" dirty="0">
                <a:solidFill>
                  <a:srgbClr val="0070C0"/>
                </a:solidFill>
              </a:rPr>
            </a:br>
            <a:r>
              <a:rPr lang="en-US" b="1" dirty="0">
                <a:solidFill>
                  <a:srgbClr val="0070C0"/>
                </a:solidFill>
              </a:rPr>
              <a:t>inconsistency </a:t>
            </a:r>
          </a:p>
          <a:p>
            <a:pPr lvl="1"/>
            <a:r>
              <a:rPr lang="en-US" dirty="0"/>
              <a:t>much </a:t>
            </a:r>
            <a:r>
              <a:rPr lang="en-US" b="1" dirty="0">
                <a:solidFill>
                  <a:srgbClr val="0070C0"/>
                </a:solidFill>
              </a:rPr>
              <a:t>more likely </a:t>
            </a:r>
            <a:r>
              <a:rPr lang="en-US" dirty="0"/>
              <a:t>to come </a:t>
            </a:r>
            <a:br>
              <a:rPr lang="en-US" dirty="0"/>
            </a:br>
            <a:r>
              <a:rPr lang="en-US" dirty="0"/>
              <a:t>to your notice.</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7" name="Picture 6" descr="Map&#10;&#10;Description automatically generated">
            <a:extLst>
              <a:ext uri="{FF2B5EF4-FFF2-40B4-BE49-F238E27FC236}">
                <a16:creationId xmlns:a16="http://schemas.microsoft.com/office/drawing/2014/main" id="{D8C0590E-CC0B-46F8-A72E-276D72080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175" y="1454875"/>
            <a:ext cx="4368645" cy="4414219"/>
          </a:xfrm>
          <a:prstGeom prst="rect">
            <a:avLst/>
          </a:prstGeom>
        </p:spPr>
      </p:pic>
      <p:grpSp>
        <p:nvGrpSpPr>
          <p:cNvPr id="2" name="Group 1">
            <a:extLst>
              <a:ext uri="{FF2B5EF4-FFF2-40B4-BE49-F238E27FC236}">
                <a16:creationId xmlns:a16="http://schemas.microsoft.com/office/drawing/2014/main" id="{EF04FF49-F482-4AC0-9313-854B26C3A8A2}"/>
              </a:ext>
            </a:extLst>
          </p:cNvPr>
          <p:cNvGrpSpPr/>
          <p:nvPr/>
        </p:nvGrpSpPr>
        <p:grpSpPr>
          <a:xfrm>
            <a:off x="8402667" y="2417020"/>
            <a:ext cx="2378004" cy="3094223"/>
            <a:chOff x="8334933" y="2417020"/>
            <a:chExt cx="2378004" cy="3094223"/>
          </a:xfrm>
        </p:grpSpPr>
        <p:grpSp>
          <p:nvGrpSpPr>
            <p:cNvPr id="10" name="Group 9">
              <a:extLst>
                <a:ext uri="{FF2B5EF4-FFF2-40B4-BE49-F238E27FC236}">
                  <a16:creationId xmlns:a16="http://schemas.microsoft.com/office/drawing/2014/main" id="{21FE0F38-04FE-493C-95E6-DBAF27BEC0E5}"/>
                </a:ext>
              </a:extLst>
            </p:cNvPr>
            <p:cNvGrpSpPr/>
            <p:nvPr/>
          </p:nvGrpSpPr>
          <p:grpSpPr>
            <a:xfrm>
              <a:off x="8334933" y="2417020"/>
              <a:ext cx="2378004" cy="3027816"/>
              <a:chOff x="8334933" y="2417020"/>
              <a:chExt cx="2378004" cy="3027816"/>
            </a:xfrm>
          </p:grpSpPr>
          <p:sp>
            <p:nvSpPr>
              <p:cNvPr id="11" name="Freeform: Shape 10">
                <a:extLst>
                  <a:ext uri="{FF2B5EF4-FFF2-40B4-BE49-F238E27FC236}">
                    <a16:creationId xmlns:a16="http://schemas.microsoft.com/office/drawing/2014/main" id="{2ED2C4AB-C99A-4F9B-B2C6-247F80786F3C}"/>
                  </a:ext>
                </a:extLst>
              </p:cNvPr>
              <p:cNvSpPr/>
              <p:nvPr/>
            </p:nvSpPr>
            <p:spPr>
              <a:xfrm>
                <a:off x="8334933" y="2483427"/>
                <a:ext cx="2315749" cy="2961409"/>
              </a:xfrm>
              <a:custGeom>
                <a:avLst/>
                <a:gdLst>
                  <a:gd name="connsiteX0" fmla="*/ 196003 w 2315749"/>
                  <a:gd name="connsiteY0" fmla="*/ 2961409 h 2961409"/>
                  <a:gd name="connsiteX1" fmla="*/ 206394 w 2315749"/>
                  <a:gd name="connsiteY1" fmla="*/ 654628 h 2961409"/>
                  <a:gd name="connsiteX2" fmla="*/ 2315749 w 2315749"/>
                  <a:gd name="connsiteY2" fmla="*/ 0 h 2961409"/>
                </a:gdLst>
                <a:ahLst/>
                <a:cxnLst>
                  <a:cxn ang="0">
                    <a:pos x="connsiteX0" y="connsiteY0"/>
                  </a:cxn>
                  <a:cxn ang="0">
                    <a:pos x="connsiteX1" y="connsiteY1"/>
                  </a:cxn>
                  <a:cxn ang="0">
                    <a:pos x="connsiteX2" y="connsiteY2"/>
                  </a:cxn>
                </a:cxnLst>
                <a:rect l="l" t="t" r="r" b="b"/>
                <a:pathLst>
                  <a:path w="2315749" h="2961409">
                    <a:moveTo>
                      <a:pt x="196003" y="2961409"/>
                    </a:moveTo>
                    <a:cubicBezTo>
                      <a:pt x="24553" y="2054802"/>
                      <a:pt x="-146897" y="1148196"/>
                      <a:pt x="206394" y="654628"/>
                    </a:cubicBezTo>
                    <a:cubicBezTo>
                      <a:pt x="559685" y="161060"/>
                      <a:pt x="1437717" y="80530"/>
                      <a:pt x="2315749" y="0"/>
                    </a:cubicBezTo>
                  </a:path>
                </a:pathLst>
              </a:custGeom>
              <a:noFill/>
              <a:ln w="101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B0428344-482A-47E1-A9BE-517AB8C6044E}"/>
                  </a:ext>
                </a:extLst>
              </p:cNvPr>
              <p:cNvSpPr>
                <a:spLocks noChangeAspect="1"/>
              </p:cNvSpPr>
              <p:nvPr/>
            </p:nvSpPr>
            <p:spPr>
              <a:xfrm>
                <a:off x="10556470" y="2417020"/>
                <a:ext cx="156467" cy="1356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exagon 15">
              <a:extLst>
                <a:ext uri="{FF2B5EF4-FFF2-40B4-BE49-F238E27FC236}">
                  <a16:creationId xmlns:a16="http://schemas.microsoft.com/office/drawing/2014/main" id="{9E1A9CE3-F211-4489-B699-7FA70F27F10A}"/>
                </a:ext>
              </a:extLst>
            </p:cNvPr>
            <p:cNvSpPr>
              <a:spLocks noChangeAspect="1"/>
            </p:cNvSpPr>
            <p:nvPr/>
          </p:nvSpPr>
          <p:spPr>
            <a:xfrm>
              <a:off x="8473170" y="5375638"/>
              <a:ext cx="156467" cy="135605"/>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302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Horizontal)">
                                      <p:cBhvr>
                                        <p:cTn id="19" dur="500"/>
                                        <p:tgtEl>
                                          <p:spTgt spid="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Companies Design Operations to Reduce Inconsistency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marL="0" indent="0">
              <a:buNone/>
            </a:pPr>
            <a:endParaRPr lang="en-US" dirty="0"/>
          </a:p>
          <a:p>
            <a:r>
              <a:rPr lang="en-US" dirty="0"/>
              <a:t>So </a:t>
            </a:r>
            <a:r>
              <a:rPr lang="en-US" b="1" dirty="0">
                <a:solidFill>
                  <a:srgbClr val="0070C0"/>
                </a:solidFill>
              </a:rPr>
              <a:t>companies need to </a:t>
            </a:r>
            <a:r>
              <a:rPr lang="en-US" dirty="0"/>
              <a:t>think carefully </a:t>
            </a:r>
          </a:p>
          <a:p>
            <a:pPr lvl="1"/>
            <a:r>
              <a:rPr lang="en-US" dirty="0"/>
              <a:t>about how to </a:t>
            </a:r>
            <a:r>
              <a:rPr lang="en-US" b="1" dirty="0">
                <a:solidFill>
                  <a:srgbClr val="0070C0"/>
                </a:solidFill>
              </a:rPr>
              <a:t>formulate operations </a:t>
            </a:r>
          </a:p>
          <a:p>
            <a:pPr lvl="1"/>
            <a:r>
              <a:rPr lang="en-US" dirty="0"/>
              <a:t>so as to make them </a:t>
            </a:r>
            <a:r>
              <a:rPr lang="en-US" b="1" dirty="0">
                <a:solidFill>
                  <a:srgbClr val="0070C0"/>
                </a:solidFill>
              </a:rPr>
              <a:t>less prone to errors </a:t>
            </a:r>
          </a:p>
          <a:p>
            <a:pPr lvl="1"/>
            <a:r>
              <a:rPr lang="en-US" b="1" dirty="0">
                <a:solidFill>
                  <a:srgbClr val="0070C0"/>
                </a:solidFill>
              </a:rPr>
              <a:t>and</a:t>
            </a:r>
            <a:r>
              <a:rPr lang="en-US" dirty="0"/>
              <a:t> less likely to lead to obviously </a:t>
            </a:r>
            <a:r>
              <a:rPr lang="en-US" b="1" dirty="0">
                <a:solidFill>
                  <a:srgbClr val="0070C0"/>
                </a:solidFill>
              </a:rPr>
              <a:t>inconsistent behavior</a:t>
            </a:r>
            <a:r>
              <a:rPr lang="en-US" dirty="0"/>
              <a:t>.</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039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5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left)">
                                      <p:cBhvr>
                                        <p:cTn id="13" dur="500"/>
                                        <p:tgtEl>
                                          <p:spTgt spid="5">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Inconsistencies Do Still Occur with Many Tools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pPr algn="ctr"/>
            <a:r>
              <a:rPr lang="en-US" b="1" dirty="0">
                <a:solidFill>
                  <a:srgbClr val="0070C0"/>
                </a:solidFill>
              </a:rPr>
              <a:t>You’ve probably still seen cases.</a:t>
            </a:r>
          </a:p>
          <a:p>
            <a:r>
              <a:rPr lang="en-US" dirty="0"/>
              <a:t>For example, a social network that simply rejects your comment or reply.  </a:t>
            </a:r>
          </a:p>
          <a:p>
            <a:r>
              <a:rPr lang="en-US" dirty="0"/>
              <a:t>Yet, when you try again, </a:t>
            </a:r>
            <a:br>
              <a:rPr lang="en-US" dirty="0"/>
            </a:br>
            <a:r>
              <a:rPr lang="en-US" dirty="0"/>
              <a:t>everything works fine.  </a:t>
            </a:r>
          </a:p>
          <a:p>
            <a:r>
              <a:rPr lang="en-US" b="1" dirty="0">
                <a:solidFill>
                  <a:srgbClr val="0070C0"/>
                </a:solidFill>
              </a:rPr>
              <a:t>Such failures </a:t>
            </a:r>
          </a:p>
          <a:p>
            <a:pPr lvl="1"/>
            <a:r>
              <a:rPr lang="en-US" b="1" dirty="0">
                <a:solidFill>
                  <a:srgbClr val="0070C0"/>
                </a:solidFill>
              </a:rPr>
              <a:t>sometimes indicate problems </a:t>
            </a:r>
          </a:p>
          <a:p>
            <a:pPr lvl="1"/>
            <a:r>
              <a:rPr lang="en-US" b="1" dirty="0">
                <a:solidFill>
                  <a:srgbClr val="0070C0"/>
                </a:solidFill>
              </a:rPr>
              <a:t>with merging your operation </a:t>
            </a:r>
          </a:p>
          <a:p>
            <a:pPr lvl="1"/>
            <a:r>
              <a:rPr lang="en-US" dirty="0"/>
              <a:t>with others that have already been applied.</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49390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wipe(left)">
                                      <p:cBhvr>
                                        <p:cTn id="28" dur="500"/>
                                        <p:tgtEl>
                                          <p:spTgt spid="5">
                                            <p:txEl>
                                              <p:pRg st="4" end="4"/>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wipe(left)">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Lack of Consistency Can Lead to Bigger Problems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a:p>
            <a:endParaRPr lang="en-US" dirty="0"/>
          </a:p>
          <a:p>
            <a:pPr algn="ctr"/>
            <a:r>
              <a:rPr lang="en-US" dirty="0"/>
              <a:t>Realistically, most people do not often work interactively with others around the world.</a:t>
            </a:r>
          </a:p>
          <a:p>
            <a:endParaRPr lang="en-US" dirty="0"/>
          </a:p>
          <a:p>
            <a:pPr algn="ctr"/>
            <a:r>
              <a:rPr lang="en-US" b="1" dirty="0">
                <a:solidFill>
                  <a:srgbClr val="0070C0"/>
                </a:solidFill>
              </a:rPr>
              <a:t>Inconsistency can lead to </a:t>
            </a:r>
            <a:r>
              <a:rPr lang="en-US" dirty="0"/>
              <a:t>more </a:t>
            </a:r>
            <a:br>
              <a:rPr lang="en-US" dirty="0"/>
            </a:br>
            <a:r>
              <a:rPr lang="en-US" b="1" dirty="0">
                <a:solidFill>
                  <a:srgbClr val="0070C0"/>
                </a:solidFill>
              </a:rPr>
              <a:t>serious problems</a:t>
            </a:r>
            <a:r>
              <a:rPr lang="en-US" dirty="0"/>
              <a:t>, however.</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39</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01301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anim calcmode="lin" valueType="num">
                                      <p:cBhvr>
                                        <p:cTn id="1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The Cloud is Composed of … Clouds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If you have a habit </a:t>
            </a:r>
          </a:p>
          <a:p>
            <a:pPr lvl="1"/>
            <a:r>
              <a:rPr lang="en-US" dirty="0"/>
              <a:t>of making up funny filenames, </a:t>
            </a:r>
          </a:p>
          <a:p>
            <a:pPr lvl="1"/>
            <a:r>
              <a:rPr lang="en-US" dirty="0"/>
              <a:t>you might instead scroll back </a:t>
            </a:r>
          </a:p>
          <a:p>
            <a:pPr lvl="1"/>
            <a:r>
              <a:rPr lang="en-US" dirty="0"/>
              <a:t>chronologically and try to remember </a:t>
            </a:r>
          </a:p>
          <a:p>
            <a:pPr lvl="1"/>
            <a:r>
              <a:rPr lang="en-US" dirty="0"/>
              <a:t>that particular funny name.</a:t>
            </a:r>
          </a:p>
          <a:p>
            <a:pPr algn="ctr"/>
            <a:r>
              <a:rPr lang="en-US" dirty="0"/>
              <a:t>There are </a:t>
            </a:r>
            <a:r>
              <a:rPr lang="en-US" b="1" dirty="0">
                <a:solidFill>
                  <a:srgbClr val="0070C0"/>
                </a:solidFill>
              </a:rPr>
              <a:t>no folders</a:t>
            </a:r>
            <a:r>
              <a:rPr lang="en-US" dirty="0"/>
              <a:t>.</a:t>
            </a:r>
          </a:p>
          <a:p>
            <a:pPr algn="ctr"/>
            <a:r>
              <a:rPr lang="en-US" dirty="0"/>
              <a:t>There are </a:t>
            </a:r>
            <a:r>
              <a:rPr lang="en-US" b="1" dirty="0">
                <a:solidFill>
                  <a:srgbClr val="0070C0"/>
                </a:solidFill>
              </a:rPr>
              <a:t>no cabinets</a:t>
            </a:r>
            <a:r>
              <a:rPr lang="en-US" dirty="0"/>
              <a:t>.</a:t>
            </a:r>
          </a:p>
          <a:p>
            <a:pPr algn="ctr"/>
            <a:r>
              <a:rPr lang="en-US" dirty="0"/>
              <a:t>There’s </a:t>
            </a:r>
            <a:r>
              <a:rPr lang="en-US" b="1" dirty="0">
                <a:solidFill>
                  <a:srgbClr val="0070C0"/>
                </a:solidFill>
              </a:rPr>
              <a:t>just one big flat space </a:t>
            </a:r>
            <a:r>
              <a:rPr lang="en-US" dirty="0"/>
              <a:t>of stuff.</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7" name="Picture 6" descr="A picture containing sky, nature, outdoor, clouds&#10;&#10;Description automatically generated">
            <a:extLst>
              <a:ext uri="{FF2B5EF4-FFF2-40B4-BE49-F238E27FC236}">
                <a16:creationId xmlns:a16="http://schemas.microsoft.com/office/drawing/2014/main" id="{2F567244-9FF5-44D0-A626-5C054056D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505" y="2548229"/>
            <a:ext cx="3603978" cy="2402652"/>
          </a:xfrm>
          <a:prstGeom prst="rect">
            <a:avLst/>
          </a:prstGeom>
        </p:spPr>
      </p:pic>
    </p:spTree>
    <p:extLst>
      <p:ext uri="{BB962C8B-B14F-4D97-AF65-F5344CB8AC3E}">
        <p14:creationId xmlns:p14="http://schemas.microsoft.com/office/powerpoint/2010/main" val="4062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1000"/>
                                        <p:tgtEl>
                                          <p:spTgt spid="5">
                                            <p:txEl>
                                              <p:pRg st="6" end="6"/>
                                            </p:txEl>
                                          </p:spTgt>
                                        </p:tgtEl>
                                      </p:cBhvr>
                                    </p:animEffect>
                                    <p:anim calcmode="lin" valueType="num">
                                      <p:cBhvr>
                                        <p:cTn id="3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Older Models Provided Little or No 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r>
              <a:rPr lang="en-US" dirty="0"/>
              <a:t>For example, </a:t>
            </a:r>
          </a:p>
          <a:p>
            <a:pPr lvl="1"/>
            <a:r>
              <a:rPr lang="en-US" dirty="0"/>
              <a:t>the original Internet “news” system </a:t>
            </a:r>
          </a:p>
          <a:p>
            <a:pPr lvl="1"/>
            <a:r>
              <a:rPr lang="en-US" dirty="0"/>
              <a:t>used several servers, </a:t>
            </a:r>
          </a:p>
          <a:p>
            <a:pPr lvl="1"/>
            <a:r>
              <a:rPr lang="en-US" dirty="0"/>
              <a:t>each with a copy of the news.</a:t>
            </a:r>
          </a:p>
          <a:p>
            <a:r>
              <a:rPr lang="en-US" dirty="0"/>
              <a:t>When a user made a post, </a:t>
            </a:r>
          </a:p>
          <a:p>
            <a:pPr lvl="1"/>
            <a:r>
              <a:rPr lang="en-US" dirty="0"/>
              <a:t>the text was sent to all servers, </a:t>
            </a:r>
          </a:p>
          <a:p>
            <a:pPr lvl="1"/>
            <a:r>
              <a:rPr lang="en-US" dirty="0"/>
              <a:t>but the latency to each server varied, </a:t>
            </a:r>
          </a:p>
          <a:p>
            <a:pPr lvl="1"/>
            <a:r>
              <a:rPr lang="en-US" dirty="0"/>
              <a:t>and sometimes copies were lost </a:t>
            </a:r>
          </a:p>
          <a:p>
            <a:pPr lvl="1"/>
            <a:r>
              <a:rPr lang="en-US" dirty="0"/>
              <a:t>(and then took even longer to arrive).</a:t>
            </a:r>
          </a:p>
          <a:p>
            <a:endParaRPr lang="en-US" dirty="0"/>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48940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left)">
                                      <p:cBhvr>
                                        <p:cTn id="38" dur="500"/>
                                        <p:tgtEl>
                                          <p:spTgt spid="5">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wipe(left)">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What Can Go Wrong?  Let’s See an Example</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11" name="Picture 10" descr="A picture containing text, clipart&#10;&#10;Description automatically generated">
            <a:extLst>
              <a:ext uri="{FF2B5EF4-FFF2-40B4-BE49-F238E27FC236}">
                <a16:creationId xmlns:a16="http://schemas.microsoft.com/office/drawing/2014/main" id="{53637538-EDBA-4E8D-96C2-25E6D1997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193" y="3612941"/>
            <a:ext cx="988829" cy="1959071"/>
          </a:xfrm>
          <a:prstGeom prst="rect">
            <a:avLst/>
          </a:prstGeom>
        </p:spPr>
      </p:pic>
      <p:pic>
        <p:nvPicPr>
          <p:cNvPr id="12" name="Picture 11" descr="Icon&#10;&#10;Description automatically generated">
            <a:extLst>
              <a:ext uri="{FF2B5EF4-FFF2-40B4-BE49-F238E27FC236}">
                <a16:creationId xmlns:a16="http://schemas.microsoft.com/office/drawing/2014/main" id="{FA0AD5E8-3D2B-4D1C-8826-9E0FCA019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357" y="2960332"/>
            <a:ext cx="1306729" cy="1411267"/>
          </a:xfrm>
          <a:prstGeom prst="rect">
            <a:avLst/>
          </a:prstGeom>
        </p:spPr>
      </p:pic>
      <p:sp>
        <p:nvSpPr>
          <p:cNvPr id="3" name="Rectangle 2">
            <a:extLst>
              <a:ext uri="{FF2B5EF4-FFF2-40B4-BE49-F238E27FC236}">
                <a16:creationId xmlns:a16="http://schemas.microsoft.com/office/drawing/2014/main" id="{B1441376-590C-4CA9-8508-522A418D27D0}"/>
              </a:ext>
            </a:extLst>
          </p:cNvPr>
          <p:cNvSpPr/>
          <p:nvPr/>
        </p:nvSpPr>
        <p:spPr>
          <a:xfrm>
            <a:off x="2317897" y="2881423"/>
            <a:ext cx="3125973" cy="1095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(you’ll see the </a:t>
            </a:r>
            <a:br>
              <a:rPr lang="en-US" sz="2800" dirty="0">
                <a:solidFill>
                  <a:schemeClr val="tx1"/>
                </a:solidFill>
              </a:rPr>
            </a:br>
            <a:r>
              <a:rPr lang="en-US" sz="2800" dirty="0">
                <a:solidFill>
                  <a:schemeClr val="tx1"/>
                </a:solidFill>
              </a:rPr>
              <a:t>content later)</a:t>
            </a:r>
          </a:p>
        </p:txBody>
      </p:sp>
      <p:grpSp>
        <p:nvGrpSpPr>
          <p:cNvPr id="4" name="Group 3">
            <a:extLst>
              <a:ext uri="{FF2B5EF4-FFF2-40B4-BE49-F238E27FC236}">
                <a16:creationId xmlns:a16="http://schemas.microsoft.com/office/drawing/2014/main" id="{CE9AA90F-FF6B-4B1F-97B5-C5049BE44DAC}"/>
              </a:ext>
            </a:extLst>
          </p:cNvPr>
          <p:cNvGrpSpPr/>
          <p:nvPr/>
        </p:nvGrpSpPr>
        <p:grpSpPr>
          <a:xfrm>
            <a:off x="2989521" y="1630016"/>
            <a:ext cx="6212958" cy="1095154"/>
            <a:chOff x="2275366" y="1630016"/>
            <a:chExt cx="6212958" cy="1095154"/>
          </a:xfrm>
        </p:grpSpPr>
        <p:sp>
          <p:nvSpPr>
            <p:cNvPr id="2" name="Cylinder 1">
              <a:extLst>
                <a:ext uri="{FF2B5EF4-FFF2-40B4-BE49-F238E27FC236}">
                  <a16:creationId xmlns:a16="http://schemas.microsoft.com/office/drawing/2014/main" id="{4FFDE517-EDC6-4F41-BAA7-974E69E14129}"/>
                </a:ext>
              </a:extLst>
            </p:cNvPr>
            <p:cNvSpPr/>
            <p:nvPr/>
          </p:nvSpPr>
          <p:spPr>
            <a:xfrm>
              <a:off x="2275366" y="1630017"/>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1</a:t>
              </a:r>
            </a:p>
          </p:txBody>
        </p:sp>
        <p:sp>
          <p:nvSpPr>
            <p:cNvPr id="13" name="Cylinder 12">
              <a:extLst>
                <a:ext uri="{FF2B5EF4-FFF2-40B4-BE49-F238E27FC236}">
                  <a16:creationId xmlns:a16="http://schemas.microsoft.com/office/drawing/2014/main" id="{8A32FD20-8C25-4C27-A8EA-0EE949C638D5}"/>
                </a:ext>
              </a:extLst>
            </p:cNvPr>
            <p:cNvSpPr/>
            <p:nvPr/>
          </p:nvSpPr>
          <p:spPr>
            <a:xfrm>
              <a:off x="7180519" y="1630016"/>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2</a:t>
              </a:r>
            </a:p>
          </p:txBody>
        </p:sp>
      </p:grpSp>
      <p:sp>
        <p:nvSpPr>
          <p:cNvPr id="19" name="Rectangle 18">
            <a:extLst>
              <a:ext uri="{FF2B5EF4-FFF2-40B4-BE49-F238E27FC236}">
                <a16:creationId xmlns:a16="http://schemas.microsoft.com/office/drawing/2014/main" id="{E3ABD54C-07FC-4947-BB1C-29284C20F41C}"/>
              </a:ext>
            </a:extLst>
          </p:cNvPr>
          <p:cNvSpPr/>
          <p:nvPr/>
        </p:nvSpPr>
        <p:spPr>
          <a:xfrm>
            <a:off x="6853559" y="2816042"/>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sp>
        <p:nvSpPr>
          <p:cNvPr id="20" name="Rectangle 19">
            <a:extLst>
              <a:ext uri="{FF2B5EF4-FFF2-40B4-BE49-F238E27FC236}">
                <a16:creationId xmlns:a16="http://schemas.microsoft.com/office/drawing/2014/main" id="{65F0B3FB-9486-4896-AEF5-E1337FFC4E14}"/>
              </a:ext>
            </a:extLst>
          </p:cNvPr>
          <p:cNvSpPr/>
          <p:nvPr/>
        </p:nvSpPr>
        <p:spPr>
          <a:xfrm>
            <a:off x="2317896" y="4098239"/>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sp>
        <p:nvSpPr>
          <p:cNvPr id="5" name="TextBox 4">
            <a:extLst>
              <a:ext uri="{FF2B5EF4-FFF2-40B4-BE49-F238E27FC236}">
                <a16:creationId xmlns:a16="http://schemas.microsoft.com/office/drawing/2014/main" id="{D430ACCF-9309-4606-BE95-5B79373F532F}"/>
              </a:ext>
            </a:extLst>
          </p:cNvPr>
          <p:cNvSpPr txBox="1"/>
          <p:nvPr/>
        </p:nvSpPr>
        <p:spPr>
          <a:xfrm>
            <a:off x="5660578" y="3829378"/>
            <a:ext cx="4237057" cy="2246769"/>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tx1">
                    <a:lumMod val="75000"/>
                    <a:lumOff val="25000"/>
                  </a:schemeClr>
                </a:solidFill>
              </a:rPr>
              <a:t>Jan makes a post.</a:t>
            </a:r>
          </a:p>
          <a:p>
            <a:pPr marL="457200" indent="-457200">
              <a:buFont typeface="Arial" panose="020B0604020202020204" pitchFamily="34" charset="0"/>
              <a:buChar char="•"/>
            </a:pPr>
            <a:r>
              <a:rPr lang="en-US" sz="2800" dirty="0">
                <a:solidFill>
                  <a:schemeClr val="tx1">
                    <a:lumMod val="75000"/>
                    <a:lumOff val="25000"/>
                  </a:schemeClr>
                </a:solidFill>
              </a:rPr>
              <a:t>Unfortunately, </a:t>
            </a:r>
            <a:br>
              <a:rPr lang="en-US" sz="2800" dirty="0">
                <a:solidFill>
                  <a:schemeClr val="tx1">
                    <a:lumMod val="75000"/>
                    <a:lumOff val="25000"/>
                  </a:schemeClr>
                </a:solidFill>
              </a:rPr>
            </a:br>
            <a:r>
              <a:rPr lang="en-US" sz="2800" dirty="0">
                <a:solidFill>
                  <a:schemeClr val="tx1">
                    <a:lumMod val="75000"/>
                    <a:lumOff val="25000"/>
                  </a:schemeClr>
                </a:solidFill>
              </a:rPr>
              <a:t>server 2’s copy is lost.</a:t>
            </a:r>
          </a:p>
          <a:p>
            <a:pPr marL="457200" indent="-457200">
              <a:buFont typeface="Arial" panose="020B0604020202020204" pitchFamily="34" charset="0"/>
              <a:buChar char="•"/>
            </a:pPr>
            <a:r>
              <a:rPr lang="en-US" sz="2800" dirty="0">
                <a:solidFill>
                  <a:schemeClr val="tx1">
                    <a:lumMod val="75000"/>
                    <a:lumOff val="25000"/>
                  </a:schemeClr>
                </a:solidFill>
              </a:rPr>
              <a:t>Pat looks at server 1 </a:t>
            </a:r>
            <a:br>
              <a:rPr lang="en-US" sz="2800" dirty="0">
                <a:solidFill>
                  <a:schemeClr val="tx1">
                    <a:lumMod val="75000"/>
                    <a:lumOff val="25000"/>
                  </a:schemeClr>
                </a:solidFill>
              </a:rPr>
            </a:br>
            <a:r>
              <a:rPr lang="en-US" sz="2800" dirty="0">
                <a:solidFill>
                  <a:schemeClr val="tx1">
                    <a:lumMod val="75000"/>
                    <a:lumOff val="25000"/>
                  </a:schemeClr>
                </a:solidFill>
              </a:rPr>
              <a:t>and replies.</a:t>
            </a:r>
          </a:p>
        </p:txBody>
      </p:sp>
    </p:spTree>
    <p:extLst>
      <p:ext uri="{BB962C8B-B14F-4D97-AF65-F5344CB8AC3E}">
        <p14:creationId xmlns:p14="http://schemas.microsoft.com/office/powerpoint/2010/main" val="110944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up)">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up)">
                                      <p:cBhvr>
                                        <p:cTn id="39" dur="500"/>
                                        <p:tgtEl>
                                          <p:spTgt spid="5">
                                            <p:txEl>
                                              <p:pRg st="2" end="2"/>
                                            </p:txEl>
                                          </p:spTgt>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Alice Unknowingly Acts on Incomplete Information</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11" name="Picture 10" descr="A picture containing text, clipart&#10;&#10;Description automatically generated">
            <a:extLst>
              <a:ext uri="{FF2B5EF4-FFF2-40B4-BE49-F238E27FC236}">
                <a16:creationId xmlns:a16="http://schemas.microsoft.com/office/drawing/2014/main" id="{53637538-EDBA-4E8D-96C2-25E6D1997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193" y="3612941"/>
            <a:ext cx="988829" cy="1959071"/>
          </a:xfrm>
          <a:prstGeom prst="rect">
            <a:avLst/>
          </a:prstGeom>
        </p:spPr>
      </p:pic>
      <p:pic>
        <p:nvPicPr>
          <p:cNvPr id="12" name="Picture 11" descr="Icon&#10;&#10;Description automatically generated">
            <a:extLst>
              <a:ext uri="{FF2B5EF4-FFF2-40B4-BE49-F238E27FC236}">
                <a16:creationId xmlns:a16="http://schemas.microsoft.com/office/drawing/2014/main" id="{FA0AD5E8-3D2B-4D1C-8826-9E0FCA019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357" y="2960332"/>
            <a:ext cx="1306729" cy="1411267"/>
          </a:xfrm>
          <a:prstGeom prst="rect">
            <a:avLst/>
          </a:prstGeom>
        </p:spPr>
      </p:pic>
      <p:grpSp>
        <p:nvGrpSpPr>
          <p:cNvPr id="4" name="Group 3">
            <a:extLst>
              <a:ext uri="{FF2B5EF4-FFF2-40B4-BE49-F238E27FC236}">
                <a16:creationId xmlns:a16="http://schemas.microsoft.com/office/drawing/2014/main" id="{CE9AA90F-FF6B-4B1F-97B5-C5049BE44DAC}"/>
              </a:ext>
            </a:extLst>
          </p:cNvPr>
          <p:cNvGrpSpPr/>
          <p:nvPr/>
        </p:nvGrpSpPr>
        <p:grpSpPr>
          <a:xfrm>
            <a:off x="2989521" y="1630016"/>
            <a:ext cx="6212958" cy="1095154"/>
            <a:chOff x="2275366" y="1630016"/>
            <a:chExt cx="6212958" cy="1095154"/>
          </a:xfrm>
        </p:grpSpPr>
        <p:sp>
          <p:nvSpPr>
            <p:cNvPr id="2" name="Cylinder 1">
              <a:extLst>
                <a:ext uri="{FF2B5EF4-FFF2-40B4-BE49-F238E27FC236}">
                  <a16:creationId xmlns:a16="http://schemas.microsoft.com/office/drawing/2014/main" id="{4FFDE517-EDC6-4F41-BAA7-974E69E14129}"/>
                </a:ext>
              </a:extLst>
            </p:cNvPr>
            <p:cNvSpPr/>
            <p:nvPr/>
          </p:nvSpPr>
          <p:spPr>
            <a:xfrm>
              <a:off x="2275366" y="1630017"/>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1</a:t>
              </a:r>
            </a:p>
          </p:txBody>
        </p:sp>
        <p:sp>
          <p:nvSpPr>
            <p:cNvPr id="13" name="Cylinder 12">
              <a:extLst>
                <a:ext uri="{FF2B5EF4-FFF2-40B4-BE49-F238E27FC236}">
                  <a16:creationId xmlns:a16="http://schemas.microsoft.com/office/drawing/2014/main" id="{8A32FD20-8C25-4C27-A8EA-0EE949C638D5}"/>
                </a:ext>
              </a:extLst>
            </p:cNvPr>
            <p:cNvSpPr/>
            <p:nvPr/>
          </p:nvSpPr>
          <p:spPr>
            <a:xfrm>
              <a:off x="7180519" y="1630016"/>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2</a:t>
              </a:r>
            </a:p>
          </p:txBody>
        </p:sp>
      </p:grpSp>
      <p:sp>
        <p:nvSpPr>
          <p:cNvPr id="19" name="Rectangle 18">
            <a:extLst>
              <a:ext uri="{FF2B5EF4-FFF2-40B4-BE49-F238E27FC236}">
                <a16:creationId xmlns:a16="http://schemas.microsoft.com/office/drawing/2014/main" id="{E3ABD54C-07FC-4947-BB1C-29284C20F41C}"/>
              </a:ext>
            </a:extLst>
          </p:cNvPr>
          <p:cNvSpPr/>
          <p:nvPr/>
        </p:nvSpPr>
        <p:spPr>
          <a:xfrm>
            <a:off x="6853559" y="2816042"/>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sp>
        <p:nvSpPr>
          <p:cNvPr id="20" name="Rectangle 19">
            <a:extLst>
              <a:ext uri="{FF2B5EF4-FFF2-40B4-BE49-F238E27FC236}">
                <a16:creationId xmlns:a16="http://schemas.microsoft.com/office/drawing/2014/main" id="{65F0B3FB-9486-4896-AEF5-E1337FFC4E14}"/>
              </a:ext>
            </a:extLst>
          </p:cNvPr>
          <p:cNvSpPr/>
          <p:nvPr/>
        </p:nvSpPr>
        <p:spPr>
          <a:xfrm>
            <a:off x="2317896" y="4098239"/>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grpSp>
        <p:nvGrpSpPr>
          <p:cNvPr id="5" name="Group 4">
            <a:extLst>
              <a:ext uri="{FF2B5EF4-FFF2-40B4-BE49-F238E27FC236}">
                <a16:creationId xmlns:a16="http://schemas.microsoft.com/office/drawing/2014/main" id="{629695A4-5122-4C12-BCB8-1581EAE9E301}"/>
              </a:ext>
            </a:extLst>
          </p:cNvPr>
          <p:cNvGrpSpPr/>
          <p:nvPr/>
        </p:nvGrpSpPr>
        <p:grpSpPr>
          <a:xfrm>
            <a:off x="6231204" y="2847475"/>
            <a:ext cx="3642899" cy="1810790"/>
            <a:chOff x="6231204" y="2847475"/>
            <a:chExt cx="3642899" cy="1810790"/>
          </a:xfrm>
        </p:grpSpPr>
        <p:cxnSp>
          <p:nvCxnSpPr>
            <p:cNvPr id="22" name="Straight Connector 21">
              <a:extLst>
                <a:ext uri="{FF2B5EF4-FFF2-40B4-BE49-F238E27FC236}">
                  <a16:creationId xmlns:a16="http://schemas.microsoft.com/office/drawing/2014/main" id="{6E8FFBB4-78D1-410F-B34F-F422DEE5CFFC}"/>
                </a:ext>
              </a:extLst>
            </p:cNvPr>
            <p:cNvCxnSpPr/>
            <p:nvPr/>
          </p:nvCxnSpPr>
          <p:spPr>
            <a:xfrm flipV="1">
              <a:off x="6231204" y="2847475"/>
              <a:ext cx="495382" cy="136903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C2535D-EEEC-4641-AE87-6F818F6CFDB1}"/>
                </a:ext>
              </a:extLst>
            </p:cNvPr>
            <p:cNvCxnSpPr>
              <a:cxnSpLocks/>
            </p:cNvCxnSpPr>
            <p:nvPr/>
          </p:nvCxnSpPr>
          <p:spPr>
            <a:xfrm flipV="1">
              <a:off x="6478896" y="3720741"/>
              <a:ext cx="3395207" cy="937524"/>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15" name="Picture 14" descr="Icon&#10;&#10;Description automatically generated">
            <a:extLst>
              <a:ext uri="{FF2B5EF4-FFF2-40B4-BE49-F238E27FC236}">
                <a16:creationId xmlns:a16="http://schemas.microsoft.com/office/drawing/2014/main" id="{2BF0C18C-F8CE-4F7B-AAB0-5718B98B8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067" y="4098239"/>
            <a:ext cx="806598" cy="2087665"/>
          </a:xfrm>
          <a:prstGeom prst="rect">
            <a:avLst/>
          </a:prstGeom>
        </p:spPr>
      </p:pic>
      <p:grpSp>
        <p:nvGrpSpPr>
          <p:cNvPr id="16" name="Group 15">
            <a:extLst>
              <a:ext uri="{FF2B5EF4-FFF2-40B4-BE49-F238E27FC236}">
                <a16:creationId xmlns:a16="http://schemas.microsoft.com/office/drawing/2014/main" id="{4AA2C671-138C-4B9D-B474-005589FBA7B1}"/>
              </a:ext>
            </a:extLst>
          </p:cNvPr>
          <p:cNvGrpSpPr/>
          <p:nvPr/>
        </p:nvGrpSpPr>
        <p:grpSpPr>
          <a:xfrm>
            <a:off x="6087717" y="5008744"/>
            <a:ext cx="4271161" cy="1034774"/>
            <a:chOff x="2420741" y="2944889"/>
            <a:chExt cx="4271161" cy="1034774"/>
          </a:xfrm>
        </p:grpSpPr>
        <p:sp>
          <p:nvSpPr>
            <p:cNvPr id="17" name="Isosceles Triangle 16">
              <a:extLst>
                <a:ext uri="{FF2B5EF4-FFF2-40B4-BE49-F238E27FC236}">
                  <a16:creationId xmlns:a16="http://schemas.microsoft.com/office/drawing/2014/main" id="{6B8D1B34-AA21-4B96-8DCE-EFA28E600AE1}"/>
                </a:ext>
              </a:extLst>
            </p:cNvPr>
            <p:cNvSpPr/>
            <p:nvPr/>
          </p:nvSpPr>
          <p:spPr>
            <a:xfrm rot="17975351">
              <a:off x="3339072" y="2026558"/>
              <a:ext cx="229943" cy="2066606"/>
            </a:xfrm>
            <a:prstGeom prst="triangle">
              <a:avLst>
                <a:gd name="adj" fmla="val 484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F27AC45-1FF8-4997-ACC8-61104C772A25}"/>
                </a:ext>
              </a:extLst>
            </p:cNvPr>
            <p:cNvSpPr/>
            <p:nvPr/>
          </p:nvSpPr>
          <p:spPr>
            <a:xfrm>
              <a:off x="4051005" y="3033365"/>
              <a:ext cx="2640897" cy="946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Hey, X!  You’re hired!</a:t>
              </a:r>
            </a:p>
          </p:txBody>
        </p:sp>
      </p:grpSp>
      <p:sp>
        <p:nvSpPr>
          <p:cNvPr id="21" name="TextBox 20">
            <a:extLst>
              <a:ext uri="{FF2B5EF4-FFF2-40B4-BE49-F238E27FC236}">
                <a16:creationId xmlns:a16="http://schemas.microsoft.com/office/drawing/2014/main" id="{5FA4F266-0EB4-4562-A073-A853467777D8}"/>
              </a:ext>
            </a:extLst>
          </p:cNvPr>
          <p:cNvSpPr txBox="1"/>
          <p:nvPr/>
        </p:nvSpPr>
        <p:spPr>
          <a:xfrm>
            <a:off x="1992013" y="5169020"/>
            <a:ext cx="3738524" cy="954107"/>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tx1">
                    <a:lumMod val="75000"/>
                    <a:lumOff val="25000"/>
                  </a:schemeClr>
                </a:solidFill>
              </a:rPr>
              <a:t>Along comes Alice,</a:t>
            </a:r>
            <a:br>
              <a:rPr lang="en-US" sz="2800" dirty="0">
                <a:solidFill>
                  <a:schemeClr val="tx1">
                    <a:lumMod val="75000"/>
                    <a:lumOff val="25000"/>
                  </a:schemeClr>
                </a:solidFill>
              </a:rPr>
            </a:br>
            <a:r>
              <a:rPr lang="en-US" sz="2800" dirty="0">
                <a:solidFill>
                  <a:schemeClr val="tx1">
                    <a:lumMod val="75000"/>
                    <a:lumOff val="25000"/>
                  </a:schemeClr>
                </a:solidFill>
              </a:rPr>
              <a:t>who sees server 2.</a:t>
            </a:r>
          </a:p>
        </p:txBody>
      </p:sp>
      <p:sp>
        <p:nvSpPr>
          <p:cNvPr id="24" name="Rectangle 23">
            <a:extLst>
              <a:ext uri="{FF2B5EF4-FFF2-40B4-BE49-F238E27FC236}">
                <a16:creationId xmlns:a16="http://schemas.microsoft.com/office/drawing/2014/main" id="{7BAB6139-07B4-4D62-94FD-33DE575EF3FE}"/>
              </a:ext>
            </a:extLst>
          </p:cNvPr>
          <p:cNvSpPr/>
          <p:nvPr/>
        </p:nvSpPr>
        <p:spPr>
          <a:xfrm>
            <a:off x="2317897" y="2881423"/>
            <a:ext cx="3125973" cy="1095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(you’ll see the </a:t>
            </a:r>
            <a:br>
              <a:rPr lang="en-US" sz="2800" dirty="0">
                <a:solidFill>
                  <a:schemeClr val="tx1"/>
                </a:solidFill>
              </a:rPr>
            </a:br>
            <a:r>
              <a:rPr lang="en-US" sz="2800" dirty="0">
                <a:solidFill>
                  <a:schemeClr val="tx1"/>
                </a:solidFill>
              </a:rPr>
              <a:t>content later)</a:t>
            </a:r>
          </a:p>
        </p:txBody>
      </p:sp>
    </p:spTree>
    <p:extLst>
      <p:ext uri="{BB962C8B-B14F-4D97-AF65-F5344CB8AC3E}">
        <p14:creationId xmlns:p14="http://schemas.microsoft.com/office/powerpoint/2010/main" val="37963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BF24D34-45FC-4D45-8B7D-54743E2AC00A}"/>
              </a:ext>
            </a:extLst>
          </p:cNvPr>
          <p:cNvSpPr/>
          <p:nvPr/>
        </p:nvSpPr>
        <p:spPr>
          <a:xfrm>
            <a:off x="2317897" y="2881423"/>
            <a:ext cx="3125973" cy="1095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(you’ll see the </a:t>
            </a:r>
            <a:br>
              <a:rPr lang="en-US" sz="2800" dirty="0">
                <a:solidFill>
                  <a:schemeClr val="tx1"/>
                </a:solidFill>
              </a:rPr>
            </a:br>
            <a:r>
              <a:rPr lang="en-US" sz="2800" dirty="0">
                <a:solidFill>
                  <a:schemeClr val="tx1"/>
                </a:solidFill>
              </a:rPr>
              <a:t>content later)</a:t>
            </a:r>
          </a:p>
        </p:txBody>
      </p:sp>
      <p:sp>
        <p:nvSpPr>
          <p:cNvPr id="14" name="Title 13"/>
          <p:cNvSpPr>
            <a:spLocks noGrp="1"/>
          </p:cNvSpPr>
          <p:nvPr>
            <p:ph type="title"/>
          </p:nvPr>
        </p:nvSpPr>
        <p:spPr>
          <a:xfrm>
            <a:off x="596349" y="536714"/>
            <a:ext cx="10982737" cy="646043"/>
          </a:xfrm>
        </p:spPr>
        <p:txBody>
          <a:bodyPr>
            <a:normAutofit/>
          </a:bodyPr>
          <a:lstStyle/>
          <a:p>
            <a:r>
              <a:rPr lang="en-US" dirty="0"/>
              <a:t>Pat’s Words Change the Meaning of Jan’s!</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11" name="Picture 10" descr="A picture containing text, clipart&#10;&#10;Description automatically generated">
            <a:extLst>
              <a:ext uri="{FF2B5EF4-FFF2-40B4-BE49-F238E27FC236}">
                <a16:creationId xmlns:a16="http://schemas.microsoft.com/office/drawing/2014/main" id="{53637538-EDBA-4E8D-96C2-25E6D1997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193" y="3612941"/>
            <a:ext cx="988829" cy="1959071"/>
          </a:xfrm>
          <a:prstGeom prst="rect">
            <a:avLst/>
          </a:prstGeom>
        </p:spPr>
      </p:pic>
      <p:pic>
        <p:nvPicPr>
          <p:cNvPr id="12" name="Picture 11" descr="Icon&#10;&#10;Description automatically generated">
            <a:extLst>
              <a:ext uri="{FF2B5EF4-FFF2-40B4-BE49-F238E27FC236}">
                <a16:creationId xmlns:a16="http://schemas.microsoft.com/office/drawing/2014/main" id="{FA0AD5E8-3D2B-4D1C-8826-9E0FCA019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2357" y="2960332"/>
            <a:ext cx="1306729" cy="1411267"/>
          </a:xfrm>
          <a:prstGeom prst="rect">
            <a:avLst/>
          </a:prstGeom>
        </p:spPr>
      </p:pic>
      <p:sp>
        <p:nvSpPr>
          <p:cNvPr id="3" name="Rectangle 2">
            <a:extLst>
              <a:ext uri="{FF2B5EF4-FFF2-40B4-BE49-F238E27FC236}">
                <a16:creationId xmlns:a16="http://schemas.microsoft.com/office/drawing/2014/main" id="{B1441376-590C-4CA9-8508-522A418D27D0}"/>
              </a:ext>
            </a:extLst>
          </p:cNvPr>
          <p:cNvSpPr/>
          <p:nvPr/>
        </p:nvSpPr>
        <p:spPr>
          <a:xfrm>
            <a:off x="2317897" y="2881423"/>
            <a:ext cx="3125973" cy="1095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Jan: X hasn’t been doing anything!  I’m going to have to fire them.</a:t>
            </a:r>
          </a:p>
        </p:txBody>
      </p:sp>
      <p:grpSp>
        <p:nvGrpSpPr>
          <p:cNvPr id="4" name="Group 3">
            <a:extLst>
              <a:ext uri="{FF2B5EF4-FFF2-40B4-BE49-F238E27FC236}">
                <a16:creationId xmlns:a16="http://schemas.microsoft.com/office/drawing/2014/main" id="{CE9AA90F-FF6B-4B1F-97B5-C5049BE44DAC}"/>
              </a:ext>
            </a:extLst>
          </p:cNvPr>
          <p:cNvGrpSpPr/>
          <p:nvPr/>
        </p:nvGrpSpPr>
        <p:grpSpPr>
          <a:xfrm>
            <a:off x="2989521" y="1630016"/>
            <a:ext cx="6212958" cy="1095154"/>
            <a:chOff x="2275366" y="1630016"/>
            <a:chExt cx="6212958" cy="1095154"/>
          </a:xfrm>
        </p:grpSpPr>
        <p:sp>
          <p:nvSpPr>
            <p:cNvPr id="2" name="Cylinder 1">
              <a:extLst>
                <a:ext uri="{FF2B5EF4-FFF2-40B4-BE49-F238E27FC236}">
                  <a16:creationId xmlns:a16="http://schemas.microsoft.com/office/drawing/2014/main" id="{4FFDE517-EDC6-4F41-BAA7-974E69E14129}"/>
                </a:ext>
              </a:extLst>
            </p:cNvPr>
            <p:cNvSpPr/>
            <p:nvPr/>
          </p:nvSpPr>
          <p:spPr>
            <a:xfrm>
              <a:off x="2275366" y="1630017"/>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1</a:t>
              </a:r>
            </a:p>
          </p:txBody>
        </p:sp>
        <p:sp>
          <p:nvSpPr>
            <p:cNvPr id="13" name="Cylinder 12">
              <a:extLst>
                <a:ext uri="{FF2B5EF4-FFF2-40B4-BE49-F238E27FC236}">
                  <a16:creationId xmlns:a16="http://schemas.microsoft.com/office/drawing/2014/main" id="{8A32FD20-8C25-4C27-A8EA-0EE949C638D5}"/>
                </a:ext>
              </a:extLst>
            </p:cNvPr>
            <p:cNvSpPr/>
            <p:nvPr/>
          </p:nvSpPr>
          <p:spPr>
            <a:xfrm>
              <a:off x="7180519" y="1630016"/>
              <a:ext cx="1307805" cy="1095153"/>
            </a:xfrm>
            <a:prstGeom prst="can">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server 2</a:t>
              </a:r>
            </a:p>
          </p:txBody>
        </p:sp>
      </p:grpSp>
      <p:sp>
        <p:nvSpPr>
          <p:cNvPr id="19" name="Rectangle 18">
            <a:extLst>
              <a:ext uri="{FF2B5EF4-FFF2-40B4-BE49-F238E27FC236}">
                <a16:creationId xmlns:a16="http://schemas.microsoft.com/office/drawing/2014/main" id="{E3ABD54C-07FC-4947-BB1C-29284C20F41C}"/>
              </a:ext>
            </a:extLst>
          </p:cNvPr>
          <p:cNvSpPr/>
          <p:nvPr/>
        </p:nvSpPr>
        <p:spPr>
          <a:xfrm>
            <a:off x="6853559" y="2816042"/>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sp>
        <p:nvSpPr>
          <p:cNvPr id="20" name="Rectangle 19">
            <a:extLst>
              <a:ext uri="{FF2B5EF4-FFF2-40B4-BE49-F238E27FC236}">
                <a16:creationId xmlns:a16="http://schemas.microsoft.com/office/drawing/2014/main" id="{65F0B3FB-9486-4896-AEF5-E1337FFC4E14}"/>
              </a:ext>
            </a:extLst>
          </p:cNvPr>
          <p:cNvSpPr/>
          <p:nvPr/>
        </p:nvSpPr>
        <p:spPr>
          <a:xfrm>
            <a:off x="2317896" y="4098239"/>
            <a:ext cx="3125973" cy="7969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Pat: Yes, you’d be lucky to get X to work for you.</a:t>
            </a:r>
          </a:p>
        </p:txBody>
      </p:sp>
      <p:cxnSp>
        <p:nvCxnSpPr>
          <p:cNvPr id="22" name="Straight Connector 21">
            <a:extLst>
              <a:ext uri="{FF2B5EF4-FFF2-40B4-BE49-F238E27FC236}">
                <a16:creationId xmlns:a16="http://schemas.microsoft.com/office/drawing/2014/main" id="{6E8FFBB4-78D1-410F-B34F-F422DEE5CFFC}"/>
              </a:ext>
            </a:extLst>
          </p:cNvPr>
          <p:cNvCxnSpPr/>
          <p:nvPr/>
        </p:nvCxnSpPr>
        <p:spPr>
          <a:xfrm flipV="1">
            <a:off x="6231204" y="2847475"/>
            <a:ext cx="495382" cy="136903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C2535D-EEEC-4641-AE87-6F818F6CFDB1}"/>
              </a:ext>
            </a:extLst>
          </p:cNvPr>
          <p:cNvCxnSpPr>
            <a:cxnSpLocks/>
          </p:cNvCxnSpPr>
          <p:nvPr/>
        </p:nvCxnSpPr>
        <p:spPr>
          <a:xfrm flipV="1">
            <a:off x="6478896" y="3720741"/>
            <a:ext cx="3395207" cy="937524"/>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a:extLst>
              <a:ext uri="{FF2B5EF4-FFF2-40B4-BE49-F238E27FC236}">
                <a16:creationId xmlns:a16="http://schemas.microsoft.com/office/drawing/2014/main" id="{2BF0C18C-F8CE-4F7B-AAB0-5718B98B8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6067" y="4098239"/>
            <a:ext cx="806598" cy="2087665"/>
          </a:xfrm>
          <a:prstGeom prst="rect">
            <a:avLst/>
          </a:prstGeom>
        </p:spPr>
      </p:pic>
      <p:grpSp>
        <p:nvGrpSpPr>
          <p:cNvPr id="16" name="Group 15">
            <a:extLst>
              <a:ext uri="{FF2B5EF4-FFF2-40B4-BE49-F238E27FC236}">
                <a16:creationId xmlns:a16="http://schemas.microsoft.com/office/drawing/2014/main" id="{4AA2C671-138C-4B9D-B474-005589FBA7B1}"/>
              </a:ext>
            </a:extLst>
          </p:cNvPr>
          <p:cNvGrpSpPr/>
          <p:nvPr/>
        </p:nvGrpSpPr>
        <p:grpSpPr>
          <a:xfrm>
            <a:off x="6087717" y="5008744"/>
            <a:ext cx="4271161" cy="1034774"/>
            <a:chOff x="2420741" y="2944889"/>
            <a:chExt cx="4271161" cy="1034774"/>
          </a:xfrm>
        </p:grpSpPr>
        <p:sp>
          <p:nvSpPr>
            <p:cNvPr id="17" name="Isosceles Triangle 16">
              <a:extLst>
                <a:ext uri="{FF2B5EF4-FFF2-40B4-BE49-F238E27FC236}">
                  <a16:creationId xmlns:a16="http://schemas.microsoft.com/office/drawing/2014/main" id="{6B8D1B34-AA21-4B96-8DCE-EFA28E600AE1}"/>
                </a:ext>
              </a:extLst>
            </p:cNvPr>
            <p:cNvSpPr/>
            <p:nvPr/>
          </p:nvSpPr>
          <p:spPr>
            <a:xfrm rot="17975351">
              <a:off x="3339072" y="2026558"/>
              <a:ext cx="229943" cy="2066606"/>
            </a:xfrm>
            <a:prstGeom prst="triangle">
              <a:avLst>
                <a:gd name="adj" fmla="val 4846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4F27AC45-1FF8-4997-ACC8-61104C772A25}"/>
                </a:ext>
              </a:extLst>
            </p:cNvPr>
            <p:cNvSpPr/>
            <p:nvPr/>
          </p:nvSpPr>
          <p:spPr>
            <a:xfrm>
              <a:off x="4051005" y="3033365"/>
              <a:ext cx="2640897" cy="94629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Hey, X!  You’re hired!</a:t>
              </a:r>
            </a:p>
          </p:txBody>
        </p:sp>
      </p:grpSp>
      <p:sp>
        <p:nvSpPr>
          <p:cNvPr id="24" name="TextBox 23">
            <a:extLst>
              <a:ext uri="{FF2B5EF4-FFF2-40B4-BE49-F238E27FC236}">
                <a16:creationId xmlns:a16="http://schemas.microsoft.com/office/drawing/2014/main" id="{22FE3296-E6C7-428C-933E-F765E17C9818}"/>
              </a:ext>
            </a:extLst>
          </p:cNvPr>
          <p:cNvSpPr txBox="1"/>
          <p:nvPr/>
        </p:nvSpPr>
        <p:spPr>
          <a:xfrm>
            <a:off x="1992013" y="5169020"/>
            <a:ext cx="3680816" cy="523220"/>
          </a:xfrm>
          <a:prstGeom prst="rect">
            <a:avLst/>
          </a:prstGeom>
          <a:noFill/>
        </p:spPr>
        <p:txBody>
          <a:bodyPr wrap="none" rtlCol="0">
            <a:spAutoFit/>
          </a:bodyPr>
          <a:lstStyle/>
          <a:p>
            <a:pPr marL="457200" indent="-457200">
              <a:buFont typeface="Arial" panose="020B0604020202020204" pitchFamily="34" charset="0"/>
              <a:buChar char="•"/>
            </a:pPr>
            <a:r>
              <a:rPr lang="en-US" sz="2800" dirty="0">
                <a:solidFill>
                  <a:schemeClr val="tx1">
                    <a:lumMod val="75000"/>
                    <a:lumOff val="25000"/>
                  </a:schemeClr>
                </a:solidFill>
              </a:rPr>
              <a:t>What did Pat say?</a:t>
            </a:r>
          </a:p>
        </p:txBody>
      </p:sp>
    </p:spTree>
    <p:extLst>
      <p:ext uri="{BB962C8B-B14F-4D97-AF65-F5344CB8AC3E}">
        <p14:creationId xmlns:p14="http://schemas.microsoft.com/office/powerpoint/2010/main" val="45078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Allowing Inconsistency Reduces User Response Times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marL="0" indent="0" algn="ctr">
              <a:buNone/>
            </a:pPr>
            <a:endParaRPr lang="en-US" b="1" dirty="0">
              <a:solidFill>
                <a:srgbClr val="00B050"/>
              </a:solidFill>
            </a:endParaRPr>
          </a:p>
          <a:p>
            <a:pPr algn="ctr"/>
            <a:endParaRPr lang="en-US" b="1" dirty="0">
              <a:solidFill>
                <a:srgbClr val="00B050"/>
              </a:solidFill>
            </a:endParaRPr>
          </a:p>
          <a:p>
            <a:pPr algn="ctr"/>
            <a:r>
              <a:rPr lang="en-US" b="1" dirty="0">
                <a:solidFill>
                  <a:srgbClr val="00B050"/>
                </a:solidFill>
              </a:rPr>
              <a:t>So why does anyone </a:t>
            </a:r>
            <a:br>
              <a:rPr lang="en-US" b="1" dirty="0">
                <a:solidFill>
                  <a:srgbClr val="00B050"/>
                </a:solidFill>
              </a:rPr>
            </a:br>
            <a:r>
              <a:rPr lang="en-US" b="1" dirty="0">
                <a:solidFill>
                  <a:srgbClr val="00B050"/>
                </a:solidFill>
              </a:rPr>
              <a:t>tolerate inconsistency?</a:t>
            </a:r>
          </a:p>
          <a:p>
            <a:pPr algn="ctr"/>
            <a:endParaRPr lang="en-US" b="1" dirty="0">
              <a:solidFill>
                <a:srgbClr val="00B050"/>
              </a:solidFill>
            </a:endParaRPr>
          </a:p>
          <a:p>
            <a:pPr algn="ctr"/>
            <a:r>
              <a:rPr lang="en-US" b="1" dirty="0">
                <a:solidFill>
                  <a:srgbClr val="0070C0"/>
                </a:solidFill>
              </a:rPr>
              <a:t>For speed!</a:t>
            </a:r>
          </a:p>
          <a:p>
            <a:pPr algn="ctr"/>
            <a:endParaRPr lang="en-US" b="1" dirty="0">
              <a:solidFill>
                <a:srgbClr val="00B050"/>
              </a:solidFill>
            </a:endParaRP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91389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additive="base">
                                        <p:cTn id="1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Example of Requiring Strong 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pPr algn="ctr"/>
            <a:r>
              <a:rPr lang="en-US" dirty="0"/>
              <a:t>Consider the following scenario:</a:t>
            </a:r>
          </a:p>
          <a:p>
            <a:r>
              <a:rPr lang="en-US" dirty="0"/>
              <a:t>A social leader makes a post.</a:t>
            </a:r>
          </a:p>
          <a:p>
            <a:r>
              <a:rPr lang="en-US" b="1" dirty="0">
                <a:solidFill>
                  <a:srgbClr val="00B050"/>
                </a:solidFill>
              </a:rPr>
              <a:t>10,000 followers </a:t>
            </a:r>
            <a:r>
              <a:rPr lang="en-US" dirty="0"/>
              <a:t>want to comment.</a:t>
            </a:r>
          </a:p>
          <a:p>
            <a:r>
              <a:rPr lang="en-US" dirty="0"/>
              <a:t>Assume </a:t>
            </a:r>
            <a:r>
              <a:rPr lang="en-US" b="1" dirty="0">
                <a:solidFill>
                  <a:srgbClr val="00B050"/>
                </a:solidFill>
              </a:rPr>
              <a:t>100 msec </a:t>
            </a:r>
            <a:r>
              <a:rPr lang="en-US" dirty="0"/>
              <a:t>to make a change </a:t>
            </a:r>
            <a:br>
              <a:rPr lang="en-US" dirty="0"/>
            </a:br>
            <a:r>
              <a:rPr lang="en-US" dirty="0"/>
              <a:t>and see a response. </a:t>
            </a:r>
          </a:p>
          <a:p>
            <a:r>
              <a:rPr lang="en-US" dirty="0"/>
              <a:t>But we want consistency: </a:t>
            </a:r>
          </a:p>
          <a:p>
            <a:pPr lvl="1"/>
            <a:r>
              <a:rPr lang="en-US" dirty="0"/>
              <a:t>you can’t add a comment </a:t>
            </a:r>
          </a:p>
          <a:p>
            <a:pPr lvl="1"/>
            <a:r>
              <a:rPr lang="en-US" dirty="0"/>
              <a:t>until you’ve seen all previous comments.</a:t>
            </a:r>
          </a:p>
          <a:p>
            <a:r>
              <a:rPr lang="en-US" dirty="0"/>
              <a:t>Each comment takes </a:t>
            </a:r>
            <a:r>
              <a:rPr lang="en-US" b="1" dirty="0">
                <a:solidFill>
                  <a:srgbClr val="00B050"/>
                </a:solidFill>
              </a:rPr>
              <a:t>100 msec </a:t>
            </a:r>
            <a:r>
              <a:rPr lang="en-US" dirty="0"/>
              <a:t>to process.</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7" name="Picture 6" descr="A person with a beard&#10;&#10;Description automatically generated with low confidence">
            <a:extLst>
              <a:ext uri="{FF2B5EF4-FFF2-40B4-BE49-F238E27FC236}">
                <a16:creationId xmlns:a16="http://schemas.microsoft.com/office/drawing/2014/main" id="{59B76B28-2A23-4A9E-AA79-032BCD752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571" y="2059284"/>
            <a:ext cx="2795251" cy="3523974"/>
          </a:xfrm>
          <a:prstGeom prst="rect">
            <a:avLst/>
          </a:prstGeom>
        </p:spPr>
      </p:pic>
    </p:spTree>
    <p:extLst>
      <p:ext uri="{BB962C8B-B14F-4D97-AF65-F5344CB8AC3E}">
        <p14:creationId xmlns:p14="http://schemas.microsoft.com/office/powerpoint/2010/main" val="113370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500"/>
                                        <p:tgtEl>
                                          <p:spTgt spid="5">
                                            <p:txEl>
                                              <p:pRg st="4" end="4"/>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wipe(left)">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left)">
                                      <p:cBhvr>
                                        <p:cTn id="4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End Result: No One Wants the Service!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85000" lnSpcReduction="20000"/>
          </a:bodyPr>
          <a:lstStyle/>
          <a:p>
            <a:r>
              <a:rPr lang="en-US" dirty="0"/>
              <a:t>Server can only process one at a time!</a:t>
            </a:r>
          </a:p>
          <a:p>
            <a:pPr lvl="1"/>
            <a:r>
              <a:rPr lang="en-US" dirty="0"/>
              <a:t>The server adds the first comment.</a:t>
            </a:r>
          </a:p>
          <a:p>
            <a:pPr lvl="1"/>
            <a:r>
              <a:rPr lang="en-US" dirty="0"/>
              <a:t>Then tells all followers about it.</a:t>
            </a:r>
          </a:p>
          <a:p>
            <a:pPr lvl="1"/>
            <a:r>
              <a:rPr lang="en-US" b="1" dirty="0">
                <a:solidFill>
                  <a:srgbClr val="00B050"/>
                </a:solidFill>
              </a:rPr>
              <a:t>100 msec </a:t>
            </a:r>
            <a:r>
              <a:rPr lang="en-US" dirty="0"/>
              <a:t>have passed.</a:t>
            </a:r>
          </a:p>
          <a:p>
            <a:r>
              <a:rPr lang="en-US" dirty="0"/>
              <a:t>Now the second follower can comment.</a:t>
            </a:r>
          </a:p>
          <a:p>
            <a:pPr lvl="1"/>
            <a:r>
              <a:rPr lang="en-US" dirty="0"/>
              <a:t>The server tells all followers.</a:t>
            </a:r>
          </a:p>
          <a:p>
            <a:pPr lvl="1"/>
            <a:r>
              <a:rPr lang="en-US" b="1" dirty="0">
                <a:solidFill>
                  <a:srgbClr val="00B050"/>
                </a:solidFill>
              </a:rPr>
              <a:t>200 msec </a:t>
            </a:r>
            <a:r>
              <a:rPr lang="en-US" dirty="0"/>
              <a:t>have passed.</a:t>
            </a:r>
          </a:p>
          <a:p>
            <a:r>
              <a:rPr lang="en-US" dirty="0"/>
              <a:t>When it’s done, </a:t>
            </a:r>
          </a:p>
          <a:p>
            <a:pPr lvl="1"/>
            <a:r>
              <a:rPr lang="en-US" b="1" dirty="0">
                <a:solidFill>
                  <a:srgbClr val="00B050"/>
                </a:solidFill>
              </a:rPr>
              <a:t>10,000 × 0.1 sec = 1,000 sec </a:t>
            </a:r>
            <a:br>
              <a:rPr lang="en-US" b="1" dirty="0">
                <a:solidFill>
                  <a:srgbClr val="00B050"/>
                </a:solidFill>
              </a:rPr>
            </a:br>
            <a:r>
              <a:rPr lang="en-US" b="1" dirty="0">
                <a:solidFill>
                  <a:srgbClr val="00B050"/>
                </a:solidFill>
              </a:rPr>
              <a:t>= 16.7 minutes</a:t>
            </a:r>
            <a:r>
              <a:rPr lang="en-US" dirty="0"/>
              <a:t> have passed</a:t>
            </a:r>
          </a:p>
          <a:p>
            <a:pPr lvl="1"/>
            <a:r>
              <a:rPr lang="en-US" dirty="0"/>
              <a:t>And 9,900 followers have given up </a:t>
            </a:r>
            <a:br>
              <a:rPr lang="en-US" dirty="0"/>
            </a:br>
            <a:r>
              <a:rPr lang="en-US" dirty="0"/>
              <a:t>and joined a different social network!</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erson with the hands on the head&#10;&#10;Description automatically generated with low confidence">
            <a:extLst>
              <a:ext uri="{FF2B5EF4-FFF2-40B4-BE49-F238E27FC236}">
                <a16:creationId xmlns:a16="http://schemas.microsoft.com/office/drawing/2014/main" id="{D415D3A0-0C79-41D9-AA2A-22BB223E6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956" y="2269188"/>
            <a:ext cx="4873486" cy="2677560"/>
          </a:xfrm>
          <a:prstGeom prst="rect">
            <a:avLst/>
          </a:prstGeom>
        </p:spPr>
      </p:pic>
    </p:spTree>
    <p:extLst>
      <p:ext uri="{BB962C8B-B14F-4D97-AF65-F5344CB8AC3E}">
        <p14:creationId xmlns:p14="http://schemas.microsoft.com/office/powerpoint/2010/main" val="102412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wipe(left)">
                                      <p:cBhvr>
                                        <p:cTn id="41" dur="500"/>
                                        <p:tgtEl>
                                          <p:spTgt spid="5">
                                            <p:txEl>
                                              <p:pRg st="8" end="8"/>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wipe(left)">
                                      <p:cBhvr>
                                        <p:cTn id="45" dur="500"/>
                                        <p:tgtEl>
                                          <p:spTgt spid="5">
                                            <p:txEl>
                                              <p:pRg st="9" end="9"/>
                                            </p:txEl>
                                          </p:spTgt>
                                        </p:tgtEl>
                                      </p:cBhvr>
                                    </p:animEffect>
                                  </p:childTnLst>
                                </p:cTn>
                              </p:par>
                            </p:childTnLst>
                          </p:cTn>
                        </p:par>
                        <p:par>
                          <p:cTn id="46" fill="hold">
                            <p:stCondLst>
                              <p:cond delay="1500"/>
                            </p:stCondLst>
                            <p:childTnLst>
                              <p:par>
                                <p:cTn id="47" presetID="47"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And No One Really Cared About the 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a:p>
            <a:r>
              <a:rPr lang="en-US" dirty="0"/>
              <a:t>In this scenario, </a:t>
            </a:r>
          </a:p>
          <a:p>
            <a:pPr lvl="1"/>
            <a:r>
              <a:rPr lang="en-US" dirty="0"/>
              <a:t>most followers don’t actually care </a:t>
            </a:r>
          </a:p>
          <a:p>
            <a:pPr lvl="1"/>
            <a:r>
              <a:rPr lang="en-US" dirty="0"/>
              <a:t>about other followers’ comments, </a:t>
            </a:r>
          </a:p>
          <a:p>
            <a:pPr lvl="1"/>
            <a:r>
              <a:rPr lang="en-US" dirty="0"/>
              <a:t>nor about the order of their comment </a:t>
            </a:r>
          </a:p>
          <a:p>
            <a:pPr lvl="1"/>
            <a:r>
              <a:rPr lang="en-US" dirty="0"/>
              <a:t>relative to those of other followers.</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62219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Most Companies’ Systems Do Try to Avoid Inconsistency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The </a:t>
            </a:r>
            <a:r>
              <a:rPr lang="en-US" b="1" dirty="0">
                <a:solidFill>
                  <a:srgbClr val="0070C0"/>
                </a:solidFill>
              </a:rPr>
              <a:t>systems do </a:t>
            </a:r>
            <a:r>
              <a:rPr lang="en-US" dirty="0"/>
              <a:t>make some </a:t>
            </a:r>
            <a:r>
              <a:rPr lang="en-US" b="1" dirty="0">
                <a:solidFill>
                  <a:srgbClr val="0070C0"/>
                </a:solidFill>
              </a:rPr>
              <a:t>attempt </a:t>
            </a:r>
            <a:br>
              <a:rPr lang="en-US" b="1" dirty="0">
                <a:solidFill>
                  <a:srgbClr val="0070C0"/>
                </a:solidFill>
              </a:rPr>
            </a:br>
            <a:r>
              <a:rPr lang="en-US" b="1" dirty="0">
                <a:solidFill>
                  <a:srgbClr val="0070C0"/>
                </a:solidFill>
              </a:rPr>
              <a:t>to avoid inconsistency</a:t>
            </a:r>
            <a:r>
              <a:rPr lang="en-US" dirty="0"/>
              <a:t>.</a:t>
            </a:r>
          </a:p>
          <a:p>
            <a:r>
              <a:rPr lang="en-US" dirty="0"/>
              <a:t>For example,</a:t>
            </a:r>
          </a:p>
          <a:p>
            <a:pPr lvl="1"/>
            <a:r>
              <a:rPr lang="en-US" dirty="0"/>
              <a:t>one can reply to comments, and </a:t>
            </a:r>
          </a:p>
          <a:p>
            <a:pPr lvl="1"/>
            <a:r>
              <a:rPr lang="en-US" dirty="0"/>
              <a:t>replies are only visible </a:t>
            </a:r>
          </a:p>
          <a:p>
            <a:pPr lvl="1"/>
            <a:r>
              <a:rPr lang="en-US" dirty="0"/>
              <a:t>if the original comment is visible.  </a:t>
            </a:r>
          </a:p>
          <a:p>
            <a:r>
              <a:rPr lang="en-US" dirty="0"/>
              <a:t>So long as users make use of the features, </a:t>
            </a:r>
            <a:r>
              <a:rPr lang="en-US" b="1" dirty="0">
                <a:solidFill>
                  <a:srgbClr val="0070C0"/>
                </a:solidFill>
              </a:rPr>
              <a:t>causality violations are less likely</a:t>
            </a:r>
            <a:r>
              <a:rPr lang="en-US" dirty="0"/>
              <a:t>.</a:t>
            </a:r>
            <a:br>
              <a:rPr lang="en-US" dirty="0"/>
            </a:b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6452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Recall Desired Properties of Cloud Service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Let’s revisit the properties that </a:t>
            </a:r>
            <a:r>
              <a:rPr lang="en-US" b="1" dirty="0">
                <a:solidFill>
                  <a:srgbClr val="0070C0"/>
                </a:solidFill>
              </a:rPr>
              <a:t>we want </a:t>
            </a:r>
            <a:r>
              <a:rPr lang="en-US" dirty="0"/>
              <a:t>with our cloud storage and editing tools:</a:t>
            </a:r>
          </a:p>
          <a:p>
            <a:pPr lvl="1"/>
            <a:r>
              <a:rPr lang="en-US" b="1" dirty="0">
                <a:solidFill>
                  <a:srgbClr val="0070C0"/>
                </a:solidFill>
              </a:rPr>
              <a:t>available</a:t>
            </a:r>
            <a:r>
              <a:rPr lang="en-US" dirty="0"/>
              <a:t> (accessible at all times), </a:t>
            </a:r>
          </a:p>
          <a:p>
            <a:pPr lvl="1"/>
            <a:r>
              <a:rPr lang="en-US" b="1" dirty="0">
                <a:solidFill>
                  <a:srgbClr val="0070C0"/>
                </a:solidFill>
              </a:rPr>
              <a:t>reliable</a:t>
            </a:r>
            <a:r>
              <a:rPr lang="en-US" dirty="0"/>
              <a:t> (no errors in stored content), and</a:t>
            </a:r>
          </a:p>
          <a:p>
            <a:pPr lvl="1"/>
            <a:r>
              <a:rPr lang="en-US" b="1" dirty="0">
                <a:solidFill>
                  <a:srgbClr val="0070C0"/>
                </a:solidFill>
              </a:rPr>
              <a:t>consistent</a:t>
            </a:r>
            <a:r>
              <a:rPr lang="en-US" dirty="0"/>
              <a:t> (everyone sees the same thing, </a:t>
            </a:r>
            <a:br>
              <a:rPr lang="en-US" dirty="0"/>
            </a:br>
            <a:r>
              <a:rPr lang="en-US" dirty="0"/>
              <a:t>all the time).</a:t>
            </a:r>
          </a:p>
          <a:p>
            <a:pPr lvl="1"/>
            <a:endParaRPr lang="en-US" dirty="0"/>
          </a:p>
          <a:p>
            <a:r>
              <a:rPr lang="en-US" dirty="0"/>
              <a:t>We’ve just discussed why consistency is somewhat difficult, so let’s start there.</a:t>
            </a:r>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49</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563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Differing Views are Starting to Cause Confusion</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694406" cy="4239077"/>
          </a:xfrm>
        </p:spPr>
        <p:txBody>
          <a:bodyPr>
            <a:normAutofit lnSpcReduction="10000"/>
          </a:bodyPr>
          <a:lstStyle/>
          <a:p>
            <a:r>
              <a:rPr lang="en-US" dirty="0"/>
              <a:t>This difference in viewpoint has </a:t>
            </a:r>
            <a:br>
              <a:rPr lang="en-US" dirty="0"/>
            </a:br>
            <a:r>
              <a:rPr lang="en-US" dirty="0"/>
              <a:t>started to come up in college classes, </a:t>
            </a:r>
          </a:p>
          <a:p>
            <a:pPr lvl="1"/>
            <a:r>
              <a:rPr lang="en-US" dirty="0"/>
              <a:t>where </a:t>
            </a:r>
            <a:r>
              <a:rPr lang="en-US" b="1" dirty="0">
                <a:solidFill>
                  <a:srgbClr val="0070C0"/>
                </a:solidFill>
              </a:rPr>
              <a:t>professors expect students to understand hierarchical organization</a:t>
            </a:r>
            <a:r>
              <a:rPr lang="en-US" dirty="0"/>
              <a:t> </a:t>
            </a:r>
            <a:br>
              <a:rPr lang="en-US" dirty="0"/>
            </a:br>
            <a:r>
              <a:rPr lang="en-US" dirty="0"/>
              <a:t>from experience </a:t>
            </a:r>
            <a:r>
              <a:rPr lang="en-US" b="1" dirty="0">
                <a:solidFill>
                  <a:srgbClr val="0070C0"/>
                </a:solidFill>
              </a:rPr>
              <a:t>and</a:t>
            </a:r>
            <a:r>
              <a:rPr lang="en-US" dirty="0"/>
              <a:t> </a:t>
            </a:r>
          </a:p>
          <a:p>
            <a:pPr lvl="1"/>
            <a:r>
              <a:rPr lang="en-US" dirty="0"/>
              <a:t>embed their expectations into assignments, </a:t>
            </a:r>
            <a:br>
              <a:rPr lang="en-US" dirty="0"/>
            </a:br>
            <a:r>
              <a:rPr lang="en-US" dirty="0"/>
              <a:t>which </a:t>
            </a:r>
            <a:r>
              <a:rPr lang="en-US" b="1" dirty="0">
                <a:solidFill>
                  <a:srgbClr val="0070C0"/>
                </a:solidFill>
              </a:rPr>
              <a:t>confuse</a:t>
            </a:r>
            <a:r>
              <a:rPr lang="en-US" dirty="0"/>
              <a:t>s </a:t>
            </a:r>
            <a:r>
              <a:rPr lang="en-US" b="1" dirty="0">
                <a:solidFill>
                  <a:srgbClr val="0070C0"/>
                </a:solidFill>
              </a:rPr>
              <a:t>the students</a:t>
            </a:r>
            <a:r>
              <a:rPr lang="en-US" dirty="0"/>
              <a:t>.</a:t>
            </a:r>
          </a:p>
          <a:p>
            <a:r>
              <a:rPr lang="en-US" dirty="0"/>
              <a:t>Faced with this difference, some professors are convinced that the world is coming to an end.*</a:t>
            </a:r>
          </a:p>
          <a:p>
            <a:pPr algn="ctr"/>
            <a:r>
              <a:rPr lang="en-US" sz="2200" dirty="0"/>
              <a:t>*A view similar to that of Thurber’s Royal Astronomer, who, </a:t>
            </a:r>
            <a:br>
              <a:rPr lang="en-US" sz="2200" dirty="0"/>
            </a:br>
            <a:r>
              <a:rPr lang="en-US" sz="2200" dirty="0"/>
              <a:t>when going blind, reported that all of the stars were going out!</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icture containing person, cellphone, phone&#10;&#10;Description automatically generated">
            <a:extLst>
              <a:ext uri="{FF2B5EF4-FFF2-40B4-BE49-F238E27FC236}">
                <a16:creationId xmlns:a16="http://schemas.microsoft.com/office/drawing/2014/main" id="{FE6B2DE3-9770-45FB-9C70-5BD3253E4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160" y="1503188"/>
            <a:ext cx="2629267" cy="3724795"/>
          </a:xfrm>
          <a:prstGeom prst="rect">
            <a:avLst/>
          </a:prstGeom>
        </p:spPr>
      </p:pic>
    </p:spTree>
    <p:extLst>
      <p:ext uri="{BB962C8B-B14F-4D97-AF65-F5344CB8AC3E}">
        <p14:creationId xmlns:p14="http://schemas.microsoft.com/office/powerpoint/2010/main" val="144078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Most Services Provide Eventual Consistency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b="1" dirty="0">
                <a:solidFill>
                  <a:srgbClr val="0070C0"/>
                </a:solidFill>
              </a:rPr>
              <a:t>Many Internet services </a:t>
            </a:r>
            <a:r>
              <a:rPr lang="en-US" dirty="0"/>
              <a:t>today (including Facebook’s TAO architecture—the one we talked about in the previous lecture) </a:t>
            </a:r>
            <a:r>
              <a:rPr lang="en-US" b="1" dirty="0">
                <a:solidFill>
                  <a:srgbClr val="0070C0"/>
                </a:solidFill>
              </a:rPr>
              <a:t>provide eventual consistency</a:t>
            </a:r>
            <a:r>
              <a:rPr lang="en-US" dirty="0"/>
              <a:t>.</a:t>
            </a:r>
          </a:p>
          <a:p>
            <a:r>
              <a:rPr lang="en-US" dirty="0"/>
              <a:t>Operations are serialized at a server.</a:t>
            </a:r>
          </a:p>
          <a:p>
            <a:r>
              <a:rPr lang="en-US" b="1" dirty="0">
                <a:solidFill>
                  <a:srgbClr val="0070C0"/>
                </a:solidFill>
              </a:rPr>
              <a:t>Eventually every perceives </a:t>
            </a:r>
            <a:br>
              <a:rPr lang="en-US" b="1" dirty="0">
                <a:solidFill>
                  <a:srgbClr val="0070C0"/>
                </a:solidFill>
              </a:rPr>
            </a:br>
            <a:r>
              <a:rPr lang="en-US" b="1" dirty="0">
                <a:solidFill>
                  <a:srgbClr val="0070C0"/>
                </a:solidFill>
              </a:rPr>
              <a:t>the same order </a:t>
            </a:r>
            <a:r>
              <a:rPr lang="en-US" dirty="0"/>
              <a:t>of operations.</a:t>
            </a:r>
          </a:p>
          <a:p>
            <a:r>
              <a:rPr lang="en-US" dirty="0"/>
              <a:t>But not necessarily immediately.</a:t>
            </a:r>
          </a:p>
          <a:p>
            <a:endParaRPr lang="en-US" dirty="0"/>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0873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Push Model Actively Forwards Updates to Users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dirty="0"/>
              <a:t>Distributed file systems, such as Box, Dropbox, and Google Drive, support several consistency models.</a:t>
            </a:r>
          </a:p>
          <a:p>
            <a:r>
              <a:rPr lang="en-US" b="1" dirty="0">
                <a:solidFill>
                  <a:srgbClr val="0070C0"/>
                </a:solidFill>
              </a:rPr>
              <a:t>Files</a:t>
            </a:r>
            <a:r>
              <a:rPr lang="en-US" dirty="0"/>
              <a:t> </a:t>
            </a:r>
          </a:p>
          <a:p>
            <a:pPr lvl="1"/>
            <a:r>
              <a:rPr lang="en-US" dirty="0"/>
              <a:t>in folders </a:t>
            </a:r>
            <a:r>
              <a:rPr lang="en-US" b="1" dirty="0">
                <a:solidFill>
                  <a:srgbClr val="0070C0"/>
                </a:solidFill>
              </a:rPr>
              <a:t>synchronized</a:t>
            </a:r>
            <a:r>
              <a:rPr lang="en-US" dirty="0"/>
              <a:t> with </a:t>
            </a:r>
            <a:r>
              <a:rPr lang="en-US" b="1" dirty="0">
                <a:solidFill>
                  <a:srgbClr val="0070C0"/>
                </a:solidFill>
              </a:rPr>
              <a:t>cloud</a:t>
            </a:r>
            <a:r>
              <a:rPr lang="en-US" dirty="0"/>
              <a:t> folders, </a:t>
            </a:r>
          </a:p>
          <a:p>
            <a:pPr lvl="1"/>
            <a:r>
              <a:rPr lang="en-US" b="1" dirty="0">
                <a:solidFill>
                  <a:srgbClr val="0070C0"/>
                </a:solidFill>
              </a:rPr>
              <a:t>and</a:t>
            </a:r>
            <a:r>
              <a:rPr lang="en-US" dirty="0"/>
              <a:t> files </a:t>
            </a:r>
            <a:r>
              <a:rPr lang="en-US" b="1" dirty="0">
                <a:solidFill>
                  <a:srgbClr val="0070C0"/>
                </a:solidFill>
              </a:rPr>
              <a:t>open in editors</a:t>
            </a:r>
            <a:r>
              <a:rPr lang="en-US" dirty="0"/>
              <a:t>, </a:t>
            </a:r>
          </a:p>
          <a:p>
            <a:pPr lvl="1"/>
            <a:r>
              <a:rPr lang="en-US" b="1" dirty="0">
                <a:solidFill>
                  <a:srgbClr val="0070C0"/>
                </a:solidFill>
              </a:rPr>
              <a:t>are eventually consistent</a:t>
            </a:r>
            <a:r>
              <a:rPr lang="en-US" dirty="0"/>
              <a:t>.</a:t>
            </a:r>
          </a:p>
          <a:p>
            <a:pPr algn="ctr"/>
            <a:r>
              <a:rPr lang="en-US" dirty="0"/>
              <a:t>For these files, </a:t>
            </a:r>
            <a:r>
              <a:rPr lang="en-US" b="1" dirty="0">
                <a:solidFill>
                  <a:srgbClr val="0070C0"/>
                </a:solidFill>
              </a:rPr>
              <a:t>update operations </a:t>
            </a:r>
            <a:br>
              <a:rPr lang="en-US" b="1" dirty="0">
                <a:solidFill>
                  <a:srgbClr val="0070C0"/>
                </a:solidFill>
              </a:rPr>
            </a:br>
            <a:r>
              <a:rPr lang="en-US" dirty="0"/>
              <a:t>are </a:t>
            </a:r>
            <a:r>
              <a:rPr lang="en-US" b="1" dirty="0">
                <a:solidFill>
                  <a:srgbClr val="0070C0"/>
                </a:solidFill>
              </a:rPr>
              <a:t>pushed to your system</a:t>
            </a:r>
            <a:r>
              <a:rPr lang="en-US" dirty="0"/>
              <a:t>.</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Logo, icon&#10;&#10;Description automatically generated">
            <a:extLst>
              <a:ext uri="{FF2B5EF4-FFF2-40B4-BE49-F238E27FC236}">
                <a16:creationId xmlns:a16="http://schemas.microsoft.com/office/drawing/2014/main" id="{152CFF88-AFFE-4B33-B3C5-33D13AB58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615578" y="3005098"/>
            <a:ext cx="1940892" cy="2011587"/>
          </a:xfrm>
          <a:prstGeom prst="rect">
            <a:avLst/>
          </a:prstGeom>
        </p:spPr>
      </p:pic>
    </p:spTree>
    <p:extLst>
      <p:ext uri="{BB962C8B-B14F-4D97-AF65-F5344CB8AC3E}">
        <p14:creationId xmlns:p14="http://schemas.microsoft.com/office/powerpoint/2010/main" val="149386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Pull Model Waits for Users to Request Updates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8299294" cy="4239077"/>
          </a:xfrm>
        </p:spPr>
        <p:txBody>
          <a:bodyPr>
            <a:normAutofit/>
          </a:bodyPr>
          <a:lstStyle/>
          <a:p>
            <a:r>
              <a:rPr lang="en-US" dirty="0"/>
              <a:t>However, most </a:t>
            </a:r>
            <a:r>
              <a:rPr lang="en-US" b="1" dirty="0">
                <a:solidFill>
                  <a:srgbClr val="0070C0"/>
                </a:solidFill>
              </a:rPr>
              <a:t>distributed file systems </a:t>
            </a:r>
          </a:p>
          <a:p>
            <a:pPr lvl="1"/>
            <a:r>
              <a:rPr lang="en-US" b="1" dirty="0">
                <a:solidFill>
                  <a:srgbClr val="0070C0"/>
                </a:solidFill>
              </a:rPr>
              <a:t>also perform versioning</a:t>
            </a:r>
            <a:r>
              <a:rPr lang="en-US" dirty="0"/>
              <a:t>, and </a:t>
            </a:r>
          </a:p>
          <a:p>
            <a:pPr lvl="1"/>
            <a:r>
              <a:rPr lang="en-US" dirty="0"/>
              <a:t>typically use that model to support disconnected operation, </a:t>
            </a:r>
          </a:p>
          <a:p>
            <a:pPr lvl="1"/>
            <a:r>
              <a:rPr lang="en-US" b="1" dirty="0">
                <a:solidFill>
                  <a:srgbClr val="0070C0"/>
                </a:solidFill>
              </a:rPr>
              <a:t>requiring explicit uploads and downloads</a:t>
            </a:r>
            <a:r>
              <a:rPr lang="en-US" dirty="0"/>
              <a:t>.</a:t>
            </a:r>
          </a:p>
          <a:p>
            <a:r>
              <a:rPr lang="en-US" dirty="0"/>
              <a:t>In such cases, </a:t>
            </a:r>
            <a:r>
              <a:rPr lang="en-US" b="1" dirty="0">
                <a:solidFill>
                  <a:srgbClr val="0070C0"/>
                </a:solidFill>
              </a:rPr>
              <a:t>update operations are </a:t>
            </a:r>
          </a:p>
          <a:p>
            <a:pPr lvl="1"/>
            <a:r>
              <a:rPr lang="en-US" b="1" dirty="0">
                <a:solidFill>
                  <a:srgbClr val="0070C0"/>
                </a:solidFill>
              </a:rPr>
              <a:t>pulled</a:t>
            </a:r>
            <a:r>
              <a:rPr lang="en-US" dirty="0"/>
              <a:t> by your system </a:t>
            </a:r>
            <a:r>
              <a:rPr lang="en-US" b="1" dirty="0">
                <a:solidFill>
                  <a:srgbClr val="0070C0"/>
                </a:solidFill>
              </a:rPr>
              <a:t>from a server</a:t>
            </a:r>
            <a:r>
              <a:rPr lang="en-US" dirty="0"/>
              <a:t>,</a:t>
            </a:r>
          </a:p>
          <a:p>
            <a:pPr lvl="1"/>
            <a:r>
              <a:rPr lang="en-US" dirty="0"/>
              <a:t>implicitly by a tool if you open a file </a:t>
            </a:r>
            <a:br>
              <a:rPr lang="en-US" dirty="0"/>
            </a:br>
            <a:r>
              <a:rPr lang="en-US" dirty="0"/>
              <a:t>to view or edit it.</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Logo&#10;&#10;Description automatically generated with medium confidence">
            <a:extLst>
              <a:ext uri="{FF2B5EF4-FFF2-40B4-BE49-F238E27FC236}">
                <a16:creationId xmlns:a16="http://schemas.microsoft.com/office/drawing/2014/main" id="{4EE6DF70-F5D9-4E9B-A2B7-561F27C10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1258" y="1476022"/>
            <a:ext cx="2438400" cy="2438400"/>
          </a:xfrm>
          <a:prstGeom prst="rect">
            <a:avLst/>
          </a:prstGeom>
        </p:spPr>
      </p:pic>
    </p:spTree>
    <p:extLst>
      <p:ext uri="{BB962C8B-B14F-4D97-AF65-F5344CB8AC3E}">
        <p14:creationId xmlns:p14="http://schemas.microsoft.com/office/powerpoint/2010/main" val="15810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left)">
                                      <p:cBhvr>
                                        <p:cTn id="30" dur="500"/>
                                        <p:tgtEl>
                                          <p:spTgt spid="5">
                                            <p:txEl>
                                              <p:pRg st="4" end="4"/>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left)">
                                      <p:cBhvr>
                                        <p:cTn id="34" dur="500"/>
                                        <p:tgtEl>
                                          <p:spTgt spid="5">
                                            <p:txEl>
                                              <p:pRg st="5" end="5"/>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left)">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fontScale="90000"/>
          </a:bodyPr>
          <a:lstStyle/>
          <a:p>
            <a:r>
              <a:rPr lang="en-US" dirty="0"/>
              <a:t>Social Network Updates Generally Pulled from Server</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a:bodyPr>
          <a:lstStyle/>
          <a:p>
            <a:r>
              <a:rPr lang="en-US" b="1" dirty="0">
                <a:solidFill>
                  <a:srgbClr val="0070C0"/>
                </a:solidFill>
              </a:rPr>
              <a:t>Social networks use primarily a pull model.</a:t>
            </a:r>
          </a:p>
          <a:p>
            <a:r>
              <a:rPr lang="en-US" dirty="0"/>
              <a:t>Since users typically view </a:t>
            </a:r>
          </a:p>
          <a:p>
            <a:pPr lvl="1"/>
            <a:r>
              <a:rPr lang="en-US" dirty="0"/>
              <a:t>only the most recent activity in the social graph, </a:t>
            </a:r>
          </a:p>
          <a:p>
            <a:pPr lvl="1"/>
            <a:r>
              <a:rPr lang="en-US" dirty="0"/>
              <a:t>pushing all updates is generally </a:t>
            </a:r>
            <a:br>
              <a:rPr lang="en-US" dirty="0"/>
            </a:br>
            <a:r>
              <a:rPr lang="en-US" dirty="0"/>
              <a:t>a waste of bandwidth.  </a:t>
            </a:r>
          </a:p>
          <a:p>
            <a:r>
              <a:rPr lang="en-US" b="1" dirty="0">
                <a:solidFill>
                  <a:srgbClr val="0070C0"/>
                </a:solidFill>
              </a:rPr>
              <a:t>Only</a:t>
            </a:r>
            <a:r>
              <a:rPr lang="en-US" dirty="0"/>
              <a:t> a </a:t>
            </a:r>
            <a:r>
              <a:rPr lang="en-US" b="1" dirty="0">
                <a:solidFill>
                  <a:srgbClr val="0070C0"/>
                </a:solidFill>
              </a:rPr>
              <a:t>handful of changes </a:t>
            </a:r>
            <a:r>
              <a:rPr lang="en-US" dirty="0"/>
              <a:t>are </a:t>
            </a:r>
            <a:r>
              <a:rPr lang="en-US" b="1" dirty="0">
                <a:solidFill>
                  <a:srgbClr val="0070C0"/>
                </a:solidFill>
              </a:rPr>
              <a:t>pushed</a:t>
            </a:r>
            <a:r>
              <a:rPr lang="en-US" dirty="0"/>
              <a:t>:</a:t>
            </a:r>
          </a:p>
          <a:p>
            <a:pPr lvl="1"/>
            <a:r>
              <a:rPr lang="en-US" dirty="0"/>
              <a:t>those needed </a:t>
            </a:r>
            <a:r>
              <a:rPr lang="en-US" b="1" dirty="0">
                <a:solidFill>
                  <a:srgbClr val="0070C0"/>
                </a:solidFill>
              </a:rPr>
              <a:t>to support active notifications</a:t>
            </a:r>
            <a:r>
              <a:rPr lang="en-US" dirty="0"/>
              <a:t>.</a:t>
            </a:r>
          </a:p>
          <a:p>
            <a:pPr lvl="1"/>
            <a:r>
              <a:rPr lang="en-US" dirty="0"/>
              <a:t>(Notifications that show up when you open an app can also be pulled.)</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53</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0214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left)">
                                      <p:cBhvr>
                                        <p:cTn id="31" dur="500"/>
                                        <p:tgtEl>
                                          <p:spTgt spid="5">
                                            <p:txEl>
                                              <p:pRg st="5" end="5"/>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Availability and Reliability are More Important</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49" y="1630017"/>
            <a:ext cx="8513783" cy="4239077"/>
          </a:xfrm>
        </p:spPr>
        <p:txBody>
          <a:bodyPr>
            <a:normAutofit lnSpcReduction="10000"/>
          </a:bodyPr>
          <a:lstStyle/>
          <a:p>
            <a:r>
              <a:rPr lang="en-US" dirty="0"/>
              <a:t>These same companies place more </a:t>
            </a:r>
            <a:r>
              <a:rPr lang="en-US" b="1" dirty="0">
                <a:solidFill>
                  <a:srgbClr val="0070C0"/>
                </a:solidFill>
              </a:rPr>
              <a:t>emphasis </a:t>
            </a:r>
            <a:br>
              <a:rPr lang="en-US" b="1" dirty="0">
                <a:solidFill>
                  <a:srgbClr val="0070C0"/>
                </a:solidFill>
              </a:rPr>
            </a:br>
            <a:r>
              <a:rPr lang="en-US" b="1" dirty="0">
                <a:solidFill>
                  <a:srgbClr val="0070C0"/>
                </a:solidFill>
              </a:rPr>
              <a:t>on availability and reliability</a:t>
            </a:r>
            <a:r>
              <a:rPr lang="en-US" dirty="0"/>
              <a:t>.</a:t>
            </a:r>
          </a:p>
          <a:p>
            <a:r>
              <a:rPr lang="en-US" dirty="0"/>
              <a:t>We </a:t>
            </a:r>
            <a:r>
              <a:rPr lang="en-US" b="1" dirty="0">
                <a:solidFill>
                  <a:srgbClr val="0070C0"/>
                </a:solidFill>
              </a:rPr>
              <a:t>talked about</a:t>
            </a:r>
            <a:r>
              <a:rPr lang="en-US" dirty="0"/>
              <a:t> these ideas </a:t>
            </a:r>
            <a:r>
              <a:rPr lang="en-US" b="1" dirty="0">
                <a:solidFill>
                  <a:srgbClr val="0070C0"/>
                </a:solidFill>
              </a:rPr>
              <a:t>in social networks</a:t>
            </a:r>
            <a:r>
              <a:rPr lang="en-US" dirty="0"/>
              <a:t>.</a:t>
            </a:r>
          </a:p>
          <a:p>
            <a:r>
              <a:rPr lang="en-US" b="1" dirty="0">
                <a:solidFill>
                  <a:srgbClr val="0070C0"/>
                </a:solidFill>
              </a:rPr>
              <a:t>File services are similar</a:t>
            </a:r>
            <a:r>
              <a:rPr lang="en-US" dirty="0"/>
              <a:t>: your posts, photos, </a:t>
            </a:r>
            <a:br>
              <a:rPr lang="en-US" dirty="0"/>
            </a:br>
            <a:r>
              <a:rPr lang="en-US" dirty="0"/>
              <a:t>and videos are just a bunch of files.</a:t>
            </a:r>
          </a:p>
          <a:p>
            <a:r>
              <a:rPr lang="en-US" dirty="0"/>
              <a:t>Collaborative editing tools do require good definitions of operations and somewhat stronger (or at least faster) consistency guarantees to avoid irritating human users.</a:t>
            </a:r>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54</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5719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Availability: Your Data Located Near You</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pPr algn="ctr"/>
            <a:r>
              <a:rPr lang="en-US" b="1" dirty="0">
                <a:solidFill>
                  <a:srgbClr val="0070C0"/>
                </a:solidFill>
              </a:rPr>
              <a:t>What about availability?</a:t>
            </a:r>
          </a:p>
          <a:p>
            <a:r>
              <a:rPr lang="en-US" dirty="0"/>
              <a:t>Here, too, the </a:t>
            </a:r>
            <a:r>
              <a:rPr lang="en-US" b="1" dirty="0">
                <a:solidFill>
                  <a:srgbClr val="0070C0"/>
                </a:solidFill>
              </a:rPr>
              <a:t>techniques are </a:t>
            </a:r>
            <a:r>
              <a:rPr lang="en-US" dirty="0"/>
              <a:t>fairly </a:t>
            </a:r>
            <a:r>
              <a:rPr lang="en-US" b="1" dirty="0">
                <a:solidFill>
                  <a:srgbClr val="0070C0"/>
                </a:solidFill>
              </a:rPr>
              <a:t>similar</a:t>
            </a:r>
            <a:r>
              <a:rPr lang="en-US" dirty="0"/>
              <a:t>.</a:t>
            </a:r>
          </a:p>
          <a:p>
            <a:r>
              <a:rPr lang="en-US" dirty="0"/>
              <a:t>Imagine working on a text document.</a:t>
            </a:r>
          </a:p>
          <a:p>
            <a:r>
              <a:rPr lang="en-US" dirty="0"/>
              <a:t>The </a:t>
            </a:r>
            <a:r>
              <a:rPr lang="en-US" b="1" dirty="0">
                <a:solidFill>
                  <a:srgbClr val="0070C0"/>
                </a:solidFill>
              </a:rPr>
              <a:t>primary copy </a:t>
            </a:r>
            <a:r>
              <a:rPr lang="en-US" dirty="0"/>
              <a:t>of that document </a:t>
            </a:r>
            <a:br>
              <a:rPr lang="en-US" dirty="0"/>
            </a:br>
            <a:r>
              <a:rPr lang="en-US" dirty="0"/>
              <a:t>is stored </a:t>
            </a:r>
            <a:r>
              <a:rPr lang="en-US" b="1" dirty="0">
                <a:solidFill>
                  <a:srgbClr val="0070C0"/>
                </a:solidFill>
              </a:rPr>
              <a:t>at a datacenter close to you</a:t>
            </a:r>
            <a:r>
              <a:rPr lang="en-US" dirty="0"/>
              <a:t>.</a:t>
            </a:r>
          </a:p>
          <a:p>
            <a:r>
              <a:rPr lang="en-US" dirty="0"/>
              <a:t>Within the datacenter, the </a:t>
            </a:r>
            <a:r>
              <a:rPr lang="en-US" b="1" dirty="0">
                <a:solidFill>
                  <a:srgbClr val="0070C0"/>
                </a:solidFill>
              </a:rPr>
              <a:t>exact position </a:t>
            </a:r>
            <a:r>
              <a:rPr lang="en-US" dirty="0"/>
              <a:t>of your file is </a:t>
            </a:r>
            <a:r>
              <a:rPr lang="en-US" b="1" dirty="0">
                <a:solidFill>
                  <a:srgbClr val="0070C0"/>
                </a:solidFill>
              </a:rPr>
              <a:t>selected using </a:t>
            </a:r>
            <a:r>
              <a:rPr lang="en-US" dirty="0"/>
              <a:t>an approach similar to TAO’s </a:t>
            </a:r>
            <a:r>
              <a:rPr lang="en-US" b="1" dirty="0">
                <a:solidFill>
                  <a:srgbClr val="0070C0"/>
                </a:solidFill>
              </a:rPr>
              <a:t>shard model</a:t>
            </a:r>
            <a:r>
              <a:rPr lang="en-US" dirty="0"/>
              <a:t>.  </a:t>
            </a:r>
          </a:p>
          <a:p>
            <a:r>
              <a:rPr lang="en-US" dirty="0"/>
              <a:t>For the same reason: load balancing.</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55</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4735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left)">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left)">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Additional Copies of Your Data Kept Elsewhere</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pPr algn="ctr"/>
            <a:r>
              <a:rPr lang="en-US" dirty="0"/>
              <a:t>But </a:t>
            </a:r>
            <a:r>
              <a:rPr lang="en-US" b="1" dirty="0">
                <a:solidFill>
                  <a:srgbClr val="0070C0"/>
                </a:solidFill>
              </a:rPr>
              <a:t>that’s not the only copy </a:t>
            </a:r>
            <a:r>
              <a:rPr lang="en-US" dirty="0"/>
              <a:t>of your file!</a:t>
            </a:r>
          </a:p>
          <a:p>
            <a:r>
              <a:rPr lang="en-US" b="1" dirty="0">
                <a:solidFill>
                  <a:srgbClr val="0070C0"/>
                </a:solidFill>
              </a:rPr>
              <a:t>If</a:t>
            </a:r>
            <a:r>
              <a:rPr lang="en-US" dirty="0"/>
              <a:t> the </a:t>
            </a:r>
            <a:r>
              <a:rPr lang="en-US" b="1" dirty="0">
                <a:solidFill>
                  <a:srgbClr val="0070C0"/>
                </a:solidFill>
              </a:rPr>
              <a:t>disk</a:t>
            </a:r>
            <a:r>
              <a:rPr lang="en-US" dirty="0"/>
              <a:t> with your file </a:t>
            </a:r>
            <a:r>
              <a:rPr lang="en-US" b="1" dirty="0">
                <a:solidFill>
                  <a:srgbClr val="0070C0"/>
                </a:solidFill>
              </a:rPr>
              <a:t>fails</a:t>
            </a:r>
            <a:r>
              <a:rPr lang="en-US" dirty="0"/>
              <a:t>, </a:t>
            </a:r>
            <a:r>
              <a:rPr lang="en-US" b="1" dirty="0">
                <a:solidFill>
                  <a:srgbClr val="0070C0"/>
                </a:solidFill>
              </a:rPr>
              <a:t>or</a:t>
            </a:r>
          </a:p>
          <a:p>
            <a:pPr lvl="1"/>
            <a:r>
              <a:rPr lang="en-US" dirty="0"/>
              <a:t>(less likely) the optical </a:t>
            </a:r>
            <a:r>
              <a:rPr lang="en-US" b="1" dirty="0">
                <a:solidFill>
                  <a:srgbClr val="0070C0"/>
                </a:solidFill>
              </a:rPr>
              <a:t>fibers</a:t>
            </a:r>
            <a:r>
              <a:rPr lang="en-US" dirty="0"/>
              <a:t> to the datacenter are all </a:t>
            </a:r>
            <a:r>
              <a:rPr lang="en-US" b="1" dirty="0">
                <a:solidFill>
                  <a:srgbClr val="0070C0"/>
                </a:solidFill>
              </a:rPr>
              <a:t>cut</a:t>
            </a:r>
            <a:r>
              <a:rPr lang="en-US" dirty="0"/>
              <a:t>, </a:t>
            </a:r>
            <a:r>
              <a:rPr lang="en-US" b="1" dirty="0">
                <a:solidFill>
                  <a:srgbClr val="0070C0"/>
                </a:solidFill>
              </a:rPr>
              <a:t>or</a:t>
            </a:r>
          </a:p>
          <a:p>
            <a:pPr lvl="1"/>
            <a:r>
              <a:rPr lang="en-US" dirty="0"/>
              <a:t>(even less likely) a </a:t>
            </a:r>
            <a:r>
              <a:rPr lang="en-US" b="1" dirty="0">
                <a:solidFill>
                  <a:srgbClr val="0070C0"/>
                </a:solidFill>
              </a:rPr>
              <a:t>meteorite strikes </a:t>
            </a:r>
            <a:br>
              <a:rPr lang="en-US" b="1" dirty="0">
                <a:solidFill>
                  <a:srgbClr val="0070C0"/>
                </a:solidFill>
              </a:rPr>
            </a:br>
            <a:r>
              <a:rPr lang="en-US" dirty="0"/>
              <a:t>the datacenter,</a:t>
            </a:r>
          </a:p>
          <a:p>
            <a:pPr lvl="1"/>
            <a:r>
              <a:rPr lang="en-US" dirty="0"/>
              <a:t>other datacenters have a copy, too!</a:t>
            </a:r>
          </a:p>
          <a:p>
            <a:pPr algn="ctr"/>
            <a:r>
              <a:rPr lang="en-US" b="1" dirty="0">
                <a:solidFill>
                  <a:srgbClr val="0070C0"/>
                </a:solidFill>
              </a:rPr>
              <a:t>It</a:t>
            </a:r>
            <a:r>
              <a:rPr lang="en-US" dirty="0"/>
              <a:t> just </a:t>
            </a:r>
            <a:r>
              <a:rPr lang="en-US" b="1" dirty="0">
                <a:solidFill>
                  <a:srgbClr val="0070C0"/>
                </a:solidFill>
              </a:rPr>
              <a:t>takes a little longer </a:t>
            </a:r>
            <a:r>
              <a:rPr lang="en-US" dirty="0"/>
              <a:t>(more msec, </a:t>
            </a:r>
            <a:br>
              <a:rPr lang="en-US" dirty="0"/>
            </a:br>
            <a:r>
              <a:rPr lang="en-US" dirty="0"/>
              <a:t>not seconds) </a:t>
            </a:r>
            <a:r>
              <a:rPr lang="en-US" b="1" dirty="0">
                <a:solidFill>
                  <a:srgbClr val="0070C0"/>
                </a:solidFill>
              </a:rPr>
              <a:t>to get </a:t>
            </a:r>
            <a:r>
              <a:rPr lang="en-US" dirty="0"/>
              <a:t>your data.</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1492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left)">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Reliability Supported Using Codes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pPr algn="ctr"/>
            <a:r>
              <a:rPr lang="en-US" b="1" dirty="0">
                <a:solidFill>
                  <a:srgbClr val="0070C0"/>
                </a:solidFill>
              </a:rPr>
              <a:t>Reliability is also an issue.</a:t>
            </a:r>
          </a:p>
          <a:p>
            <a:pPr algn="ctr"/>
            <a:r>
              <a:rPr lang="en-US" dirty="0"/>
              <a:t>All </a:t>
            </a:r>
            <a:r>
              <a:rPr lang="en-US" b="1" dirty="0">
                <a:solidFill>
                  <a:srgbClr val="0070C0"/>
                </a:solidFill>
              </a:rPr>
              <a:t>digital storage </a:t>
            </a:r>
            <a:r>
              <a:rPr lang="en-US" dirty="0"/>
              <a:t>systems </a:t>
            </a:r>
            <a:br>
              <a:rPr lang="en-US" dirty="0"/>
            </a:br>
            <a:r>
              <a:rPr lang="en-US" b="1" dirty="0">
                <a:solidFill>
                  <a:srgbClr val="0070C0"/>
                </a:solidFill>
              </a:rPr>
              <a:t>break down </a:t>
            </a:r>
            <a:r>
              <a:rPr lang="en-US" dirty="0"/>
              <a:t>over time.</a:t>
            </a:r>
          </a:p>
          <a:p>
            <a:r>
              <a:rPr lang="en-US" dirty="0"/>
              <a:t>To protect your file data,</a:t>
            </a:r>
          </a:p>
          <a:p>
            <a:pPr lvl="1"/>
            <a:r>
              <a:rPr lang="en-US" b="1" dirty="0">
                <a:solidFill>
                  <a:srgbClr val="0070C0"/>
                </a:solidFill>
              </a:rPr>
              <a:t>companies use coding</a:t>
            </a:r>
            <a:r>
              <a:rPr lang="en-US" dirty="0"/>
              <a:t> techniques </a:t>
            </a:r>
          </a:p>
          <a:p>
            <a:pPr lvl="1"/>
            <a:r>
              <a:rPr lang="en-US" dirty="0"/>
              <a:t>(remember the Hamming code?).</a:t>
            </a:r>
          </a:p>
          <a:p>
            <a:r>
              <a:rPr lang="en-US" dirty="0"/>
              <a:t>Codes are used </a:t>
            </a:r>
          </a:p>
          <a:p>
            <a:pPr lvl="1"/>
            <a:r>
              <a:rPr lang="en-US" b="1" dirty="0">
                <a:solidFill>
                  <a:srgbClr val="0070C0"/>
                </a:solidFill>
              </a:rPr>
              <a:t>to protect against changes on disk</a:t>
            </a:r>
            <a:r>
              <a:rPr lang="en-US" dirty="0"/>
              <a:t>, and </a:t>
            </a:r>
          </a:p>
          <a:p>
            <a:pPr lvl="1"/>
            <a:r>
              <a:rPr lang="en-US" dirty="0"/>
              <a:t>on-disk data are periodically “scrubbed” </a:t>
            </a:r>
          </a:p>
          <a:p>
            <a:pPr lvl="1"/>
            <a:r>
              <a:rPr lang="en-US" dirty="0"/>
              <a:t>to correct any errors that have popped up.</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grpSp>
        <p:nvGrpSpPr>
          <p:cNvPr id="2" name="Group 1">
            <a:extLst>
              <a:ext uri="{FF2B5EF4-FFF2-40B4-BE49-F238E27FC236}">
                <a16:creationId xmlns:a16="http://schemas.microsoft.com/office/drawing/2014/main" id="{38F2DBE7-0109-40DD-BFFE-B16F7F8AA805}"/>
              </a:ext>
            </a:extLst>
          </p:cNvPr>
          <p:cNvGrpSpPr/>
          <p:nvPr/>
        </p:nvGrpSpPr>
        <p:grpSpPr>
          <a:xfrm>
            <a:off x="8030373" y="2189706"/>
            <a:ext cx="3352530" cy="3263129"/>
            <a:chOff x="6585396" y="1394160"/>
            <a:chExt cx="4993690" cy="4860525"/>
          </a:xfrm>
        </p:grpSpPr>
        <p:sp>
          <p:nvSpPr>
            <p:cNvPr id="7" name="Oval 6">
              <a:extLst>
                <a:ext uri="{FF2B5EF4-FFF2-40B4-BE49-F238E27FC236}">
                  <a16:creationId xmlns:a16="http://schemas.microsoft.com/office/drawing/2014/main" id="{1AAB79EF-1177-4A87-9250-C1C0F74B9ABE}"/>
                </a:ext>
              </a:extLst>
            </p:cNvPr>
            <p:cNvSpPr/>
            <p:nvPr/>
          </p:nvSpPr>
          <p:spPr>
            <a:xfrm>
              <a:off x="6585396" y="1394160"/>
              <a:ext cx="3329127" cy="3240350"/>
            </a:xfrm>
            <a:prstGeom prst="ellipse">
              <a:avLst/>
            </a:prstGeom>
            <a:solidFill>
              <a:srgbClr val="FE3232">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Oval 9">
              <a:extLst>
                <a:ext uri="{FF2B5EF4-FFF2-40B4-BE49-F238E27FC236}">
                  <a16:creationId xmlns:a16="http://schemas.microsoft.com/office/drawing/2014/main" id="{42B4FB4E-42AA-45E5-A825-218B7A4CD703}"/>
                </a:ext>
              </a:extLst>
            </p:cNvPr>
            <p:cNvSpPr/>
            <p:nvPr/>
          </p:nvSpPr>
          <p:spPr>
            <a:xfrm>
              <a:off x="8249959" y="1394160"/>
              <a:ext cx="3329127" cy="3240350"/>
            </a:xfrm>
            <a:prstGeom prst="ellipse">
              <a:avLst/>
            </a:prstGeom>
            <a:solidFill>
              <a:srgbClr val="FBFB35">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a:extLst>
                <a:ext uri="{FF2B5EF4-FFF2-40B4-BE49-F238E27FC236}">
                  <a16:creationId xmlns:a16="http://schemas.microsoft.com/office/drawing/2014/main" id="{59DBBE18-C555-44CD-9842-A616ADDCFCBF}"/>
                </a:ext>
              </a:extLst>
            </p:cNvPr>
            <p:cNvSpPr/>
            <p:nvPr/>
          </p:nvSpPr>
          <p:spPr>
            <a:xfrm>
              <a:off x="7417677" y="3014335"/>
              <a:ext cx="3329127" cy="3240350"/>
            </a:xfrm>
            <a:prstGeom prst="ellipse">
              <a:avLst/>
            </a:prstGeom>
            <a:solidFill>
              <a:srgbClr val="313BFF">
                <a:alpha val="2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extBox 11">
              <a:extLst>
                <a:ext uri="{FF2B5EF4-FFF2-40B4-BE49-F238E27FC236}">
                  <a16:creationId xmlns:a16="http://schemas.microsoft.com/office/drawing/2014/main" id="{560A0E39-C501-438F-B306-90B75C0A37FB}"/>
                </a:ext>
              </a:extLst>
            </p:cNvPr>
            <p:cNvSpPr txBox="1"/>
            <p:nvPr/>
          </p:nvSpPr>
          <p:spPr>
            <a:xfrm>
              <a:off x="7275723" y="2536667"/>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a:t>
              </a:r>
              <a:endParaRPr lang="en-US" sz="105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B3C151-5F20-4CB5-A464-9F875E77B6B8}"/>
                </a:ext>
              </a:extLst>
            </p:cNvPr>
            <p:cNvSpPr txBox="1"/>
            <p:nvPr/>
          </p:nvSpPr>
          <p:spPr>
            <a:xfrm>
              <a:off x="10476468" y="2536667"/>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a:t>
              </a:r>
              <a:endParaRPr lang="en-US" sz="105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62F2FCB-04AA-4628-A393-E60FF0FF7D9F}"/>
                </a:ext>
              </a:extLst>
            </p:cNvPr>
            <p:cNvSpPr txBox="1"/>
            <p:nvPr/>
          </p:nvSpPr>
          <p:spPr>
            <a:xfrm>
              <a:off x="8876095" y="4819789"/>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0</a:t>
              </a:r>
              <a:endParaRPr lang="en-US" sz="1050" b="1"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13A3FE7-8324-45B9-B730-085973A43C2E}"/>
                </a:ext>
              </a:extLst>
            </p:cNvPr>
            <p:cNvSpPr txBox="1"/>
            <p:nvPr/>
          </p:nvSpPr>
          <p:spPr>
            <a:xfrm>
              <a:off x="8742243" y="1773448"/>
              <a:ext cx="679994" cy="412598"/>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first</a:t>
              </a:r>
              <a:endParaRPr lang="en-US" sz="9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973A96C-D09A-4685-ADFA-88D2BFE53FCA}"/>
                </a:ext>
              </a:extLst>
            </p:cNvPr>
            <p:cNvSpPr txBox="1"/>
            <p:nvPr/>
          </p:nvSpPr>
          <p:spPr>
            <a:xfrm>
              <a:off x="7893980" y="3621481"/>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a:t>
              </a:r>
              <a:endParaRPr lang="en-US" sz="105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1F183E-79C1-4E05-A3FC-ED44D30489C9}"/>
                </a:ext>
              </a:extLst>
            </p:cNvPr>
            <p:cNvSpPr txBox="1"/>
            <p:nvPr/>
          </p:nvSpPr>
          <p:spPr>
            <a:xfrm>
              <a:off x="9858208" y="3621481"/>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1</a:t>
              </a:r>
              <a:endParaRPr lang="en-US" sz="1050" b="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CEDF12A-9183-4C70-986D-34D3A5D87CB0}"/>
                </a:ext>
              </a:extLst>
            </p:cNvPr>
            <p:cNvSpPr txBox="1"/>
            <p:nvPr/>
          </p:nvSpPr>
          <p:spPr>
            <a:xfrm>
              <a:off x="8876095" y="3500016"/>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0</a:t>
              </a:r>
              <a:endParaRPr lang="en-US" sz="105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F6EBC979-35FB-4D31-ACA9-2C22884D7653}"/>
                </a:ext>
              </a:extLst>
            </p:cNvPr>
            <p:cNvSpPr txBox="1"/>
            <p:nvPr/>
          </p:nvSpPr>
          <p:spPr>
            <a:xfrm>
              <a:off x="8876095" y="2218157"/>
              <a:ext cx="412293" cy="504286"/>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0</a:t>
              </a:r>
              <a:endParaRPr lang="en-US" sz="105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B137B3E-FFBB-4CD8-88F7-40336F9B9E8B}"/>
                </a:ext>
              </a:extLst>
            </p:cNvPr>
            <p:cNvSpPr txBox="1"/>
            <p:nvPr/>
          </p:nvSpPr>
          <p:spPr>
            <a:xfrm>
              <a:off x="7464724" y="4045857"/>
              <a:ext cx="1178529" cy="412598"/>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second</a:t>
              </a:r>
              <a:endParaRPr lang="en-US" sz="9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AAE13C-1021-4BCE-868B-7EC32F07C256}"/>
                </a:ext>
              </a:extLst>
            </p:cNvPr>
            <p:cNvSpPr txBox="1"/>
            <p:nvPr/>
          </p:nvSpPr>
          <p:spPr>
            <a:xfrm>
              <a:off x="9908773" y="4045857"/>
              <a:ext cx="784189" cy="412598"/>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third</a:t>
              </a:r>
              <a:endParaRPr lang="en-US" sz="9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315633B-D084-43ED-AC57-BD84E37B7FA2}"/>
                </a:ext>
              </a:extLst>
            </p:cNvPr>
            <p:cNvSpPr txBox="1"/>
            <p:nvPr/>
          </p:nvSpPr>
          <p:spPr>
            <a:xfrm>
              <a:off x="8596370" y="3089799"/>
              <a:ext cx="971740" cy="412598"/>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fourth</a:t>
              </a:r>
              <a:endParaRPr lang="en-US"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0498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wipe(left)">
                                      <p:cBhvr>
                                        <p:cTn id="38" dur="500"/>
                                        <p:tgtEl>
                                          <p:spTgt spid="5">
                                            <p:txEl>
                                              <p:pRg st="5" end="5"/>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left)">
                                      <p:cBhvr>
                                        <p:cTn id="46" dur="500"/>
                                        <p:tgtEl>
                                          <p:spTgt spid="5">
                                            <p:txEl>
                                              <p:pRg st="7" end="7"/>
                                            </p:txEl>
                                          </p:spTgt>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wipe(left)">
                                      <p:cBhvr>
                                        <p:cTn id="5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Reliability Supported Using Codes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20000"/>
          </a:bodyPr>
          <a:lstStyle/>
          <a:p>
            <a:r>
              <a:rPr lang="en-US" dirty="0"/>
              <a:t>Similarly, </a:t>
            </a:r>
            <a:r>
              <a:rPr lang="en-US" b="1" dirty="0">
                <a:solidFill>
                  <a:srgbClr val="0070C0"/>
                </a:solidFill>
              </a:rPr>
              <a:t>codes are used </a:t>
            </a:r>
          </a:p>
          <a:p>
            <a:pPr lvl="1"/>
            <a:r>
              <a:rPr lang="en-US" b="1" dirty="0">
                <a:solidFill>
                  <a:srgbClr val="0070C0"/>
                </a:solidFill>
              </a:rPr>
              <a:t>to store</a:t>
            </a:r>
            <a:r>
              <a:rPr lang="en-US" dirty="0"/>
              <a:t> data </a:t>
            </a:r>
            <a:r>
              <a:rPr lang="en-US" b="1" dirty="0">
                <a:solidFill>
                  <a:srgbClr val="0070C0"/>
                </a:solidFill>
              </a:rPr>
              <a:t>across multiple drives</a:t>
            </a:r>
            <a:r>
              <a:rPr lang="en-US" dirty="0"/>
              <a:t>,</a:t>
            </a:r>
          </a:p>
          <a:p>
            <a:pPr lvl="1"/>
            <a:r>
              <a:rPr lang="en-US" b="1" dirty="0">
                <a:solidFill>
                  <a:srgbClr val="0070C0"/>
                </a:solidFill>
              </a:rPr>
              <a:t>increasing bandwidth and </a:t>
            </a:r>
          </a:p>
          <a:p>
            <a:pPr lvl="1"/>
            <a:r>
              <a:rPr lang="en-US" b="1" dirty="0">
                <a:solidFill>
                  <a:srgbClr val="0070C0"/>
                </a:solidFill>
              </a:rPr>
              <a:t>protecting against failure</a:t>
            </a:r>
            <a:r>
              <a:rPr lang="en-US" dirty="0"/>
              <a:t> of any drive. </a:t>
            </a:r>
          </a:p>
          <a:p>
            <a:r>
              <a:rPr lang="en-US" dirty="0"/>
              <a:t>In this case, the 5-out-of-7 variant </a:t>
            </a:r>
          </a:p>
          <a:p>
            <a:pPr lvl="1"/>
            <a:r>
              <a:rPr lang="en-US" dirty="0"/>
              <a:t>of the Hamming code would work perfectly:*</a:t>
            </a:r>
          </a:p>
          <a:p>
            <a:pPr lvl="1"/>
            <a:r>
              <a:rPr lang="en-US" dirty="0"/>
              <a:t>if you store across 7 disks, </a:t>
            </a:r>
          </a:p>
          <a:p>
            <a:pPr lvl="2"/>
            <a:r>
              <a:rPr lang="en-US" dirty="0"/>
              <a:t>so long as no more than 2 fail, </a:t>
            </a:r>
          </a:p>
          <a:p>
            <a:pPr lvl="2"/>
            <a:r>
              <a:rPr lang="en-US" dirty="0"/>
              <a:t>you can recover all of the data!</a:t>
            </a:r>
          </a:p>
          <a:p>
            <a:pPr algn="ctr"/>
            <a:r>
              <a:rPr lang="en-US" sz="2200" dirty="0"/>
              <a:t>*That particular code is not common in practice </a:t>
            </a:r>
            <a:br>
              <a:rPr lang="en-US" sz="2200" dirty="0"/>
            </a:br>
            <a:r>
              <a:rPr lang="en-US" sz="2200" dirty="0"/>
              <a:t>for disk systems, but the idea is the same.</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58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6674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left)">
                                      <p:cBhvr>
                                        <p:cTn id="24" dur="500"/>
                                        <p:tgtEl>
                                          <p:spTgt spid="5">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500"/>
                                        <p:tgtEl>
                                          <p:spTgt spid="5">
                                            <p:txEl>
                                              <p:pRg st="5" end="5"/>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wipe(left)">
                                      <p:cBhvr>
                                        <p:cTn id="41" dur="500"/>
                                        <p:tgtEl>
                                          <p:spTgt spid="5">
                                            <p:txEl>
                                              <p:pRg st="7" end="7"/>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wipe(left)">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Sharing Supported Using Access Control Lists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pPr algn="ctr"/>
            <a:r>
              <a:rPr lang="en-US" dirty="0"/>
              <a:t>One more topic: sharing.</a:t>
            </a:r>
          </a:p>
          <a:p>
            <a:r>
              <a:rPr lang="en-US" b="1" dirty="0">
                <a:solidFill>
                  <a:srgbClr val="0070C0"/>
                </a:solidFill>
              </a:rPr>
              <a:t>Sharing</a:t>
            </a:r>
            <a:r>
              <a:rPr lang="en-US" dirty="0"/>
              <a:t> of documents (posts, and so forth)</a:t>
            </a:r>
          </a:p>
          <a:p>
            <a:pPr lvl="1"/>
            <a:r>
              <a:rPr lang="en-US" dirty="0"/>
              <a:t>typically </a:t>
            </a:r>
            <a:r>
              <a:rPr lang="en-US" b="1" dirty="0">
                <a:solidFill>
                  <a:srgbClr val="0070C0"/>
                </a:solidFill>
              </a:rPr>
              <a:t>managed with </a:t>
            </a:r>
          </a:p>
          <a:p>
            <a:pPr lvl="1"/>
            <a:r>
              <a:rPr lang="en-US" dirty="0"/>
              <a:t>an Access Control List (</a:t>
            </a:r>
            <a:r>
              <a:rPr lang="en-US" b="1" dirty="0">
                <a:solidFill>
                  <a:srgbClr val="0070C0"/>
                </a:solidFill>
              </a:rPr>
              <a:t>ACL</a:t>
            </a:r>
            <a:r>
              <a:rPr lang="en-US" dirty="0"/>
              <a:t>), </a:t>
            </a:r>
          </a:p>
          <a:p>
            <a:pPr lvl="1"/>
            <a:r>
              <a:rPr lang="en-US" dirty="0"/>
              <a:t>a list of rules.</a:t>
            </a:r>
          </a:p>
          <a:p>
            <a:r>
              <a:rPr lang="en-US" dirty="0"/>
              <a:t>The </a:t>
            </a:r>
            <a:r>
              <a:rPr lang="en-US" b="1" dirty="0">
                <a:solidFill>
                  <a:srgbClr val="0070C0"/>
                </a:solidFill>
              </a:rPr>
              <a:t>rules</a:t>
            </a:r>
            <a:r>
              <a:rPr lang="en-US" dirty="0"/>
              <a:t> are </a:t>
            </a:r>
            <a:r>
              <a:rPr lang="en-US" b="1" dirty="0">
                <a:solidFill>
                  <a:srgbClr val="0070C0"/>
                </a:solidFill>
              </a:rPr>
              <a:t>checked one at a</a:t>
            </a:r>
            <a:br>
              <a:rPr lang="en-US" b="1" dirty="0">
                <a:solidFill>
                  <a:srgbClr val="0070C0"/>
                </a:solidFill>
              </a:rPr>
            </a:br>
            <a:r>
              <a:rPr lang="en-US" b="1" dirty="0">
                <a:solidFill>
                  <a:srgbClr val="0070C0"/>
                </a:solidFill>
              </a:rPr>
              <a:t>time</a:t>
            </a:r>
            <a:r>
              <a:rPr lang="en-US" dirty="0"/>
              <a:t> until a match is found.</a:t>
            </a:r>
          </a:p>
          <a:p>
            <a:r>
              <a:rPr lang="en-US" dirty="0"/>
              <a:t>With the ACL shown, my secret account as well as all of my friends, except the one friend I’m trying to surprise, can see the document.</a:t>
            </a:r>
          </a:p>
        </p:txBody>
      </p:sp>
      <p:sp>
        <p:nvSpPr>
          <p:cNvPr id="6" name="Slide Number Placeholder 5"/>
          <p:cNvSpPr>
            <a:spLocks noGrp="1"/>
          </p:cNvSpPr>
          <p:nvPr>
            <p:ph type="sldNum" sz="quarter" idx="12"/>
          </p:nvPr>
        </p:nvSpPr>
        <p:spPr/>
        <p:txBody>
          <a:bodyPr/>
          <a:lstStyle/>
          <a:p>
            <a:r>
              <a:rPr lang="en-US"/>
              <a:t>slide </a:t>
            </a:r>
            <a:fld id="{DFCBF99B-FFDD-44A2-B92B-66EDED34A677}" type="slidenum">
              <a:rPr lang="en-US" smtClean="0"/>
              <a:pPr/>
              <a:t>59</a:t>
            </a:fld>
            <a:endParaRPr lang="en-US" dirty="0"/>
          </a:p>
        </p:txBody>
      </p:sp>
      <p:sp>
        <p:nvSpPr>
          <p:cNvPr id="12" name="Date Placeholder 3">
            <a:extLst>
              <a:ext uri="{FF2B5EF4-FFF2-40B4-BE49-F238E27FC236}">
                <a16:creationId xmlns:a16="http://schemas.microsoft.com/office/drawing/2014/main" id="{A29CDD37-CFAA-4D92-8F71-96F6C1A8ED4D}"/>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13" name="Footer Placeholder 4">
            <a:extLst>
              <a:ext uri="{FF2B5EF4-FFF2-40B4-BE49-F238E27FC236}">
                <a16:creationId xmlns:a16="http://schemas.microsoft.com/office/drawing/2014/main" id="{B60543C0-244B-4DA9-9EC6-32B4D88233D1}"/>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16" name="TextBox 15">
            <a:extLst>
              <a:ext uri="{FF2B5EF4-FFF2-40B4-BE49-F238E27FC236}">
                <a16:creationId xmlns:a16="http://schemas.microsoft.com/office/drawing/2014/main" id="{36C32395-7C1A-4388-AA9E-E3D8C53CAEA6}"/>
              </a:ext>
            </a:extLst>
          </p:cNvPr>
          <p:cNvSpPr txBox="1"/>
          <p:nvPr/>
        </p:nvSpPr>
        <p:spPr>
          <a:xfrm>
            <a:off x="6732520" y="2589907"/>
            <a:ext cx="4659930" cy="1938992"/>
          </a:xfrm>
          <a:prstGeom prst="rect">
            <a:avLst/>
          </a:prstGeom>
          <a:solidFill>
            <a:srgbClr val="FFFF00"/>
          </a:solidFill>
          <a:ln>
            <a:solidFill>
              <a:schemeClr val="tx1"/>
            </a:solidFill>
          </a:ln>
        </p:spPr>
        <p:txBody>
          <a:bodyPr wrap="none" rtlCol="0">
            <a:spAutoFit/>
          </a:bodyPr>
          <a:lstStyle/>
          <a:p>
            <a:pPr marL="201168" lvl="1" algn="ctr"/>
            <a:r>
              <a:rPr lang="en-US" sz="2400" b="1" dirty="0"/>
              <a:t>ACL</a:t>
            </a:r>
          </a:p>
          <a:p>
            <a:pPr marL="715518" lvl="1" indent="-514350">
              <a:buFont typeface="+mj-lt"/>
              <a:buAutoNum type="arabicPeriod"/>
            </a:pPr>
            <a:r>
              <a:rPr lang="en-US" sz="2400" dirty="0"/>
              <a:t>ALLOW </a:t>
            </a:r>
            <a:r>
              <a:rPr lang="en-US" sz="2400" dirty="0" err="1"/>
              <a:t>MySecretAccount</a:t>
            </a:r>
            <a:endParaRPr lang="en-US" sz="2400" dirty="0"/>
          </a:p>
          <a:p>
            <a:pPr marL="715518" lvl="1" indent="-514350">
              <a:buFont typeface="+mj-lt"/>
              <a:buAutoNum type="arabicPeriod"/>
            </a:pPr>
            <a:r>
              <a:rPr lang="en-US" sz="2400" dirty="0"/>
              <a:t>DENY unless &lt;Friend&gt;</a:t>
            </a:r>
          </a:p>
          <a:p>
            <a:pPr marL="715518" lvl="1" indent="-514350">
              <a:buFont typeface="+mj-lt"/>
              <a:buAutoNum type="arabicPeriod"/>
            </a:pPr>
            <a:r>
              <a:rPr lang="en-US" sz="2400" dirty="0"/>
              <a:t>DENY </a:t>
            </a:r>
            <a:r>
              <a:rPr lang="en-US" sz="2400" dirty="0" err="1"/>
              <a:t>BirthdayFriend</a:t>
            </a:r>
            <a:endParaRPr lang="en-US" sz="2400" dirty="0"/>
          </a:p>
          <a:p>
            <a:pPr marL="715518" lvl="1" indent="-514350">
              <a:buFont typeface="+mj-lt"/>
              <a:buAutoNum type="arabicPeriod"/>
            </a:pPr>
            <a:r>
              <a:rPr lang="en-US" sz="2400" dirty="0"/>
              <a:t>ALLOW</a:t>
            </a:r>
          </a:p>
        </p:txBody>
      </p:sp>
    </p:spTree>
    <p:extLst>
      <p:ext uri="{BB962C8B-B14F-4D97-AF65-F5344CB8AC3E}">
        <p14:creationId xmlns:p14="http://schemas.microsoft.com/office/powerpoint/2010/main" val="16367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left)">
                                      <p:cBhvr>
                                        <p:cTn id="14" dur="500"/>
                                        <p:tgtEl>
                                          <p:spTgt spid="5">
                                            <p:txEl>
                                              <p:pRg st="1" end="1"/>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wipe(left)">
                                      <p:cBhvr>
                                        <p:cTn id="26" dur="500"/>
                                        <p:tgtEl>
                                          <p:spTgt spid="5">
                                            <p:txEl>
                                              <p:pRg st="4" end="4"/>
                                            </p:txEl>
                                          </p:spTgt>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You Young People Should Really Learn!</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r>
              <a:rPr lang="en-US" dirty="0"/>
              <a:t>In defense of those professors </a:t>
            </a:r>
          </a:p>
          <a:p>
            <a:pPr algn="ctr"/>
            <a:r>
              <a:rPr lang="en-US" dirty="0"/>
              <a:t>(I am, after all, a professor!),</a:t>
            </a:r>
          </a:p>
          <a:p>
            <a:r>
              <a:rPr lang="en-US" dirty="0"/>
              <a:t>Organizational skills probably support and reinforce one another…</a:t>
            </a:r>
          </a:p>
          <a:p>
            <a:pPr lvl="1"/>
            <a:r>
              <a:rPr lang="en-US" dirty="0"/>
              <a:t>organizing documents,</a:t>
            </a:r>
          </a:p>
          <a:p>
            <a:pPr lvl="1"/>
            <a:r>
              <a:rPr lang="en-US" dirty="0"/>
              <a:t>organizing a talk,</a:t>
            </a:r>
          </a:p>
          <a:p>
            <a:pPr lvl="1"/>
            <a:r>
              <a:rPr lang="en-US" dirty="0"/>
              <a:t>organizing a paper, and</a:t>
            </a:r>
          </a:p>
          <a:p>
            <a:pPr lvl="1"/>
            <a:r>
              <a:rPr lang="en-US" dirty="0"/>
              <a:t>organizing a thesis.</a:t>
            </a:r>
          </a:p>
          <a:p>
            <a:pPr algn="ctr"/>
            <a:r>
              <a:rPr lang="en-US" dirty="0"/>
              <a:t>So there!</a:t>
            </a:r>
          </a:p>
          <a:p>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6</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207135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left)">
                                      <p:cBhvr>
                                        <p:cTn id="21" dur="500"/>
                                        <p:tgtEl>
                                          <p:spTgt spid="5">
                                            <p:txEl>
                                              <p:pRg st="3" end="3"/>
                                            </p:txEl>
                                          </p:spTgt>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left)">
                                      <p:cBhvr>
                                        <p:cTn id="29" dur="500"/>
                                        <p:tgtEl>
                                          <p:spTgt spid="5">
                                            <p:txEl>
                                              <p:pRg st="5" end="5"/>
                                            </p:txEl>
                                          </p:spTgt>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left)">
                                      <p:cBhvr>
                                        <p:cTn id="33" dur="500"/>
                                        <p:tgtEl>
                                          <p:spTgt spid="5">
                                            <p:txEl>
                                              <p:pRg st="6" end="6"/>
                                            </p:txEl>
                                          </p:spTgt>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Reminder: You are Guaranteed Nothing.</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lnSpcReduction="10000"/>
          </a:bodyPr>
          <a:lstStyle/>
          <a:p>
            <a:r>
              <a:rPr lang="en-US" sz="2400" b="0" i="0" dirty="0">
                <a:effectLst/>
                <a:latin typeface="+mj-lt"/>
              </a:rPr>
              <a:t>Here’s the fine print from one popular set of services.  It is essentially identical to the wording introduced by the Berkeley Software Distribution’s ***FREE*** version of Unix, TCP, and so forth.</a:t>
            </a:r>
          </a:p>
          <a:p>
            <a:r>
              <a:rPr lang="en-US" sz="2400" dirty="0">
                <a:latin typeface="+mj-lt"/>
              </a:rPr>
              <a:t>These days, however, most companies use the same rules even if you are a paying customer.  Even banks.  It’s scary.</a:t>
            </a:r>
            <a:endParaRPr lang="en-US" sz="2400" b="0" i="0" dirty="0">
              <a:effectLst/>
              <a:latin typeface="+mj-lt"/>
            </a:endParaRPr>
          </a:p>
          <a:p>
            <a:r>
              <a:rPr lang="en-US" sz="1800" b="0" i="0" dirty="0">
                <a:effectLst/>
                <a:highlight>
                  <a:srgbClr val="FFFF00"/>
                </a:highlight>
                <a:latin typeface="Roboto" panose="02000000000000000000" pitchFamily="2" charset="0"/>
              </a:rPr>
              <a:t>TO THE EXTENT ALLOWED BY APPLICABLE LAW</a:t>
            </a:r>
            <a:r>
              <a:rPr lang="en-US" sz="1800" b="0" i="0" dirty="0">
                <a:effectLst/>
                <a:latin typeface="Roboto" panose="02000000000000000000" pitchFamily="2" charset="0"/>
              </a:rPr>
              <a:t>, WE PROVIDE OUR SERVICES “AS IS” WITHOUT ANY EXPRESS OR IMPLIED WARRANTIES, INCLUDING THE IMPLIED WARRANTIES OF MERCHANTABILITY, FITNESS FOR A PARTICULAR PURPOSE, AND NON-INFRINGEMENT. FOR EXAMPLE, WE DON’T MAKE ANY WARRANTIES ABOUT THE CONTENT OR FEATURES OF THE SERVICES, INCLUDING THEIR ACCURACY, RELIABILITY, AVAILABILITY, OR ABILITY TO MEET YOUR NEEDS.</a:t>
            </a:r>
            <a:endParaRPr lang="en-US" sz="1800"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60</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
        <p:nvSpPr>
          <p:cNvPr id="2" name="TextBox 1">
            <a:extLst>
              <a:ext uri="{FF2B5EF4-FFF2-40B4-BE49-F238E27FC236}">
                <a16:creationId xmlns:a16="http://schemas.microsoft.com/office/drawing/2014/main" id="{6B257429-6FDC-46BE-89C7-80C97D2EE09F}"/>
              </a:ext>
            </a:extLst>
          </p:cNvPr>
          <p:cNvSpPr txBox="1"/>
          <p:nvPr/>
        </p:nvSpPr>
        <p:spPr>
          <a:xfrm>
            <a:off x="8545688" y="1773448"/>
            <a:ext cx="3049961" cy="2677656"/>
          </a:xfrm>
          <a:prstGeom prst="rect">
            <a:avLst/>
          </a:prstGeom>
          <a:solidFill>
            <a:srgbClr val="FFFF00"/>
          </a:solidFill>
        </p:spPr>
        <p:txBody>
          <a:bodyPr wrap="square" rtlCol="0">
            <a:spAutoFit/>
          </a:bodyPr>
          <a:lstStyle/>
          <a:p>
            <a:pPr algn="ctr"/>
            <a:r>
              <a:rPr lang="en-US" sz="2800" dirty="0"/>
              <a:t>Law.  The only way you can ever expect to have</a:t>
            </a:r>
            <a:br>
              <a:rPr lang="en-US" sz="2800" dirty="0"/>
            </a:br>
            <a:r>
              <a:rPr lang="en-US" sz="2800" dirty="0"/>
              <a:t>any guarantee from modern software.</a:t>
            </a:r>
          </a:p>
        </p:txBody>
      </p:sp>
    </p:spTree>
    <p:extLst>
      <p:ext uri="{BB962C8B-B14F-4D97-AF65-F5344CB8AC3E}">
        <p14:creationId xmlns:p14="http://schemas.microsoft.com/office/powerpoint/2010/main" val="19263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Terminology You Should Know from These Slides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77500" lnSpcReduction="20000"/>
          </a:bodyPr>
          <a:lstStyle/>
          <a:p>
            <a:pPr lvl="1"/>
            <a:r>
              <a:rPr lang="en-US" dirty="0"/>
              <a:t>cloud storage</a:t>
            </a:r>
          </a:p>
          <a:p>
            <a:pPr lvl="1"/>
            <a:r>
              <a:rPr lang="en-US" dirty="0"/>
              <a:t>available</a:t>
            </a:r>
          </a:p>
          <a:p>
            <a:pPr lvl="1"/>
            <a:r>
              <a:rPr lang="en-US" dirty="0"/>
              <a:t>reliable</a:t>
            </a:r>
          </a:p>
          <a:p>
            <a:pPr lvl="1"/>
            <a:r>
              <a:rPr lang="en-US" dirty="0"/>
              <a:t>consistent</a:t>
            </a:r>
          </a:p>
          <a:p>
            <a:pPr lvl="1"/>
            <a:r>
              <a:rPr lang="en-US" dirty="0"/>
              <a:t>operations (and examples)</a:t>
            </a:r>
          </a:p>
          <a:p>
            <a:pPr lvl="1"/>
            <a:r>
              <a:rPr lang="en-US" dirty="0"/>
              <a:t>undo/invert, log, and versions</a:t>
            </a:r>
          </a:p>
          <a:p>
            <a:pPr lvl="1"/>
            <a:r>
              <a:rPr lang="en-US" dirty="0"/>
              <a:t>context (for an operation)</a:t>
            </a:r>
          </a:p>
          <a:p>
            <a:pPr lvl="1"/>
            <a:r>
              <a:rPr lang="en-US" dirty="0"/>
              <a:t>idempotent</a:t>
            </a:r>
          </a:p>
          <a:p>
            <a:pPr lvl="1"/>
            <a:r>
              <a:rPr lang="en-US" dirty="0"/>
              <a:t>serialization (by a server)</a:t>
            </a:r>
          </a:p>
          <a:p>
            <a:pPr lvl="1"/>
            <a:r>
              <a:rPr lang="en-US" dirty="0"/>
              <a:t>causality violation (the Jan and Pat example)</a:t>
            </a:r>
          </a:p>
          <a:p>
            <a:pPr lvl="1"/>
            <a:r>
              <a:rPr lang="en-US" dirty="0"/>
              <a:t>eventual consistency</a:t>
            </a:r>
          </a:p>
          <a:p>
            <a:pPr lvl="1"/>
            <a:r>
              <a:rPr lang="en-US" dirty="0"/>
              <a:t>push/pull for updates</a:t>
            </a:r>
          </a:p>
          <a:p>
            <a:pPr lvl="1"/>
            <a:r>
              <a:rPr lang="en-US" dirty="0"/>
              <a:t>access control lists (ACLs, for sharing)</a:t>
            </a:r>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61</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556454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Concepts You Should Know from These Slides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a:xfrm>
            <a:off x="596350" y="1630017"/>
            <a:ext cx="9550540" cy="4239077"/>
          </a:xfrm>
        </p:spPr>
        <p:txBody>
          <a:bodyPr>
            <a:normAutofit/>
          </a:bodyPr>
          <a:lstStyle/>
          <a:p>
            <a:pPr lvl="1"/>
            <a:r>
              <a:rPr lang="en-US" dirty="0"/>
              <a:t>properties assumed by users of cloud storage</a:t>
            </a:r>
          </a:p>
          <a:p>
            <a:pPr lvl="1"/>
            <a:r>
              <a:rPr lang="en-US" dirty="0"/>
              <a:t>not all operations can be inverted easily</a:t>
            </a:r>
          </a:p>
          <a:p>
            <a:pPr lvl="1"/>
            <a:r>
              <a:rPr lang="en-US" dirty="0"/>
              <a:t>why merging versions can be hard</a:t>
            </a:r>
          </a:p>
          <a:p>
            <a:pPr lvl="1"/>
            <a:r>
              <a:rPr lang="en-US" dirty="0"/>
              <a:t>why the exact form of an operation matters</a:t>
            </a:r>
          </a:p>
          <a:p>
            <a:pPr lvl="1"/>
            <a:r>
              <a:rPr lang="en-US" dirty="0"/>
              <a:t>providing strong consistency by using a single location</a:t>
            </a:r>
          </a:p>
          <a:p>
            <a:pPr lvl="1"/>
            <a:r>
              <a:rPr lang="en-US" dirty="0"/>
              <a:t>effect of delay on exposing inconsistency</a:t>
            </a:r>
          </a:p>
          <a:p>
            <a:pPr lvl="1"/>
            <a:r>
              <a:rPr lang="en-US" dirty="0"/>
              <a:t>speed benefit of providing only weak consistency</a:t>
            </a:r>
          </a:p>
          <a:p>
            <a:pPr lvl="1"/>
            <a:r>
              <a:rPr lang="en-US" dirty="0"/>
              <a:t>how availability and reliability are typically supported</a:t>
            </a:r>
          </a:p>
          <a:p>
            <a:pPr lvl="1"/>
            <a:r>
              <a:rPr lang="en-US" dirty="0"/>
              <a:t>basic use of an access control list (ACL)</a:t>
            </a:r>
          </a:p>
        </p:txBody>
      </p:sp>
      <p:sp>
        <p:nvSpPr>
          <p:cNvPr id="6" name="Slide Number Placeholder 5"/>
          <p:cNvSpPr>
            <a:spLocks noGrp="1"/>
          </p:cNvSpPr>
          <p:nvPr>
            <p:ph type="sldNum" sz="quarter" idx="12"/>
          </p:nvPr>
        </p:nvSpPr>
        <p:spPr>
          <a:xfrm>
            <a:off x="9900458" y="6459785"/>
            <a:ext cx="1312025" cy="365125"/>
          </a:xfrm>
        </p:spPr>
        <p:txBody>
          <a:bodyPr/>
          <a:lstStyle/>
          <a:p>
            <a:r>
              <a:rPr lang="en-US" dirty="0"/>
              <a:t>slide </a:t>
            </a:r>
            <a:fld id="{DFCBF99B-FFDD-44A2-B92B-66EDED34A677}" type="slidenum">
              <a:rPr lang="en-US" smtClean="0"/>
              <a:pPr/>
              <a:t>62</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125956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8" y="536714"/>
            <a:ext cx="10982737" cy="646043"/>
          </a:xfrm>
        </p:spPr>
        <p:txBody>
          <a:bodyPr>
            <a:normAutofit/>
          </a:bodyPr>
          <a:lstStyle/>
          <a:p>
            <a:r>
              <a:rPr lang="en-US" dirty="0"/>
              <a:t>Cloud Provides Storage and Supports Collaboration</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endParaRPr lang="en-US" dirty="0"/>
          </a:p>
          <a:p>
            <a:r>
              <a:rPr lang="en-US" dirty="0"/>
              <a:t>Regardless of your viewpoint, </a:t>
            </a:r>
          </a:p>
          <a:p>
            <a:pPr lvl="1"/>
            <a:r>
              <a:rPr lang="en-US" dirty="0"/>
              <a:t>in addition to the ability </a:t>
            </a:r>
          </a:p>
          <a:p>
            <a:pPr lvl="1"/>
            <a:r>
              <a:rPr lang="en-US" dirty="0"/>
              <a:t>to rapidly search by keyword and date, </a:t>
            </a:r>
          </a:p>
          <a:p>
            <a:pPr lvl="1"/>
            <a:r>
              <a:rPr lang="en-US" b="1" dirty="0">
                <a:solidFill>
                  <a:srgbClr val="0070C0"/>
                </a:solidFill>
              </a:rPr>
              <a:t>technology has brought us</a:t>
            </a:r>
          </a:p>
          <a:p>
            <a:pPr algn="ctr"/>
            <a:r>
              <a:rPr lang="en-US" b="1" dirty="0">
                <a:solidFill>
                  <a:srgbClr val="0070C0"/>
                </a:solidFill>
              </a:rPr>
              <a:t>effectively unlimited virtual storage</a:t>
            </a:r>
          </a:p>
          <a:p>
            <a:r>
              <a:rPr lang="en-US" b="1" dirty="0">
                <a:solidFill>
                  <a:srgbClr val="0070C0"/>
                </a:solidFill>
              </a:rPr>
              <a:t>and enables us to collaborate </a:t>
            </a:r>
            <a:br>
              <a:rPr lang="en-US" b="1" dirty="0">
                <a:solidFill>
                  <a:srgbClr val="0070C0"/>
                </a:solidFill>
              </a:rPr>
            </a:br>
            <a:r>
              <a:rPr lang="en-US" b="1" dirty="0">
                <a:solidFill>
                  <a:srgbClr val="0070C0"/>
                </a:solidFill>
              </a:rPr>
              <a:t>remotely </a:t>
            </a:r>
            <a:r>
              <a:rPr lang="en-US" dirty="0"/>
              <a:t>on shared documents.</a:t>
            </a:r>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7</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person sitting on the floor using a computer&#10;&#10;Description automatically generated with medium confidence">
            <a:extLst>
              <a:ext uri="{FF2B5EF4-FFF2-40B4-BE49-F238E27FC236}">
                <a16:creationId xmlns:a16="http://schemas.microsoft.com/office/drawing/2014/main" id="{0CDCC7B2-26D3-4F27-8739-7A7B97D60A90}"/>
              </a:ext>
            </a:extLst>
          </p:cNvPr>
          <p:cNvPicPr>
            <a:picLocks noChangeAspect="1"/>
          </p:cNvPicPr>
          <p:nvPr/>
        </p:nvPicPr>
        <p:blipFill rotWithShape="1">
          <a:blip r:embed="rId3">
            <a:extLst>
              <a:ext uri="{28A0092B-C50C-407E-A947-70E740481C1C}">
                <a14:useLocalDpi xmlns:a14="http://schemas.microsoft.com/office/drawing/2010/main" val="0"/>
              </a:ext>
            </a:extLst>
          </a:blip>
          <a:srcRect l="20576" t="10700" r="12999"/>
          <a:stretch/>
        </p:blipFill>
        <p:spPr>
          <a:xfrm>
            <a:off x="8139289" y="2346595"/>
            <a:ext cx="3194755" cy="2864675"/>
          </a:xfrm>
          <a:prstGeom prst="rect">
            <a:avLst/>
          </a:prstGeom>
        </p:spPr>
      </p:pic>
    </p:spTree>
    <p:extLst>
      <p:ext uri="{BB962C8B-B14F-4D97-AF65-F5344CB8AC3E}">
        <p14:creationId xmlns:p14="http://schemas.microsoft.com/office/powerpoint/2010/main" val="12227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500"/>
                                        <p:tgtEl>
                                          <p:spTgt spid="5">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Cloud Services Assumed to Have Several Properties</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a:bodyPr>
          <a:lstStyle/>
          <a:p>
            <a:r>
              <a:rPr lang="en-US" b="1" dirty="0">
                <a:solidFill>
                  <a:srgbClr val="0070C0"/>
                </a:solidFill>
              </a:rPr>
              <a:t>We assume that our files </a:t>
            </a:r>
            <a:r>
              <a:rPr lang="en-US" dirty="0"/>
              <a:t>in the cloud </a:t>
            </a:r>
            <a:r>
              <a:rPr lang="en-US" b="1" dirty="0">
                <a:solidFill>
                  <a:srgbClr val="0070C0"/>
                </a:solidFill>
              </a:rPr>
              <a:t>are</a:t>
            </a:r>
          </a:p>
          <a:p>
            <a:pPr lvl="1"/>
            <a:r>
              <a:rPr lang="en-US" b="1" dirty="0">
                <a:solidFill>
                  <a:srgbClr val="0070C0"/>
                </a:solidFill>
              </a:rPr>
              <a:t>available</a:t>
            </a:r>
            <a:r>
              <a:rPr lang="en-US" dirty="0"/>
              <a:t> (accessible at all times), </a:t>
            </a:r>
          </a:p>
          <a:p>
            <a:pPr lvl="1"/>
            <a:r>
              <a:rPr lang="en-US" b="1" dirty="0">
                <a:solidFill>
                  <a:srgbClr val="0070C0"/>
                </a:solidFill>
              </a:rPr>
              <a:t>reliable</a:t>
            </a:r>
            <a:r>
              <a:rPr lang="en-US" dirty="0"/>
              <a:t> (no errors in stored content), </a:t>
            </a:r>
            <a:r>
              <a:rPr lang="en-US" b="1" dirty="0">
                <a:solidFill>
                  <a:srgbClr val="0070C0"/>
                </a:solidFill>
              </a:rPr>
              <a:t>and</a:t>
            </a:r>
          </a:p>
          <a:p>
            <a:pPr lvl="1"/>
            <a:r>
              <a:rPr lang="en-US" b="1" dirty="0">
                <a:solidFill>
                  <a:srgbClr val="0070C0"/>
                </a:solidFill>
              </a:rPr>
              <a:t>consistent</a:t>
            </a:r>
            <a:r>
              <a:rPr lang="en-US" dirty="0"/>
              <a:t> (everyone sees the same thing, </a:t>
            </a:r>
            <a:br>
              <a:rPr lang="en-US" dirty="0"/>
            </a:br>
            <a:r>
              <a:rPr lang="en-US" dirty="0"/>
              <a:t>all the time).</a:t>
            </a:r>
          </a:p>
          <a:p>
            <a:pPr marL="201168" lvl="1" indent="0">
              <a:buNone/>
            </a:pPr>
            <a:endParaRPr lang="en-US" dirty="0"/>
          </a:p>
          <a:p>
            <a:pPr marL="201168" lvl="1" indent="0">
              <a:buNone/>
            </a:pPr>
            <a:r>
              <a:rPr lang="en-US" dirty="0"/>
              <a:t>We’ll talk about these properties in detail.</a:t>
            </a:r>
          </a:p>
          <a:p>
            <a:pPr marL="201168" lvl="1" indent="0">
              <a:buNone/>
            </a:pPr>
            <a:endParaRPr lang="en-US" dirty="0"/>
          </a:p>
          <a:p>
            <a:pPr marL="201168" lvl="1" indent="0">
              <a:buNone/>
            </a:pPr>
            <a:r>
              <a:rPr lang="en-US" dirty="0"/>
              <a:t>But first, just to make sure you’re aware…</a:t>
            </a:r>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8</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spTree>
    <p:extLst>
      <p:ext uri="{BB962C8B-B14F-4D97-AF65-F5344CB8AC3E}">
        <p14:creationId xmlns:p14="http://schemas.microsoft.com/office/powerpoint/2010/main" val="358746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96349" y="536714"/>
            <a:ext cx="10982737" cy="646043"/>
          </a:xfrm>
        </p:spPr>
        <p:txBody>
          <a:bodyPr>
            <a:normAutofit/>
          </a:bodyPr>
          <a:lstStyle/>
          <a:p>
            <a:r>
              <a:rPr lang="en-US" dirty="0"/>
              <a:t>All Services Provided “As Is”, Without Warranty</a:t>
            </a:r>
          </a:p>
        </p:txBody>
      </p:sp>
      <p:sp>
        <p:nvSpPr>
          <p:cNvPr id="5" name="Content Placeholder 4">
            <a:extLst>
              <a:ext uri="{FF2B5EF4-FFF2-40B4-BE49-F238E27FC236}">
                <a16:creationId xmlns:a16="http://schemas.microsoft.com/office/drawing/2014/main" id="{CB1EF260-CFFD-43F0-9F57-CC6DE4F89CF7}"/>
              </a:ext>
            </a:extLst>
          </p:cNvPr>
          <p:cNvSpPr>
            <a:spLocks noGrp="1"/>
          </p:cNvSpPr>
          <p:nvPr>
            <p:ph idx="1"/>
          </p:nvPr>
        </p:nvSpPr>
        <p:spPr/>
        <p:txBody>
          <a:bodyPr>
            <a:normAutofit fontScale="92500" lnSpcReduction="10000"/>
          </a:bodyPr>
          <a:lstStyle/>
          <a:p>
            <a:pPr algn="ctr"/>
            <a:r>
              <a:rPr lang="en-US" b="1" dirty="0">
                <a:solidFill>
                  <a:srgbClr val="0070C0"/>
                </a:solidFill>
              </a:rPr>
              <a:t>None of these companies guarantees you anything</a:t>
            </a:r>
            <a:r>
              <a:rPr lang="en-US" dirty="0"/>
              <a:t>—certainly not for free.*  </a:t>
            </a:r>
          </a:p>
          <a:p>
            <a:r>
              <a:rPr lang="en-US" dirty="0"/>
              <a:t>If they decide to stop doing business with you,</a:t>
            </a:r>
          </a:p>
          <a:p>
            <a:pPr lvl="1"/>
            <a:r>
              <a:rPr lang="en-US" dirty="0"/>
              <a:t>whether because it’s not in their interest or </a:t>
            </a:r>
          </a:p>
          <a:p>
            <a:pPr lvl="1"/>
            <a:r>
              <a:rPr lang="en-US" dirty="0"/>
              <a:t>because they go out of business, or </a:t>
            </a:r>
          </a:p>
          <a:p>
            <a:pPr lvl="1"/>
            <a:r>
              <a:rPr lang="en-US" dirty="0"/>
              <a:t>they sell to another company </a:t>
            </a:r>
            <a:br>
              <a:rPr lang="en-US" dirty="0"/>
            </a:br>
            <a:r>
              <a:rPr lang="en-US" dirty="0"/>
              <a:t>who doesn’t want your business, </a:t>
            </a:r>
          </a:p>
          <a:p>
            <a:pPr lvl="1"/>
            <a:r>
              <a:rPr lang="en-US" dirty="0"/>
              <a:t>your data are gone.  </a:t>
            </a:r>
          </a:p>
          <a:p>
            <a:r>
              <a:rPr lang="en-US" b="1" dirty="0">
                <a:solidFill>
                  <a:srgbClr val="0070C0"/>
                </a:solidFill>
              </a:rPr>
              <a:t>You may want to have a copy somewhere?</a:t>
            </a:r>
          </a:p>
          <a:p>
            <a:pPr algn="ctr"/>
            <a:r>
              <a:rPr lang="en-US" sz="2000" dirty="0"/>
              <a:t>*If you pay, I suggest reading the fine print carefully.</a:t>
            </a:r>
          </a:p>
          <a:p>
            <a:pPr marL="201168" lvl="1" indent="0">
              <a:buNone/>
            </a:pPr>
            <a:endParaRPr lang="en-US" dirty="0"/>
          </a:p>
        </p:txBody>
      </p:sp>
      <p:sp>
        <p:nvSpPr>
          <p:cNvPr id="6" name="Slide Number Placeholder 5"/>
          <p:cNvSpPr>
            <a:spLocks noGrp="1"/>
          </p:cNvSpPr>
          <p:nvPr>
            <p:ph type="sldNum" sz="quarter" idx="12"/>
          </p:nvPr>
        </p:nvSpPr>
        <p:spPr>
          <a:xfrm>
            <a:off x="9900458" y="6459785"/>
            <a:ext cx="1312025" cy="365125"/>
          </a:xfrm>
        </p:spPr>
        <p:txBody>
          <a:bodyPr/>
          <a:lstStyle/>
          <a:p>
            <a:r>
              <a:rPr lang="en-US"/>
              <a:t>slide </a:t>
            </a:r>
            <a:fld id="{DFCBF99B-FFDD-44A2-B92B-66EDED34A677}" type="slidenum">
              <a:rPr lang="en-US" smtClean="0"/>
              <a:pPr/>
              <a:t>9</a:t>
            </a:fld>
            <a:endParaRPr lang="en-US" dirty="0"/>
          </a:p>
        </p:txBody>
      </p:sp>
      <p:sp>
        <p:nvSpPr>
          <p:cNvPr id="8" name="Date Placeholder 3">
            <a:extLst>
              <a:ext uri="{FF2B5EF4-FFF2-40B4-BE49-F238E27FC236}">
                <a16:creationId xmlns:a16="http://schemas.microsoft.com/office/drawing/2014/main" id="{8E197C50-7AD8-4EF6-B0D8-2F243F2AB4A0}"/>
              </a:ext>
            </a:extLst>
          </p:cNvPr>
          <p:cNvSpPr>
            <a:spLocks noGrp="1"/>
          </p:cNvSpPr>
          <p:nvPr>
            <p:ph type="dt" sz="half" idx="10"/>
          </p:nvPr>
        </p:nvSpPr>
        <p:spPr>
          <a:xfrm>
            <a:off x="596348" y="6459785"/>
            <a:ext cx="4191962" cy="365125"/>
          </a:xfrm>
        </p:spPr>
        <p:txBody>
          <a:bodyPr/>
          <a:lstStyle/>
          <a:p>
            <a:pPr>
              <a:tabLst>
                <a:tab pos="688975" algn="l"/>
              </a:tabLst>
            </a:pPr>
            <a:r>
              <a:rPr lang="en-US" dirty="0"/>
              <a:t>ECE 101: Computing Technologies and the Internet of Things</a:t>
            </a:r>
          </a:p>
        </p:txBody>
      </p:sp>
      <p:sp>
        <p:nvSpPr>
          <p:cNvPr id="9" name="Footer Placeholder 4">
            <a:extLst>
              <a:ext uri="{FF2B5EF4-FFF2-40B4-BE49-F238E27FC236}">
                <a16:creationId xmlns:a16="http://schemas.microsoft.com/office/drawing/2014/main" id="{CF8E2C2A-2CDA-4B3E-8E8C-5FD54E06C1CC}"/>
              </a:ext>
            </a:extLst>
          </p:cNvPr>
          <p:cNvSpPr>
            <a:spLocks noGrp="1"/>
          </p:cNvSpPr>
          <p:nvPr>
            <p:ph type="ftr" sz="quarter" idx="11"/>
          </p:nvPr>
        </p:nvSpPr>
        <p:spPr>
          <a:xfrm>
            <a:off x="4993163" y="6459785"/>
            <a:ext cx="5389702" cy="365125"/>
          </a:xfrm>
        </p:spPr>
        <p:txBody>
          <a:bodyPr/>
          <a:lstStyle/>
          <a:p>
            <a:r>
              <a:rPr lang="en-US" dirty="0"/>
              <a:t>© 2022 Steven S. Lumetta and </a:t>
            </a:r>
            <a:r>
              <a:rPr lang="en-US" dirty="0" err="1"/>
              <a:t>Romit</a:t>
            </a:r>
            <a:r>
              <a:rPr lang="en-US" dirty="0"/>
              <a:t> Roy Choudhury.  All rights reserved.</a:t>
            </a:r>
          </a:p>
        </p:txBody>
      </p:sp>
      <p:pic>
        <p:nvPicPr>
          <p:cNvPr id="3" name="Picture 2" descr="A green street sign&#10;&#10;Description automatically generated with medium confidence">
            <a:extLst>
              <a:ext uri="{FF2B5EF4-FFF2-40B4-BE49-F238E27FC236}">
                <a16:creationId xmlns:a16="http://schemas.microsoft.com/office/drawing/2014/main" id="{B40D7D9B-2928-4203-A5F8-36809087B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305" y="2901325"/>
            <a:ext cx="2900305" cy="1834247"/>
          </a:xfrm>
          <a:prstGeom prst="rect">
            <a:avLst/>
          </a:prstGeom>
        </p:spPr>
      </p:pic>
      <p:grpSp>
        <p:nvGrpSpPr>
          <p:cNvPr id="11" name="Group 10">
            <a:extLst>
              <a:ext uri="{FF2B5EF4-FFF2-40B4-BE49-F238E27FC236}">
                <a16:creationId xmlns:a16="http://schemas.microsoft.com/office/drawing/2014/main" id="{9B1831E1-FB40-4820-A1F8-47AB0E778ADF}"/>
              </a:ext>
            </a:extLst>
          </p:cNvPr>
          <p:cNvGrpSpPr/>
          <p:nvPr/>
        </p:nvGrpSpPr>
        <p:grpSpPr>
          <a:xfrm>
            <a:off x="9130922" y="2799609"/>
            <a:ext cx="1828800" cy="1828800"/>
            <a:chOff x="9130922" y="2799609"/>
            <a:chExt cx="1828800" cy="1828800"/>
          </a:xfrm>
        </p:grpSpPr>
        <p:sp>
          <p:nvSpPr>
            <p:cNvPr id="4" name="Oval 3">
              <a:extLst>
                <a:ext uri="{FF2B5EF4-FFF2-40B4-BE49-F238E27FC236}">
                  <a16:creationId xmlns:a16="http://schemas.microsoft.com/office/drawing/2014/main" id="{11FD0E02-9DA3-462B-BC99-58EABA3229AB}"/>
                </a:ext>
              </a:extLst>
            </p:cNvPr>
            <p:cNvSpPr/>
            <p:nvPr/>
          </p:nvSpPr>
          <p:spPr>
            <a:xfrm>
              <a:off x="9130922" y="2799609"/>
              <a:ext cx="1828800" cy="1828800"/>
            </a:xfrm>
            <a:prstGeom prst="ellipse">
              <a:avLst/>
            </a:prstGeom>
            <a:noFill/>
            <a:ln w="152400">
              <a:solidFill>
                <a:srgbClr val="FF2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4664CE1-9053-476A-B2F8-7039A418A96B}"/>
                </a:ext>
              </a:extLst>
            </p:cNvPr>
            <p:cNvCxnSpPr>
              <a:cxnSpLocks/>
            </p:cNvCxnSpPr>
            <p:nvPr/>
          </p:nvCxnSpPr>
          <p:spPr>
            <a:xfrm flipV="1">
              <a:off x="9398744" y="3067431"/>
              <a:ext cx="1293156" cy="1293156"/>
            </a:xfrm>
            <a:prstGeom prst="line">
              <a:avLst/>
            </a:prstGeom>
            <a:ln w="152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36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wipe(left)">
                                      <p:cBhvr>
                                        <p:cTn id="13" dur="500"/>
                                        <p:tgtEl>
                                          <p:spTgt spid="5">
                                            <p:txEl>
                                              <p:pRg st="7" end="7"/>
                                            </p:txEl>
                                          </p:spTgt>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wipe(left)">
                                      <p:cBhvr>
                                        <p:cTn id="34" dur="500"/>
                                        <p:tgtEl>
                                          <p:spTgt spid="5">
                                            <p:txEl>
                                              <p:pRg st="2" end="2"/>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left)">
                                      <p:cBhvr>
                                        <p:cTn id="38" dur="500"/>
                                        <p:tgtEl>
                                          <p:spTgt spid="5">
                                            <p:txEl>
                                              <p:pRg st="3" end="3"/>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wipe(left)">
                                      <p:cBhvr>
                                        <p:cTn id="42" dur="500"/>
                                        <p:tgtEl>
                                          <p:spTgt spid="5">
                                            <p:txEl>
                                              <p:pRg st="4" end="4"/>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5">
                                            <p:txEl>
                                              <p:pRg st="5" end="5"/>
                                            </p:txEl>
                                          </p:spTgt>
                                        </p:tgtEl>
                                        <p:attrNameLst>
                                          <p:attrName>style.visibility</p:attrName>
                                        </p:attrNameLst>
                                      </p:cBhvr>
                                      <p:to>
                                        <p:strVal val="visible"/>
                                      </p:to>
                                    </p:set>
                                    <p:animEffect transition="in" filter="wipe(left)">
                                      <p:cBhvr>
                                        <p:cTn id="46" dur="500"/>
                                        <p:tgtEl>
                                          <p:spTgt spid="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120 theme">
      <a:dk1>
        <a:srgbClr val="000000"/>
      </a:dk1>
      <a:lt1>
        <a:srgbClr val="DCF3FD"/>
      </a:lt1>
      <a:dk2>
        <a:srgbClr val="000000"/>
      </a:dk2>
      <a:lt2>
        <a:srgbClr val="DCF3FD"/>
      </a:lt2>
      <a:accent1>
        <a:srgbClr val="0070C0"/>
      </a:accent1>
      <a:accent2>
        <a:srgbClr val="DCF3FD"/>
      </a:accent2>
      <a:accent3>
        <a:srgbClr val="37A76F"/>
      </a:accent3>
      <a:accent4>
        <a:srgbClr val="44C1A3"/>
      </a:accent4>
      <a:accent5>
        <a:srgbClr val="4EB3CF"/>
      </a:accent5>
      <a:accent6>
        <a:srgbClr val="51C3F9"/>
      </a:accent6>
      <a:hlink>
        <a:srgbClr val="37A76F"/>
      </a:hlink>
      <a:folHlink>
        <a:srgbClr val="37A76F"/>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27475</TotalTime>
  <Words>5840</Words>
  <Application>Microsoft Office PowerPoint</Application>
  <PresentationFormat>Widescreen</PresentationFormat>
  <Paragraphs>786</Paragraphs>
  <Slides>62</Slides>
  <Notes>62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Century Schoolbook</vt:lpstr>
      <vt:lpstr>Roboto</vt:lpstr>
      <vt:lpstr>Retrospect</vt:lpstr>
      <vt:lpstr>University of Illinois at Urbana-Champaign Dept. of Electrical and Computer Engineering  ECE 101: Computing Technologies and the Internet of Things</vt:lpstr>
      <vt:lpstr>Where are Your College Applications?</vt:lpstr>
      <vt:lpstr>Terminology You Should Know from These Slides</vt:lpstr>
      <vt:lpstr>The Cloud is Composed of … Clouds</vt:lpstr>
      <vt:lpstr>Differing Views are Starting to Cause Confusion</vt:lpstr>
      <vt:lpstr>You Young People Should Really Learn!</vt:lpstr>
      <vt:lpstr>Cloud Provides Storage and Supports Collaboration</vt:lpstr>
      <vt:lpstr>Cloud Services Assumed to Have Several Properties</vt:lpstr>
      <vt:lpstr>All Services Provided “As Is”, Without Warranty</vt:lpstr>
      <vt:lpstr>An Operation Makes One Change to a Shared Document</vt:lpstr>
      <vt:lpstr>Typing is Also Not What it Used to Be</vt:lpstr>
      <vt:lpstr>Modern Typists Still Rated Based on Typing Speed</vt:lpstr>
      <vt:lpstr>Each Operation with an Inverse Can be Undone</vt:lpstr>
      <vt:lpstr>A Log May Suffice as a History of Operations</vt:lpstr>
      <vt:lpstr>Not All Operations can be Inverted</vt:lpstr>
      <vt:lpstr>Cheap Memory Broadens Set of Reversible Operations</vt:lpstr>
      <vt:lpstr>Versioning Useful for Recording Editing Sessions</vt:lpstr>
      <vt:lpstr>Merging Alternative Versions Can be Challenging</vt:lpstr>
      <vt:lpstr>Efforts to Automatically Merge Started Long Ago</vt:lpstr>
      <vt:lpstr>Even Today, Automatic Merges Fail Frequently</vt:lpstr>
      <vt:lpstr>Same Operation Can be Defined in Many Ways</vt:lpstr>
      <vt:lpstr>Including Context in an Operation Usually Preferred</vt:lpstr>
      <vt:lpstr>Amount of Context Balances Between Failure Modes</vt:lpstr>
      <vt:lpstr>Not All Operations Benefit from Context</vt:lpstr>
      <vt:lpstr>Context in Some Cases Limits Flexibility</vt:lpstr>
      <vt:lpstr>Addition, the Underlying Operator, is Commutative</vt:lpstr>
      <vt:lpstr>Reordering Operations is Not Always Helpful</vt:lpstr>
      <vt:lpstr>Another Variant of Operations: Idempotent</vt:lpstr>
      <vt:lpstr>Many Tools Do Not Provide Strong Consistency</vt:lpstr>
      <vt:lpstr>Two Pilots Perceive Different Orders of Events</vt:lpstr>
      <vt:lpstr>“At the Same Time” Not Usually Meaningful</vt:lpstr>
      <vt:lpstr>One Simple Approach: Pick a Place</vt:lpstr>
      <vt:lpstr>Alternatives Exist, But Full Problem is Unsolvable</vt:lpstr>
      <vt:lpstr>Small Locales May Never Expose Problems</vt:lpstr>
      <vt:lpstr>Still Possible, But Problems Unlikely to Show Up</vt:lpstr>
      <vt:lpstr>More Distance Increases the Chance of Problems</vt:lpstr>
      <vt:lpstr>Companies Design Operations to Reduce Inconsistency</vt:lpstr>
      <vt:lpstr>Inconsistencies Do Still Occur with Many Tools</vt:lpstr>
      <vt:lpstr>Lack of Consistency Can Lead to Bigger Problems</vt:lpstr>
      <vt:lpstr>Older Models Provided Little or No Consistency</vt:lpstr>
      <vt:lpstr>What Can Go Wrong?  Let’s See an Example</vt:lpstr>
      <vt:lpstr>Alice Unknowingly Acts on Incomplete Information</vt:lpstr>
      <vt:lpstr>Pat’s Words Change the Meaning of Jan’s!</vt:lpstr>
      <vt:lpstr>Allowing Inconsistency Reduces User Response Times</vt:lpstr>
      <vt:lpstr>Example of Requiring Strong Consistency</vt:lpstr>
      <vt:lpstr>End Result: No One Wants the Service!</vt:lpstr>
      <vt:lpstr>And No One Really Cared About the Consistency</vt:lpstr>
      <vt:lpstr>Most Companies’ Systems Do Try to Avoid Inconsistency</vt:lpstr>
      <vt:lpstr>Recall Desired Properties of Cloud Service</vt:lpstr>
      <vt:lpstr>Most Services Provide Eventual Consistency</vt:lpstr>
      <vt:lpstr>Push Model Actively Forwards Updates to Users</vt:lpstr>
      <vt:lpstr>Pull Model Waits for Users to Request Updates</vt:lpstr>
      <vt:lpstr>Social Network Updates Generally Pulled from Server</vt:lpstr>
      <vt:lpstr>Availability and Reliability are More Important</vt:lpstr>
      <vt:lpstr>Availability: Your Data Located Near You</vt:lpstr>
      <vt:lpstr>Additional Copies of Your Data Kept Elsewhere</vt:lpstr>
      <vt:lpstr>Reliability Supported Using Codes</vt:lpstr>
      <vt:lpstr>Reliability Supported Using Codes</vt:lpstr>
      <vt:lpstr>Sharing Supported Using Access Control Lists</vt:lpstr>
      <vt:lpstr>Reminder: You are Guaranteed Nothing.</vt:lpstr>
      <vt:lpstr>Terminology You Should Know from These Slides</vt:lpstr>
      <vt:lpstr>Concepts You Should Know from These Slides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Steven Lumetta</cp:lastModifiedBy>
  <cp:revision>1490</cp:revision>
  <cp:lastPrinted>2016-10-28T17:47:45Z</cp:lastPrinted>
  <dcterms:created xsi:type="dcterms:W3CDTF">2015-04-21T10:43:03Z</dcterms:created>
  <dcterms:modified xsi:type="dcterms:W3CDTF">2022-02-16T16:22:09Z</dcterms:modified>
</cp:coreProperties>
</file>