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59"/>
  </p:notesMasterIdLst>
  <p:handoutMasterIdLst>
    <p:handoutMasterId r:id="rId60"/>
  </p:handoutMasterIdLst>
  <p:sldIdLst>
    <p:sldId id="452" r:id="rId2"/>
    <p:sldId id="675" r:id="rId3"/>
    <p:sldId id="673" r:id="rId4"/>
    <p:sldId id="674" r:id="rId5"/>
    <p:sldId id="676" r:id="rId6"/>
    <p:sldId id="638" r:id="rId7"/>
    <p:sldId id="677" r:id="rId8"/>
    <p:sldId id="667" r:id="rId9"/>
    <p:sldId id="640" r:id="rId10"/>
    <p:sldId id="678" r:id="rId11"/>
    <p:sldId id="680" r:id="rId12"/>
    <p:sldId id="669" r:id="rId13"/>
    <p:sldId id="679" r:id="rId14"/>
    <p:sldId id="665" r:id="rId15"/>
    <p:sldId id="681" r:id="rId16"/>
    <p:sldId id="672" r:id="rId17"/>
    <p:sldId id="643" r:id="rId18"/>
    <p:sldId id="671" r:id="rId19"/>
    <p:sldId id="682" r:id="rId20"/>
    <p:sldId id="664" r:id="rId21"/>
    <p:sldId id="645" r:id="rId22"/>
    <p:sldId id="639" r:id="rId23"/>
    <p:sldId id="683" r:id="rId24"/>
    <p:sldId id="666" r:id="rId25"/>
    <p:sldId id="685" r:id="rId26"/>
    <p:sldId id="647" r:id="rId27"/>
    <p:sldId id="684" r:id="rId28"/>
    <p:sldId id="648" r:id="rId29"/>
    <p:sldId id="686" r:id="rId30"/>
    <p:sldId id="687" r:id="rId31"/>
    <p:sldId id="650" r:id="rId32"/>
    <p:sldId id="703" r:id="rId33"/>
    <p:sldId id="705" r:id="rId34"/>
    <p:sldId id="702" r:id="rId35"/>
    <p:sldId id="652" r:id="rId36"/>
    <p:sldId id="653" r:id="rId37"/>
    <p:sldId id="654" r:id="rId38"/>
    <p:sldId id="655" r:id="rId39"/>
    <p:sldId id="706" r:id="rId40"/>
    <p:sldId id="708" r:id="rId41"/>
    <p:sldId id="711" r:id="rId42"/>
    <p:sldId id="659" r:id="rId43"/>
    <p:sldId id="709" r:id="rId44"/>
    <p:sldId id="712" r:id="rId45"/>
    <p:sldId id="713" r:id="rId46"/>
    <p:sldId id="695" r:id="rId47"/>
    <p:sldId id="696" r:id="rId48"/>
    <p:sldId id="697" r:id="rId49"/>
    <p:sldId id="698" r:id="rId50"/>
    <p:sldId id="699" r:id="rId51"/>
    <p:sldId id="700" r:id="rId52"/>
    <p:sldId id="701" r:id="rId53"/>
    <p:sldId id="692" r:id="rId54"/>
    <p:sldId id="714" r:id="rId55"/>
    <p:sldId id="473" r:id="rId56"/>
    <p:sldId id="552" r:id="rId57"/>
    <p:sldId id="691" r:id="rId58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F15"/>
    <a:srgbClr val="06558F"/>
    <a:srgbClr val="FFFFFF"/>
    <a:srgbClr val="B2ACB5"/>
    <a:srgbClr val="9C56BE"/>
    <a:srgbClr val="7F70C1"/>
    <a:srgbClr val="FFD09B"/>
    <a:srgbClr val="E1E853"/>
    <a:srgbClr val="F7BCAB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6" autoAdjust="0"/>
    <p:restoredTop sz="88164" autoAdjust="0"/>
  </p:normalViewPr>
  <p:slideViewPr>
    <p:cSldViewPr snapToGrid="0">
      <p:cViewPr varScale="1">
        <p:scale>
          <a:sx n="91" d="100"/>
          <a:sy n="91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2"/>
            <a:ext cx="4068339" cy="356357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r">
              <a:defRPr sz="1200"/>
            </a:lvl1pPr>
          </a:lstStyle>
          <a:p>
            <a:fld id="{B7B2EAB6-D689-4E05-BA69-3794AD24F7EB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21"/>
            <a:ext cx="4068339" cy="356356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r">
              <a:defRPr sz="1200"/>
            </a:lvl1pPr>
          </a:lstStyle>
          <a:p>
            <a:fld id="{5F190AE4-2089-4C9E-B5AB-3D3BAB8A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9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68339" cy="356357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2"/>
            <a:ext cx="4068339" cy="356357"/>
          </a:xfrm>
          <a:prstGeom prst="rect">
            <a:avLst/>
          </a:prstGeom>
        </p:spPr>
        <p:txBody>
          <a:bodyPr vert="horz" lIns="94207" tIns="47104" rIns="94207" bIns="47104" rtlCol="0"/>
          <a:lstStyle>
            <a:lvl1pPr algn="r">
              <a:defRPr sz="1200"/>
            </a:lvl1pPr>
          </a:lstStyle>
          <a:p>
            <a:fld id="{FCB7FEB2-7CC4-407B-823B-93A197C339A3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7" tIns="47104" rIns="94207" bIns="471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4207" tIns="47104" rIns="94207" bIns="471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21"/>
            <a:ext cx="4068339" cy="356356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4207" tIns="47104" rIns="94207" bIns="47104" rtlCol="0" anchor="b"/>
          <a:lstStyle>
            <a:lvl1pPr algn="r">
              <a:defRPr sz="1200"/>
            </a:lvl1pPr>
          </a:lstStyle>
          <a:p>
            <a:fld id="{C746901C-2F17-412D-8945-DF33E2930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8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6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8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9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26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87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93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59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18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3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3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29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4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38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98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3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0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33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Nothing too technical, but students will get to play with the idea in the lab.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6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4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3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40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87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6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386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8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626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16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9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517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62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16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9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64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59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45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042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51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324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82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142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861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952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018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40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45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49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831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3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27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6901C-2F17-412D-8945-DF33E2930D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6349" y="536714"/>
            <a:ext cx="7792278" cy="2494722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6348" y="4455620"/>
            <a:ext cx="7792279" cy="168985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none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2973203" cy="36512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ECE 120: Introduction to Computing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713474" cy="365125"/>
          </a:xfrm>
        </p:spPr>
        <p:txBody>
          <a:bodyPr/>
          <a:lstStyle>
            <a:lvl1pPr>
              <a:defRPr sz="1100" cap="none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© 2016 Steven S. Lumetta.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7A1E67A6-F3B4-42F5-9080-BEEF8C889EA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348" y="3786808"/>
            <a:ext cx="7803311" cy="0"/>
          </a:xfrm>
          <a:prstGeom prst="line">
            <a:avLst/>
          </a:prstGeom>
          <a:ln w="25400">
            <a:solidFill>
              <a:srgbClr val="D0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44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CAFA-42BF-4D03-A2B2-0B96A0CF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CAFA-42BF-4D03-A2B2-0B96A0CF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9" y="536714"/>
            <a:ext cx="10982737" cy="6460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350" y="1630017"/>
            <a:ext cx="7792278" cy="423907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© 2016 Steven S. Lumetta. 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sz="1100"/>
              <a:t>slide </a:t>
            </a:r>
            <a:fld id="{DFCBF99B-FFDD-44A2-B92B-66EDED34A677}" type="slidenum">
              <a:rPr lang="en-US" sz="1100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BBCAFA-42BF-4D03-A2B2-0B96A0CF4F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3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BBCAFA-42BF-4D03-A2B2-0B96A0CF4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6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BBCAFA-42BF-4D03-A2B2-0B96A0CF4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2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BBCAFA-42BF-4D03-A2B2-0B96A0CF4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© 2016 Steven S. Lumetta. 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3BBCAFA-42BF-4D03-A2B2-0B96A0CF4F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ECE 120: Introduction to Computing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2016 Steven S. Lumetta.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BCAFA-42BF-4D03-A2B2-0B96A0CF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120: Introduction to Computing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2016 Steven S. Lumetta.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BCAFA-42BF-4D03-A2B2-0B96A0CF4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9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8594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350" y="536714"/>
            <a:ext cx="10972798" cy="6460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348" y="1540565"/>
            <a:ext cx="7792279" cy="43285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348" y="6459785"/>
            <a:ext cx="2973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ECE 120: Introduction to Computing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702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baseline="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© 2016 Steven S. Lumetta. 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sz="1100" dirty="0">
                <a:solidFill>
                  <a:schemeClr val="tx1"/>
                </a:solidFill>
              </a:rPr>
              <a:t>slide </a:t>
            </a:r>
            <a:fld id="{DFCBF99B-FFDD-44A2-B92B-66EDED34A677}" type="slidenum">
              <a:rPr lang="en-US" sz="1100" smtClean="0">
                <a:solidFill>
                  <a:schemeClr val="tx1"/>
                </a:solidFill>
              </a:rPr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6349" y="1300524"/>
            <a:ext cx="10972799" cy="0"/>
          </a:xfrm>
          <a:prstGeom prst="line">
            <a:avLst/>
          </a:prstGeom>
          <a:ln w="25400">
            <a:solidFill>
              <a:srgbClr val="D09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6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6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349" y="536714"/>
            <a:ext cx="7792278" cy="28922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800" dirty="0"/>
              <a:t>University of Illinois at Urbana-Champaign</a:t>
            </a:r>
            <a:br>
              <a:rPr lang="en-US" sz="2800" dirty="0"/>
            </a:br>
            <a:r>
              <a:rPr lang="en-US" sz="2800" dirty="0"/>
              <a:t>Dept. of Electrical and Computer Engineering</a:t>
            </a:r>
            <a:br>
              <a:rPr lang="en-US" sz="2800" dirty="0"/>
            </a:br>
            <a:br>
              <a:rPr lang="en-US" sz="3600" dirty="0"/>
            </a:br>
            <a:r>
              <a:rPr lang="en-US" sz="3600" dirty="0"/>
              <a:t>ECE 101: Computing Technologies</a:t>
            </a:r>
            <a:br>
              <a:rPr lang="en-US" sz="3600" dirty="0"/>
            </a:br>
            <a:r>
              <a:rPr lang="en-US" sz="3600" dirty="0"/>
              <a:t>and the Internet of Things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The Internet 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(part 1 of 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7A1E67A6-F3B4-42F5-9080-BEEF8C889EA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96D0CF-C2A8-4B06-A4A9-5BD8E7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8530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Limitations for a Clique Topology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630017"/>
            <a:ext cx="8101601" cy="4239077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Generalize: </a:t>
            </a:r>
            <a:r>
              <a:rPr lang="en-US" b="1" dirty="0">
                <a:solidFill>
                  <a:srgbClr val="00B050"/>
                </a:solidFill>
              </a:rPr>
              <a:t>how many “wires” for N computers?</a:t>
            </a:r>
          </a:p>
          <a:p>
            <a:r>
              <a:rPr lang="en-US" dirty="0"/>
              <a:t>To count,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choose one computer (</a:t>
            </a:r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en-US" dirty="0"/>
              <a:t> choices), then 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choose a different computer (</a:t>
            </a:r>
            <a:r>
              <a:rPr lang="en-US" b="1" dirty="0">
                <a:solidFill>
                  <a:srgbClr val="00B050"/>
                </a:solidFill>
              </a:rPr>
              <a:t>N – 1 </a:t>
            </a:r>
            <a:r>
              <a:rPr lang="en-US" dirty="0"/>
              <a:t>choices).</a:t>
            </a:r>
          </a:p>
          <a:p>
            <a:r>
              <a:rPr lang="en-US" dirty="0"/>
              <a:t>Total possible choices?  </a:t>
            </a:r>
            <a:r>
              <a:rPr lang="en-US" b="1" dirty="0">
                <a:solidFill>
                  <a:srgbClr val="0070C0"/>
                </a:solidFill>
              </a:rPr>
              <a:t>N(N – 1) “wires”</a:t>
            </a:r>
            <a:r>
              <a:rPr lang="en-US" dirty="0"/>
              <a:t> *</a:t>
            </a:r>
          </a:p>
          <a:p>
            <a:r>
              <a:rPr lang="en-US" b="1" dirty="0">
                <a:solidFill>
                  <a:srgbClr val="00B050"/>
                </a:solidFill>
              </a:rPr>
              <a:t>Limitations of a clique?</a:t>
            </a:r>
          </a:p>
          <a:p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too many network interfaces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sz="2200" dirty="0"/>
              <a:t>*Wires usually only used in one direction, but two can be packaged in one cable, so divide by two for the number of cables.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35C8AA-BD3F-877B-9B29-D852BF2D1ABA}"/>
              </a:ext>
            </a:extLst>
          </p:cNvPr>
          <p:cNvSpPr txBox="1"/>
          <p:nvPr/>
        </p:nvSpPr>
        <p:spPr>
          <a:xfrm>
            <a:off x="4788310" y="4049002"/>
            <a:ext cx="3029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Too many wires!</a:t>
            </a:r>
          </a:p>
        </p:txBody>
      </p:sp>
    </p:spTree>
    <p:extLst>
      <p:ext uri="{BB962C8B-B14F-4D97-AF65-F5344CB8AC3E}">
        <p14:creationId xmlns:p14="http://schemas.microsoft.com/office/powerpoint/2010/main" val="23313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Ethernet was originally a </a:t>
            </a:r>
            <a:r>
              <a:rPr lang="en-US" b="1" dirty="0">
                <a:solidFill>
                  <a:srgbClr val="0070C0"/>
                </a:solidFill>
              </a:rPr>
              <a:t>shared medium</a:t>
            </a:r>
            <a:r>
              <a:rPr lang="en-US" dirty="0"/>
              <a:t>.</a:t>
            </a:r>
          </a:p>
          <a:p>
            <a:r>
              <a:rPr lang="en-US" dirty="0"/>
              <a:t>Just </a:t>
            </a:r>
            <a:r>
              <a:rPr lang="en-US" b="1" dirty="0">
                <a:solidFill>
                  <a:srgbClr val="0070C0"/>
                </a:solidFill>
              </a:rPr>
              <a:t>1 “wire”</a:t>
            </a:r>
            <a:r>
              <a:rPr lang="en-US" dirty="0"/>
              <a:t>—in yellow, labeled “The Ether” in the diagram—</a:t>
            </a:r>
            <a:r>
              <a:rPr lang="en-US" b="1" dirty="0">
                <a:solidFill>
                  <a:srgbClr val="0070C0"/>
                </a:solidFill>
              </a:rPr>
              <a:t>for all computers</a:t>
            </a:r>
            <a:r>
              <a:rPr lang="en-US" dirty="0"/>
              <a:t>!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Reduces Wire and Interface Count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1C928F9-48F0-DF5C-9F7B-0C27CAB39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477" y="3034588"/>
            <a:ext cx="6145045" cy="317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Six Computers on a Shared Ethernet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0B7E25-E134-F04E-1E6D-D22E45BBCC23}"/>
              </a:ext>
            </a:extLst>
          </p:cNvPr>
          <p:cNvGrpSpPr/>
          <p:nvPr/>
        </p:nvGrpSpPr>
        <p:grpSpPr>
          <a:xfrm>
            <a:off x="462844" y="2623155"/>
            <a:ext cx="8799689" cy="2302356"/>
            <a:chOff x="462844" y="2623155"/>
            <a:chExt cx="8799689" cy="2302356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936EF997-151F-F56F-1790-B9A2D5211F5B}"/>
                </a:ext>
              </a:extLst>
            </p:cNvPr>
            <p:cNvSpPr/>
            <p:nvPr/>
          </p:nvSpPr>
          <p:spPr>
            <a:xfrm>
              <a:off x="677333" y="2722496"/>
              <a:ext cx="8342489" cy="2203015"/>
            </a:xfrm>
            <a:custGeom>
              <a:avLst/>
              <a:gdLst>
                <a:gd name="connsiteX0" fmla="*/ 0 w 8342489"/>
                <a:gd name="connsiteY0" fmla="*/ 348082 h 2203015"/>
                <a:gd name="connsiteX1" fmla="*/ 2020711 w 8342489"/>
                <a:gd name="connsiteY1" fmla="*/ 393237 h 2203015"/>
                <a:gd name="connsiteX2" fmla="*/ 2765778 w 8342489"/>
                <a:gd name="connsiteY2" fmla="*/ 652882 h 2203015"/>
                <a:gd name="connsiteX3" fmla="*/ 2822223 w 8342489"/>
                <a:gd name="connsiteY3" fmla="*/ 1917237 h 2203015"/>
                <a:gd name="connsiteX4" fmla="*/ 5000978 w 8342489"/>
                <a:gd name="connsiteY4" fmla="*/ 2154304 h 2203015"/>
                <a:gd name="connsiteX5" fmla="*/ 6581423 w 8342489"/>
                <a:gd name="connsiteY5" fmla="*/ 2030126 h 2203015"/>
                <a:gd name="connsiteX6" fmla="*/ 6683023 w 8342489"/>
                <a:gd name="connsiteY6" fmla="*/ 494837 h 2203015"/>
                <a:gd name="connsiteX7" fmla="*/ 7258756 w 8342489"/>
                <a:gd name="connsiteY7" fmla="*/ 31993 h 2203015"/>
                <a:gd name="connsiteX8" fmla="*/ 8342489 w 8342489"/>
                <a:gd name="connsiteY8" fmla="*/ 77148 h 220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42489" h="2203015">
                  <a:moveTo>
                    <a:pt x="0" y="348082"/>
                  </a:moveTo>
                  <a:cubicBezTo>
                    <a:pt x="779874" y="345259"/>
                    <a:pt x="1559748" y="342437"/>
                    <a:pt x="2020711" y="393237"/>
                  </a:cubicBezTo>
                  <a:cubicBezTo>
                    <a:pt x="2481674" y="444037"/>
                    <a:pt x="2632193" y="398882"/>
                    <a:pt x="2765778" y="652882"/>
                  </a:cubicBezTo>
                  <a:cubicBezTo>
                    <a:pt x="2899363" y="906882"/>
                    <a:pt x="2449690" y="1667000"/>
                    <a:pt x="2822223" y="1917237"/>
                  </a:cubicBezTo>
                  <a:cubicBezTo>
                    <a:pt x="3194756" y="2167474"/>
                    <a:pt x="4374445" y="2135489"/>
                    <a:pt x="5000978" y="2154304"/>
                  </a:cubicBezTo>
                  <a:cubicBezTo>
                    <a:pt x="5627511" y="2173119"/>
                    <a:pt x="6301082" y="2306704"/>
                    <a:pt x="6581423" y="2030126"/>
                  </a:cubicBezTo>
                  <a:cubicBezTo>
                    <a:pt x="6861764" y="1753548"/>
                    <a:pt x="6570134" y="827859"/>
                    <a:pt x="6683023" y="494837"/>
                  </a:cubicBezTo>
                  <a:cubicBezTo>
                    <a:pt x="6795912" y="161815"/>
                    <a:pt x="6982178" y="101608"/>
                    <a:pt x="7258756" y="31993"/>
                  </a:cubicBezTo>
                  <a:cubicBezTo>
                    <a:pt x="7535334" y="-37622"/>
                    <a:pt x="7938911" y="19763"/>
                    <a:pt x="8342489" y="77148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66DA0E-CAFE-0F34-CFEF-DB6F868BA41F}"/>
                </a:ext>
              </a:extLst>
            </p:cNvPr>
            <p:cNvSpPr/>
            <p:nvPr/>
          </p:nvSpPr>
          <p:spPr>
            <a:xfrm>
              <a:off x="462844" y="2910922"/>
              <a:ext cx="485423" cy="3651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2FD163-2E1F-827D-9CA1-D1A7DB79D85E}"/>
                </a:ext>
              </a:extLst>
            </p:cNvPr>
            <p:cNvSpPr/>
            <p:nvPr/>
          </p:nvSpPr>
          <p:spPr>
            <a:xfrm>
              <a:off x="8777110" y="2623155"/>
              <a:ext cx="485423" cy="3651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A44A08C-4A4F-646A-7B9C-7D0D516A9503}"/>
              </a:ext>
            </a:extLst>
          </p:cNvPr>
          <p:cNvGrpSpPr/>
          <p:nvPr/>
        </p:nvGrpSpPr>
        <p:grpSpPr>
          <a:xfrm>
            <a:off x="1842422" y="3003454"/>
            <a:ext cx="182880" cy="818175"/>
            <a:chOff x="1842422" y="3003454"/>
            <a:chExt cx="182880" cy="81817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8040BC-F60C-2C28-FA68-6CB0625DF0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1614" y="3074840"/>
              <a:ext cx="26782" cy="7467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A8EEF77-F8EF-F9EE-4CA8-097BEC28B8E1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4A22B736-154C-DE2B-48F2-87BA65457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3385274"/>
            <a:ext cx="1704693" cy="125381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90542-D14E-88C3-24EA-4BD9AA09C3CD}"/>
              </a:ext>
            </a:extLst>
          </p:cNvPr>
          <p:cNvGrpSpPr/>
          <p:nvPr/>
        </p:nvGrpSpPr>
        <p:grpSpPr>
          <a:xfrm>
            <a:off x="3757159" y="4696672"/>
            <a:ext cx="182880" cy="818175"/>
            <a:chOff x="1842422" y="3003454"/>
            <a:chExt cx="182880" cy="81817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DCFD073-9831-9E59-2329-3083A4CE19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1614" y="3074840"/>
              <a:ext cx="26782" cy="7467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E6C9EA-0F77-831F-94FD-4FF780345EE7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43015D-9BCA-A6B5-D526-9635AF9931D5}"/>
              </a:ext>
            </a:extLst>
          </p:cNvPr>
          <p:cNvGrpSpPr/>
          <p:nvPr/>
        </p:nvGrpSpPr>
        <p:grpSpPr>
          <a:xfrm>
            <a:off x="5626918" y="4799496"/>
            <a:ext cx="182880" cy="818175"/>
            <a:chOff x="1842422" y="3003454"/>
            <a:chExt cx="182880" cy="81817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EE45735-B2DF-7CFF-4F5F-66E45399A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1614" y="3074840"/>
              <a:ext cx="26782" cy="7467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577F2B6-FDE4-9FC4-BBFD-E0E685794416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466152-A4CE-3199-0860-A00A30113D88}"/>
              </a:ext>
            </a:extLst>
          </p:cNvPr>
          <p:cNvGrpSpPr/>
          <p:nvPr/>
        </p:nvGrpSpPr>
        <p:grpSpPr>
          <a:xfrm rot="16200000">
            <a:off x="7528939" y="3887610"/>
            <a:ext cx="182880" cy="638581"/>
            <a:chOff x="1842422" y="3003454"/>
            <a:chExt cx="182880" cy="63858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2FD83A0-B5A7-56D5-8B50-3AD8774552F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1649141" y="3357315"/>
              <a:ext cx="567194" cy="224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4F0FF6-71A7-DEB7-4FF0-8572F343C5C2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00F2E9-0DAD-ADDF-15E7-80480D9D53D9}"/>
              </a:ext>
            </a:extLst>
          </p:cNvPr>
          <p:cNvGrpSpPr/>
          <p:nvPr/>
        </p:nvGrpSpPr>
        <p:grpSpPr>
          <a:xfrm rot="8658669">
            <a:off x="7348799" y="2224317"/>
            <a:ext cx="182880" cy="818175"/>
            <a:chOff x="1842422" y="3003454"/>
            <a:chExt cx="182880" cy="81817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0824F30-C199-A930-8B40-0F0425A7C8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1614" y="3074840"/>
              <a:ext cx="26782" cy="7467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DEAC09E-4AE8-7537-890F-4AF24266BCD6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7FC36F7-F864-FF31-AD16-9DE2CE28E54B}"/>
              </a:ext>
            </a:extLst>
          </p:cNvPr>
          <p:cNvGrpSpPr/>
          <p:nvPr/>
        </p:nvGrpSpPr>
        <p:grpSpPr>
          <a:xfrm rot="11355317">
            <a:off x="2914244" y="2428100"/>
            <a:ext cx="182880" cy="818175"/>
            <a:chOff x="1842422" y="3003454"/>
            <a:chExt cx="182880" cy="81817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144D5EA-5BE5-2E81-DCF2-723D9EEA30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1614" y="3074840"/>
              <a:ext cx="26782" cy="746789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FAED5A-A2A2-2822-09E7-9E5526101068}"/>
                </a:ext>
              </a:extLst>
            </p:cNvPr>
            <p:cNvSpPr/>
            <p:nvPr/>
          </p:nvSpPr>
          <p:spPr>
            <a:xfrm>
              <a:off x="1842422" y="300345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BC1211E-5349-590E-9E64-2DFF4229A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94" y="1665716"/>
            <a:ext cx="2060756" cy="1275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902E7-B261-5782-0597-7275594A4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03" y="4889032"/>
            <a:ext cx="1704692" cy="1253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9B61E-2C00-97F2-6733-C788563BE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687" y="1657109"/>
            <a:ext cx="1704692" cy="125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5543-0CB0-ED7A-7DB8-41D224A89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484" y="4889032"/>
            <a:ext cx="2060755" cy="1275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9F583-F467-585C-4347-532DBC247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5624" y="3550740"/>
            <a:ext cx="2060755" cy="12754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30FA7B-0BF4-0C11-3648-E2D6960DF6CC}"/>
              </a:ext>
            </a:extLst>
          </p:cNvPr>
          <p:cNvSpPr txBox="1"/>
          <p:nvPr/>
        </p:nvSpPr>
        <p:spPr>
          <a:xfrm>
            <a:off x="4369672" y="3561069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Ether</a:t>
            </a:r>
          </a:p>
        </p:txBody>
      </p:sp>
      <p:pic>
        <p:nvPicPr>
          <p:cNvPr id="38" name="Picture 3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AF8910B-BB6A-C5C0-48DB-F87CD1A5B1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60" y="5009228"/>
            <a:ext cx="2290925" cy="11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2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Better?  A Shared Network or a Clique?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Consider a small group (10-20 computers).</a:t>
            </a:r>
          </a:p>
          <a:p>
            <a:r>
              <a:rPr lang="en-US" b="1" dirty="0">
                <a:solidFill>
                  <a:srgbClr val="00B050"/>
                </a:solidFill>
              </a:rPr>
              <a:t>Build a clique or a shared network?</a:t>
            </a:r>
          </a:p>
          <a:p>
            <a:r>
              <a:rPr lang="en-US" dirty="0"/>
              <a:t>pros of sharing:</a:t>
            </a:r>
          </a:p>
          <a:p>
            <a:pPr lvl="1"/>
            <a:r>
              <a:rPr lang="en-US" dirty="0"/>
              <a:t>cheaper wiring</a:t>
            </a:r>
          </a:p>
          <a:p>
            <a:pPr lvl="1"/>
            <a:r>
              <a:rPr lang="en-US" dirty="0"/>
              <a:t>fewer network interfaces </a:t>
            </a:r>
            <a:br>
              <a:rPr lang="en-US" dirty="0"/>
            </a:br>
            <a:r>
              <a:rPr lang="en-US" dirty="0"/>
              <a:t>(one per computer instead of 9-19)</a:t>
            </a:r>
          </a:p>
          <a:p>
            <a:r>
              <a:rPr lang="en-US" dirty="0"/>
              <a:t>pros of a clique:</a:t>
            </a:r>
          </a:p>
          <a:p>
            <a:pPr lvl="1"/>
            <a:r>
              <a:rPr lang="en-US" dirty="0"/>
              <a:t>simpler physical protocols</a:t>
            </a:r>
          </a:p>
          <a:p>
            <a:pPr lvl="1"/>
            <a:r>
              <a:rPr lang="en-US" dirty="0"/>
              <a:t>no need to take turns</a:t>
            </a:r>
          </a:p>
          <a:p>
            <a:pPr lvl="1"/>
            <a:r>
              <a:rPr lang="en-US" dirty="0"/>
              <a:t>simultaneous all-to-all communication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3D3997-547E-D3BF-59F6-1FD870FB1DCF}"/>
              </a:ext>
            </a:extLst>
          </p:cNvPr>
          <p:cNvGrpSpPr/>
          <p:nvPr/>
        </p:nvGrpSpPr>
        <p:grpSpPr>
          <a:xfrm>
            <a:off x="7562124" y="4108510"/>
            <a:ext cx="3674149" cy="1882387"/>
            <a:chOff x="648718" y="1657109"/>
            <a:chExt cx="8797661" cy="45073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059AF707-2DC4-7BA4-68E0-B0136DAA3DBB}"/>
                </a:ext>
              </a:extLst>
            </p:cNvPr>
            <p:cNvCxnSpPr/>
            <p:nvPr/>
          </p:nvCxnSpPr>
          <p:spPr>
            <a:xfrm flipV="1">
              <a:off x="1990165" y="2592593"/>
              <a:ext cx="968188" cy="125864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2F998F-D710-849A-4731-E339D7389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165" y="2732442"/>
              <a:ext cx="5322074" cy="111879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539876-2A46-A931-14EE-A8F2403ED0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76226" y="4012602"/>
              <a:ext cx="5755341" cy="16136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EEC0720-2CC9-831C-858A-AC73A45680AB}"/>
                </a:ext>
              </a:extLst>
            </p:cNvPr>
            <p:cNvCxnSpPr/>
            <p:nvPr/>
          </p:nvCxnSpPr>
          <p:spPr>
            <a:xfrm>
              <a:off x="2097741" y="4216998"/>
              <a:ext cx="3689873" cy="975286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0F927D8-1632-3B2C-E2B9-2C26A006FCC3}"/>
                </a:ext>
              </a:extLst>
            </p:cNvPr>
            <p:cNvCxnSpPr/>
            <p:nvPr/>
          </p:nvCxnSpPr>
          <p:spPr>
            <a:xfrm>
              <a:off x="2076226" y="4367605"/>
              <a:ext cx="1861073" cy="699247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67A5AE4-58B5-E258-5658-BD3D79F2C047}"/>
                </a:ext>
              </a:extLst>
            </p:cNvPr>
            <p:cNvCxnSpPr>
              <a:cxnSpLocks/>
            </p:cNvCxnSpPr>
            <p:nvPr/>
          </p:nvCxnSpPr>
          <p:spPr>
            <a:xfrm>
              <a:off x="2885988" y="2668272"/>
              <a:ext cx="916444" cy="2710552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641B830-F6C9-8559-A61B-AA90C5B8E1A5}"/>
                </a:ext>
              </a:extLst>
            </p:cNvPr>
            <p:cNvCxnSpPr>
              <a:cxnSpLocks/>
            </p:cNvCxnSpPr>
            <p:nvPr/>
          </p:nvCxnSpPr>
          <p:spPr>
            <a:xfrm>
              <a:off x="2892772" y="2714951"/>
              <a:ext cx="2700169" cy="2786231"/>
            </a:xfrm>
            <a:prstGeom prst="line">
              <a:avLst/>
            </a:prstGeom>
            <a:ln w="508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590D70-6AD0-8CAE-E6E0-692FCD6B22BF}"/>
                </a:ext>
              </a:extLst>
            </p:cNvPr>
            <p:cNvSpPr/>
            <p:nvPr/>
          </p:nvSpPr>
          <p:spPr>
            <a:xfrm>
              <a:off x="3055172" y="2689412"/>
              <a:ext cx="4733437" cy="1409252"/>
            </a:xfrm>
            <a:custGeom>
              <a:avLst/>
              <a:gdLst>
                <a:gd name="connsiteX0" fmla="*/ 0 w 4733437"/>
                <a:gd name="connsiteY0" fmla="*/ 0 h 1409252"/>
                <a:gd name="connsiteX1" fmla="*/ 1559859 w 4733437"/>
                <a:gd name="connsiteY1" fmla="*/ 935915 h 1409252"/>
                <a:gd name="connsiteX2" fmla="*/ 4206240 w 4733437"/>
                <a:gd name="connsiteY2" fmla="*/ 1312433 h 1409252"/>
                <a:gd name="connsiteX3" fmla="*/ 4733364 w 4733437"/>
                <a:gd name="connsiteY3" fmla="*/ 1409252 h 140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3437" h="1409252">
                  <a:moveTo>
                    <a:pt x="0" y="0"/>
                  </a:moveTo>
                  <a:cubicBezTo>
                    <a:pt x="429409" y="358588"/>
                    <a:pt x="858819" y="717176"/>
                    <a:pt x="1559859" y="935915"/>
                  </a:cubicBezTo>
                  <a:cubicBezTo>
                    <a:pt x="2260899" y="1154654"/>
                    <a:pt x="3677323" y="1233544"/>
                    <a:pt x="4206240" y="1312433"/>
                  </a:cubicBezTo>
                  <a:cubicBezTo>
                    <a:pt x="4735157" y="1391322"/>
                    <a:pt x="4734260" y="1400287"/>
                    <a:pt x="4733364" y="1409252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1CFCCC-0D86-4C17-B1C8-E1B70142514C}"/>
                </a:ext>
              </a:extLst>
            </p:cNvPr>
            <p:cNvSpPr/>
            <p:nvPr/>
          </p:nvSpPr>
          <p:spPr>
            <a:xfrm>
              <a:off x="2985834" y="2538805"/>
              <a:ext cx="4318608" cy="740329"/>
            </a:xfrm>
            <a:custGeom>
              <a:avLst/>
              <a:gdLst>
                <a:gd name="connsiteX0" fmla="*/ 47822 w 4318608"/>
                <a:gd name="connsiteY0" fmla="*/ 10757 h 740329"/>
                <a:gd name="connsiteX1" fmla="*/ 499644 w 4318608"/>
                <a:gd name="connsiteY1" fmla="*/ 634701 h 740329"/>
                <a:gd name="connsiteX2" fmla="*/ 3630119 w 4318608"/>
                <a:gd name="connsiteY2" fmla="*/ 677731 h 740329"/>
                <a:gd name="connsiteX3" fmla="*/ 4318608 w 4318608"/>
                <a:gd name="connsiteY3" fmla="*/ 0 h 74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18608" h="740329">
                  <a:moveTo>
                    <a:pt x="47822" y="10757"/>
                  </a:moveTo>
                  <a:cubicBezTo>
                    <a:pt x="-24792" y="267148"/>
                    <a:pt x="-97406" y="523539"/>
                    <a:pt x="499644" y="634701"/>
                  </a:cubicBezTo>
                  <a:cubicBezTo>
                    <a:pt x="1096694" y="745863"/>
                    <a:pt x="2993625" y="783515"/>
                    <a:pt x="3630119" y="677731"/>
                  </a:cubicBezTo>
                  <a:cubicBezTo>
                    <a:pt x="4266613" y="571948"/>
                    <a:pt x="4292610" y="285974"/>
                    <a:pt x="4318608" y="0"/>
                  </a:cubicBezTo>
                </a:path>
              </a:pathLst>
            </a:cu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D38A28-F917-FFCA-8500-63B4050A75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2432" y="2549563"/>
              <a:ext cx="3502010" cy="2653479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6D533D-4718-67C1-AC03-98EA929C2D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7566" y="2388492"/>
              <a:ext cx="1564673" cy="3015871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4042E3-55FD-4CAF-F58D-CFB26C8353F7}"/>
                </a:ext>
              </a:extLst>
            </p:cNvPr>
            <p:cNvCxnSpPr/>
            <p:nvPr/>
          </p:nvCxnSpPr>
          <p:spPr>
            <a:xfrm>
              <a:off x="7339720" y="2494531"/>
              <a:ext cx="491847" cy="1598753"/>
            </a:xfrm>
            <a:prstGeom prst="line">
              <a:avLst/>
            </a:prstGeom>
            <a:ln w="508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31901A-69A6-C1E9-3650-3007BFA30F6A}"/>
                </a:ext>
              </a:extLst>
            </p:cNvPr>
            <p:cNvCxnSpPr/>
            <p:nvPr/>
          </p:nvCxnSpPr>
          <p:spPr>
            <a:xfrm>
              <a:off x="3854176" y="5501182"/>
              <a:ext cx="1766246" cy="211129"/>
            </a:xfrm>
            <a:prstGeom prst="line">
              <a:avLst/>
            </a:prstGeom>
            <a:ln w="508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28E513-96D8-D372-837B-63BDF1A0E6E5}"/>
                </a:ext>
              </a:extLst>
            </p:cNvPr>
            <p:cNvCxnSpPr/>
            <p:nvPr/>
          </p:nvCxnSpPr>
          <p:spPr>
            <a:xfrm flipV="1">
              <a:off x="3937299" y="4350632"/>
              <a:ext cx="3851310" cy="1011566"/>
            </a:xfrm>
            <a:prstGeom prst="line">
              <a:avLst/>
            </a:prstGeom>
            <a:ln w="50800">
              <a:solidFill>
                <a:srgbClr val="B2B2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520100-0954-771C-D9FE-1B690266D64F}"/>
                </a:ext>
              </a:extLst>
            </p:cNvPr>
            <p:cNvSpPr/>
            <p:nvPr/>
          </p:nvSpPr>
          <p:spPr>
            <a:xfrm>
              <a:off x="5733826" y="4527977"/>
              <a:ext cx="2054710" cy="840089"/>
            </a:xfrm>
            <a:custGeom>
              <a:avLst/>
              <a:gdLst>
                <a:gd name="connsiteX0" fmla="*/ 0 w 2054710"/>
                <a:gd name="connsiteY0" fmla="*/ 840089 h 840089"/>
                <a:gd name="connsiteX1" fmla="*/ 365760 w 2054710"/>
                <a:gd name="connsiteY1" fmla="*/ 11750 h 840089"/>
                <a:gd name="connsiteX2" fmla="*/ 1420009 w 2054710"/>
                <a:gd name="connsiteY2" fmla="*/ 334479 h 840089"/>
                <a:gd name="connsiteX3" fmla="*/ 2054710 w 2054710"/>
                <a:gd name="connsiteY3" fmla="*/ 76296 h 84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4710" h="840089">
                  <a:moveTo>
                    <a:pt x="0" y="840089"/>
                  </a:moveTo>
                  <a:cubicBezTo>
                    <a:pt x="64546" y="468053"/>
                    <a:pt x="129092" y="96018"/>
                    <a:pt x="365760" y="11750"/>
                  </a:cubicBezTo>
                  <a:cubicBezTo>
                    <a:pt x="602428" y="-72518"/>
                    <a:pt x="1138517" y="323721"/>
                    <a:pt x="1420009" y="334479"/>
                  </a:cubicBezTo>
                  <a:cubicBezTo>
                    <a:pt x="1701501" y="345237"/>
                    <a:pt x="1878105" y="210766"/>
                    <a:pt x="2054710" y="76296"/>
                  </a:cubicBezTo>
                </a:path>
              </a:pathLst>
            </a:custGeom>
            <a:noFill/>
            <a:ln w="50800">
              <a:solidFill>
                <a:srgbClr val="E1E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3929A1D-FD87-4370-CBAF-2C712475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74C9878-BBA5-E2D5-5ECD-E8EDAEBAF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D63B9C7-E6A4-72F1-7F33-BDA719A4C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F211E50-683E-D039-F92A-1AC967AFB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76" y="1661547"/>
              <a:ext cx="2060756" cy="1275407"/>
            </a:xfrm>
            <a:prstGeom prst="rect">
              <a:avLst/>
            </a:prstGeom>
          </p:spPr>
        </p:pic>
        <p:pic>
          <p:nvPicPr>
            <p:cNvPr id="27" name="Picture 26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3C9C4013-A2D5-4933-DEAE-FB64AB3B5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718" y="3375704"/>
              <a:ext cx="1704693" cy="125381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D84775F-75D4-F1A2-5FEC-C9924CFB8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90B0B1-CE0E-7ACF-2E1C-A50C1C3A3B92}"/>
              </a:ext>
            </a:extLst>
          </p:cNvPr>
          <p:cNvGrpSpPr/>
          <p:nvPr/>
        </p:nvGrpSpPr>
        <p:grpSpPr>
          <a:xfrm>
            <a:off x="7613174" y="1956744"/>
            <a:ext cx="3572049" cy="1792212"/>
            <a:chOff x="462844" y="1657109"/>
            <a:chExt cx="8983535" cy="450733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6471CD-178A-6763-EA62-B2717DEED68A}"/>
                </a:ext>
              </a:extLst>
            </p:cNvPr>
            <p:cNvGrpSpPr/>
            <p:nvPr/>
          </p:nvGrpSpPr>
          <p:grpSpPr>
            <a:xfrm>
              <a:off x="462844" y="2623155"/>
              <a:ext cx="8799689" cy="2302356"/>
              <a:chOff x="462844" y="2623155"/>
              <a:chExt cx="8799689" cy="230235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894BE1D-1AB9-6B37-BD16-70D96300B24E}"/>
                  </a:ext>
                </a:extLst>
              </p:cNvPr>
              <p:cNvSpPr/>
              <p:nvPr/>
            </p:nvSpPr>
            <p:spPr>
              <a:xfrm>
                <a:off x="677333" y="2722496"/>
                <a:ext cx="8342489" cy="2203015"/>
              </a:xfrm>
              <a:custGeom>
                <a:avLst/>
                <a:gdLst>
                  <a:gd name="connsiteX0" fmla="*/ 0 w 8342489"/>
                  <a:gd name="connsiteY0" fmla="*/ 348082 h 2203015"/>
                  <a:gd name="connsiteX1" fmla="*/ 2020711 w 8342489"/>
                  <a:gd name="connsiteY1" fmla="*/ 393237 h 2203015"/>
                  <a:gd name="connsiteX2" fmla="*/ 2765778 w 8342489"/>
                  <a:gd name="connsiteY2" fmla="*/ 652882 h 2203015"/>
                  <a:gd name="connsiteX3" fmla="*/ 2822223 w 8342489"/>
                  <a:gd name="connsiteY3" fmla="*/ 1917237 h 2203015"/>
                  <a:gd name="connsiteX4" fmla="*/ 5000978 w 8342489"/>
                  <a:gd name="connsiteY4" fmla="*/ 2154304 h 2203015"/>
                  <a:gd name="connsiteX5" fmla="*/ 6581423 w 8342489"/>
                  <a:gd name="connsiteY5" fmla="*/ 2030126 h 2203015"/>
                  <a:gd name="connsiteX6" fmla="*/ 6683023 w 8342489"/>
                  <a:gd name="connsiteY6" fmla="*/ 494837 h 2203015"/>
                  <a:gd name="connsiteX7" fmla="*/ 7258756 w 8342489"/>
                  <a:gd name="connsiteY7" fmla="*/ 31993 h 2203015"/>
                  <a:gd name="connsiteX8" fmla="*/ 8342489 w 8342489"/>
                  <a:gd name="connsiteY8" fmla="*/ 77148 h 220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42489" h="2203015">
                    <a:moveTo>
                      <a:pt x="0" y="348082"/>
                    </a:moveTo>
                    <a:cubicBezTo>
                      <a:pt x="779874" y="345259"/>
                      <a:pt x="1559748" y="342437"/>
                      <a:pt x="2020711" y="393237"/>
                    </a:cubicBezTo>
                    <a:cubicBezTo>
                      <a:pt x="2481674" y="444037"/>
                      <a:pt x="2632193" y="398882"/>
                      <a:pt x="2765778" y="652882"/>
                    </a:cubicBezTo>
                    <a:cubicBezTo>
                      <a:pt x="2899363" y="906882"/>
                      <a:pt x="2449690" y="1667000"/>
                      <a:pt x="2822223" y="1917237"/>
                    </a:cubicBezTo>
                    <a:cubicBezTo>
                      <a:pt x="3194756" y="2167474"/>
                      <a:pt x="4374445" y="2135489"/>
                      <a:pt x="5000978" y="2154304"/>
                    </a:cubicBezTo>
                    <a:cubicBezTo>
                      <a:pt x="5627511" y="2173119"/>
                      <a:pt x="6301082" y="2306704"/>
                      <a:pt x="6581423" y="2030126"/>
                    </a:cubicBezTo>
                    <a:cubicBezTo>
                      <a:pt x="6861764" y="1753548"/>
                      <a:pt x="6570134" y="827859"/>
                      <a:pt x="6683023" y="494837"/>
                    </a:cubicBezTo>
                    <a:cubicBezTo>
                      <a:pt x="6795912" y="161815"/>
                      <a:pt x="6982178" y="101608"/>
                      <a:pt x="7258756" y="31993"/>
                    </a:cubicBezTo>
                    <a:cubicBezTo>
                      <a:pt x="7535334" y="-37622"/>
                      <a:pt x="7938911" y="19763"/>
                      <a:pt x="8342489" y="77148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AB8BE18-5E52-FBE4-87DB-C12171F88BD1}"/>
                  </a:ext>
                </a:extLst>
              </p:cNvPr>
              <p:cNvSpPr/>
              <p:nvPr/>
            </p:nvSpPr>
            <p:spPr>
              <a:xfrm>
                <a:off x="462844" y="2910922"/>
                <a:ext cx="485423" cy="36512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99AC6CF-6C84-A3CA-EA56-3AC91679C94A}"/>
                  </a:ext>
                </a:extLst>
              </p:cNvPr>
              <p:cNvSpPr/>
              <p:nvPr/>
            </p:nvSpPr>
            <p:spPr>
              <a:xfrm>
                <a:off x="8777110" y="2623155"/>
                <a:ext cx="485423" cy="36512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529599F-11B4-3A56-BB4E-316405EBDAB3}"/>
                </a:ext>
              </a:extLst>
            </p:cNvPr>
            <p:cNvGrpSpPr/>
            <p:nvPr/>
          </p:nvGrpSpPr>
          <p:grpSpPr>
            <a:xfrm>
              <a:off x="1842422" y="3003454"/>
              <a:ext cx="182880" cy="818175"/>
              <a:chOff x="1842422" y="3003454"/>
              <a:chExt cx="182880" cy="818175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EFC6103-33CE-E05C-9D7E-736D786F83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31614" y="3074840"/>
                <a:ext cx="26782" cy="74678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5DA4915-8454-802A-4F7D-7C5C362FE6D2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2" name="Picture 31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B47DF435-D5BC-93F9-B670-5E6D1D0A0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4767B6E-A7B4-4163-EFAA-AB24E158A469}"/>
                </a:ext>
              </a:extLst>
            </p:cNvPr>
            <p:cNvGrpSpPr/>
            <p:nvPr/>
          </p:nvGrpSpPr>
          <p:grpSpPr>
            <a:xfrm>
              <a:off x="3757159" y="4696672"/>
              <a:ext cx="182880" cy="818175"/>
              <a:chOff x="1842422" y="3003454"/>
              <a:chExt cx="182880" cy="81817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044FFA9-5EAF-7113-4006-8938829CE7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31614" y="3074840"/>
                <a:ext cx="26782" cy="74678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0E73AE-A134-0233-0C27-8CD481FE88AC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3F7F6B4-3000-EABC-626B-914C18CA21C3}"/>
                </a:ext>
              </a:extLst>
            </p:cNvPr>
            <p:cNvGrpSpPr/>
            <p:nvPr/>
          </p:nvGrpSpPr>
          <p:grpSpPr>
            <a:xfrm>
              <a:off x="5626918" y="4799496"/>
              <a:ext cx="182880" cy="818175"/>
              <a:chOff x="1842422" y="3003454"/>
              <a:chExt cx="182880" cy="81817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BD43D8A-7D09-2842-4E05-0F734BA655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31614" y="3074840"/>
                <a:ext cx="26782" cy="74678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04753AD-C5E2-85CE-44A6-6F514E956EC0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5CE7C4-A907-1BED-0FFD-EBAB8DD50D25}"/>
                </a:ext>
              </a:extLst>
            </p:cNvPr>
            <p:cNvGrpSpPr/>
            <p:nvPr/>
          </p:nvGrpSpPr>
          <p:grpSpPr>
            <a:xfrm rot="16200000">
              <a:off x="7528939" y="3887610"/>
              <a:ext cx="182880" cy="638581"/>
              <a:chOff x="1842422" y="3003454"/>
              <a:chExt cx="182880" cy="638581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2B7961E-5DD7-0B9A-6C5E-4A283905F8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649141" y="3357315"/>
                <a:ext cx="567194" cy="2246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4E3AEE6-64BE-B32A-00EF-90099A79C62B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C63230-DC7B-8CD7-0D63-56DCD2776044}"/>
                </a:ext>
              </a:extLst>
            </p:cNvPr>
            <p:cNvGrpSpPr/>
            <p:nvPr/>
          </p:nvGrpSpPr>
          <p:grpSpPr>
            <a:xfrm rot="8658669">
              <a:off x="7348799" y="2224317"/>
              <a:ext cx="182880" cy="818175"/>
              <a:chOff x="1842422" y="3003454"/>
              <a:chExt cx="182880" cy="818175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5A46B71-8461-9767-754F-A764CFB0EF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31614" y="3074840"/>
                <a:ext cx="26782" cy="74678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A8CC96B8-C385-4F41-3D34-D655EB51A020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E2A3335-5345-A293-357A-FB99608ECE87}"/>
                </a:ext>
              </a:extLst>
            </p:cNvPr>
            <p:cNvGrpSpPr/>
            <p:nvPr/>
          </p:nvGrpSpPr>
          <p:grpSpPr>
            <a:xfrm rot="11355317">
              <a:off x="2914244" y="2428100"/>
              <a:ext cx="182880" cy="818175"/>
              <a:chOff x="1842422" y="3003454"/>
              <a:chExt cx="182880" cy="81817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59AAAC1-65E5-B490-DF17-B33398EB30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931614" y="3074840"/>
                <a:ext cx="26782" cy="746789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CF52C02-7775-117F-6DF0-AD4C504A34A5}"/>
                  </a:ext>
                </a:extLst>
              </p:cNvPr>
              <p:cNvSpPr/>
              <p:nvPr/>
            </p:nvSpPr>
            <p:spPr>
              <a:xfrm>
                <a:off x="1842422" y="3003454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8" name="Picture 3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A796595-F7DB-3362-67F2-E9E219352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55C2964-0354-BB19-32F8-EE8B19902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0C59C4C6-D6F7-E7D2-1B9B-4BCCF7B74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F40AD1A-5E57-8093-4854-12286C0AD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4B48E02-AF63-CDDF-B3D4-4E5083624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57FD4A-BA22-5027-35F5-CF2AA98711E2}"/>
              </a:ext>
            </a:extLst>
          </p:cNvPr>
          <p:cNvGrpSpPr/>
          <p:nvPr/>
        </p:nvGrpSpPr>
        <p:grpSpPr>
          <a:xfrm>
            <a:off x="4081346" y="4108510"/>
            <a:ext cx="3659249" cy="1284198"/>
            <a:chOff x="4081346" y="4108510"/>
            <a:chExt cx="3659249" cy="128419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C021222-AB9A-801C-6BB7-7D952F67F9F6}"/>
                </a:ext>
              </a:extLst>
            </p:cNvPr>
            <p:cNvSpPr txBox="1"/>
            <p:nvPr/>
          </p:nvSpPr>
          <p:spPr>
            <a:xfrm>
              <a:off x="5056847" y="4108510"/>
              <a:ext cx="268374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Ethernet solved</a:t>
              </a:r>
              <a:b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these issues.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B6CFBC3-576A-745D-FBAE-380CB4160DA3}"/>
                </a:ext>
              </a:extLst>
            </p:cNvPr>
            <p:cNvSpPr/>
            <p:nvPr/>
          </p:nvSpPr>
          <p:spPr>
            <a:xfrm>
              <a:off x="4081346" y="4560849"/>
              <a:ext cx="985761" cy="831859"/>
            </a:xfrm>
            <a:custGeom>
              <a:avLst/>
              <a:gdLst>
                <a:gd name="connsiteX0" fmla="*/ 635620 w 985761"/>
                <a:gd name="connsiteY0" fmla="*/ 0 h 831859"/>
                <a:gd name="connsiteX1" fmla="*/ 947854 w 985761"/>
                <a:gd name="connsiteY1" fmla="*/ 89210 h 831859"/>
                <a:gd name="connsiteX2" fmla="*/ 892098 w 985761"/>
                <a:gd name="connsiteY2" fmla="*/ 501805 h 831859"/>
                <a:gd name="connsiteX3" fmla="*/ 156117 w 985761"/>
                <a:gd name="connsiteY3" fmla="*/ 802888 h 831859"/>
                <a:gd name="connsiteX4" fmla="*/ 0 w 985761"/>
                <a:gd name="connsiteY4" fmla="*/ 802888 h 831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761" h="831859">
                  <a:moveTo>
                    <a:pt x="635620" y="0"/>
                  </a:moveTo>
                  <a:cubicBezTo>
                    <a:pt x="770364" y="2788"/>
                    <a:pt x="905108" y="5576"/>
                    <a:pt x="947854" y="89210"/>
                  </a:cubicBezTo>
                  <a:cubicBezTo>
                    <a:pt x="990600" y="172844"/>
                    <a:pt x="1024054" y="382859"/>
                    <a:pt x="892098" y="501805"/>
                  </a:cubicBezTo>
                  <a:cubicBezTo>
                    <a:pt x="760142" y="620751"/>
                    <a:pt x="304800" y="752708"/>
                    <a:pt x="156117" y="802888"/>
                  </a:cubicBezTo>
                  <a:cubicBezTo>
                    <a:pt x="7434" y="853068"/>
                    <a:pt x="3717" y="827978"/>
                    <a:pt x="0" y="802888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What if we have 1,000 computers?</a:t>
            </a:r>
          </a:p>
          <a:p>
            <a:r>
              <a:rPr lang="en-US" dirty="0"/>
              <a:t>Neither clique topologies nor shared </a:t>
            </a:r>
            <a:br>
              <a:rPr lang="en-US" dirty="0"/>
            </a:br>
            <a:r>
              <a:rPr lang="en-US" dirty="0"/>
              <a:t>networks scale to large numbers.</a:t>
            </a:r>
          </a:p>
          <a:p>
            <a:r>
              <a:rPr lang="en-US" b="1" dirty="0">
                <a:solidFill>
                  <a:srgbClr val="0070C0"/>
                </a:solidFill>
              </a:rPr>
              <a:t>Don’t want to pay for a clique</a:t>
            </a:r>
            <a:r>
              <a:rPr lang="en-US" dirty="0"/>
              <a:t> (999 wires </a:t>
            </a:r>
            <a:br>
              <a:rPr lang="en-US" dirty="0"/>
            </a:br>
            <a:r>
              <a:rPr lang="en-US" dirty="0"/>
              <a:t>and 999 network cards per computer!)</a:t>
            </a:r>
          </a:p>
          <a:p>
            <a:r>
              <a:rPr lang="en-US" dirty="0"/>
              <a:t>But </a:t>
            </a:r>
            <a:r>
              <a:rPr lang="en-US" b="1" dirty="0">
                <a:solidFill>
                  <a:srgbClr val="0070C0"/>
                </a:solidFill>
              </a:rPr>
              <a:t>sharing is also not viable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imagine a room with 1,000 people all speaking</a:t>
            </a:r>
          </a:p>
          <a:p>
            <a:pPr lvl="1"/>
            <a:r>
              <a:rPr lang="en-US" dirty="0"/>
              <a:t>with voices amplified to be audible to all.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What has been done in other contexts?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Neither Technique Scales to Large Numbers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632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fly from Champaign.</a:t>
            </a:r>
          </a:p>
          <a:p>
            <a:r>
              <a:rPr lang="en-US" dirty="0"/>
              <a:t>I need to go to </a:t>
            </a:r>
            <a:br>
              <a:rPr lang="en-US" dirty="0"/>
            </a:br>
            <a:r>
              <a:rPr lang="en-US" dirty="0"/>
              <a:t>many large cities.</a:t>
            </a:r>
          </a:p>
          <a:p>
            <a:r>
              <a:rPr lang="en-US" dirty="0"/>
              <a:t>And many smaller ones.</a:t>
            </a:r>
          </a:p>
          <a:p>
            <a:r>
              <a:rPr lang="en-US" dirty="0"/>
              <a:t>I want to fly directly.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	Why can’t I?</a:t>
            </a:r>
          </a:p>
          <a:p>
            <a:r>
              <a:rPr lang="en-US" i="1" dirty="0"/>
              <a:t>Hint: everyone wants to fly directly!</a:t>
            </a:r>
          </a:p>
          <a:p>
            <a:r>
              <a:rPr lang="en-US" b="1" dirty="0">
                <a:solidFill>
                  <a:srgbClr val="0070C0"/>
                </a:solidFill>
              </a:rPr>
              <a:t>Not enough passengers for flights!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3560E962-6C0A-FF95-E74B-BE97E757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63" y="1630017"/>
            <a:ext cx="6563641" cy="422016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CC7764-9E0B-EAD2-227F-B41F23845272}"/>
              </a:ext>
            </a:extLst>
          </p:cNvPr>
          <p:cNvCxnSpPr>
            <a:cxnSpLocks/>
          </p:cNvCxnSpPr>
          <p:nvPr/>
        </p:nvCxnSpPr>
        <p:spPr>
          <a:xfrm flipH="1">
            <a:off x="8129930" y="3733032"/>
            <a:ext cx="972639" cy="95458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54C670-1A94-21BA-2745-EB3798E98215}"/>
              </a:ext>
            </a:extLst>
          </p:cNvPr>
          <p:cNvCxnSpPr>
            <a:cxnSpLocks/>
          </p:cNvCxnSpPr>
          <p:nvPr/>
        </p:nvCxnSpPr>
        <p:spPr>
          <a:xfrm flipH="1">
            <a:off x="8218220" y="3725672"/>
            <a:ext cx="881199" cy="3103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DE63E1-D55D-6AD5-9DA2-8D42A376837A}"/>
              </a:ext>
            </a:extLst>
          </p:cNvPr>
          <p:cNvCxnSpPr>
            <a:cxnSpLocks/>
          </p:cNvCxnSpPr>
          <p:nvPr/>
        </p:nvCxnSpPr>
        <p:spPr>
          <a:xfrm flipH="1" flipV="1">
            <a:off x="7147038" y="3725672"/>
            <a:ext cx="1952381" cy="73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E31DFA-3ACA-1D1D-0EC0-FC9AC0D0310D}"/>
              </a:ext>
            </a:extLst>
          </p:cNvPr>
          <p:cNvCxnSpPr>
            <a:cxnSpLocks/>
          </p:cNvCxnSpPr>
          <p:nvPr/>
        </p:nvCxnSpPr>
        <p:spPr>
          <a:xfrm flipH="1" flipV="1">
            <a:off x="7867185" y="3227279"/>
            <a:ext cx="1236982" cy="49679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459E309-BFB9-C1D4-6910-F6194B04793D}"/>
              </a:ext>
            </a:extLst>
          </p:cNvPr>
          <p:cNvSpPr/>
          <p:nvPr/>
        </p:nvSpPr>
        <p:spPr>
          <a:xfrm>
            <a:off x="5749159" y="3720662"/>
            <a:ext cx="3384331" cy="264113"/>
          </a:xfrm>
          <a:custGeom>
            <a:avLst/>
            <a:gdLst>
              <a:gd name="connsiteX0" fmla="*/ 3384331 w 3384331"/>
              <a:gd name="connsiteY0" fmla="*/ 0 h 264113"/>
              <a:gd name="connsiteX1" fmla="*/ 1040524 w 3384331"/>
              <a:gd name="connsiteY1" fmla="*/ 252248 h 264113"/>
              <a:gd name="connsiteX2" fmla="*/ 0 w 3384331"/>
              <a:gd name="connsiteY2" fmla="*/ 199697 h 26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4331" h="264113">
                <a:moveTo>
                  <a:pt x="3384331" y="0"/>
                </a:moveTo>
                <a:cubicBezTo>
                  <a:pt x="2494455" y="109482"/>
                  <a:pt x="1604579" y="218965"/>
                  <a:pt x="1040524" y="252248"/>
                </a:cubicBezTo>
                <a:cubicBezTo>
                  <a:pt x="476469" y="285531"/>
                  <a:pt x="238234" y="242614"/>
                  <a:pt x="0" y="199697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CB18341-5C8F-1A42-CB29-63ABB192222A}"/>
              </a:ext>
            </a:extLst>
          </p:cNvPr>
          <p:cNvSpPr/>
          <p:nvPr/>
        </p:nvSpPr>
        <p:spPr>
          <a:xfrm>
            <a:off x="5559972" y="2995449"/>
            <a:ext cx="3531476" cy="735724"/>
          </a:xfrm>
          <a:custGeom>
            <a:avLst/>
            <a:gdLst>
              <a:gd name="connsiteX0" fmla="*/ 3531476 w 3531476"/>
              <a:gd name="connsiteY0" fmla="*/ 735724 h 735724"/>
              <a:gd name="connsiteX1" fmla="*/ 1975945 w 3531476"/>
              <a:gd name="connsiteY1" fmla="*/ 399393 h 735724"/>
              <a:gd name="connsiteX2" fmla="*/ 0 w 3531476"/>
              <a:gd name="connsiteY2" fmla="*/ 0 h 73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1476" h="735724">
                <a:moveTo>
                  <a:pt x="3531476" y="735724"/>
                </a:moveTo>
                <a:lnTo>
                  <a:pt x="1975945" y="399393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6E17F4B-CB9A-32E1-9C3D-051F7FDF3BC7}"/>
              </a:ext>
            </a:extLst>
          </p:cNvPr>
          <p:cNvSpPr/>
          <p:nvPr/>
        </p:nvSpPr>
        <p:spPr>
          <a:xfrm>
            <a:off x="8413847" y="2575034"/>
            <a:ext cx="656581" cy="1135118"/>
          </a:xfrm>
          <a:custGeom>
            <a:avLst/>
            <a:gdLst>
              <a:gd name="connsiteX0" fmla="*/ 656581 w 656581"/>
              <a:gd name="connsiteY0" fmla="*/ 1135118 h 1135118"/>
              <a:gd name="connsiteX1" fmla="*/ 68001 w 656581"/>
              <a:gd name="connsiteY1" fmla="*/ 704194 h 1135118"/>
              <a:gd name="connsiteX2" fmla="*/ 36470 w 656581"/>
              <a:gd name="connsiteY2" fmla="*/ 0 h 113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6581" h="1135118">
                <a:moveTo>
                  <a:pt x="656581" y="1135118"/>
                </a:moveTo>
                <a:cubicBezTo>
                  <a:pt x="413967" y="1014249"/>
                  <a:pt x="171353" y="893380"/>
                  <a:pt x="68001" y="704194"/>
                </a:cubicBezTo>
                <a:cubicBezTo>
                  <a:pt x="-35351" y="515008"/>
                  <a:pt x="559" y="257504"/>
                  <a:pt x="36470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E7F9A2-56C3-6EF7-2EE1-8502FF7BB91E}"/>
              </a:ext>
            </a:extLst>
          </p:cNvPr>
          <p:cNvCxnSpPr>
            <a:cxnSpLocks/>
          </p:cNvCxnSpPr>
          <p:nvPr/>
        </p:nvCxnSpPr>
        <p:spPr>
          <a:xfrm flipH="1" flipV="1">
            <a:off x="9011129" y="3211007"/>
            <a:ext cx="91440" cy="49679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3507E07-706B-AFE4-8880-FC1BD2E8CFA9}"/>
              </a:ext>
            </a:extLst>
          </p:cNvPr>
          <p:cNvCxnSpPr>
            <a:cxnSpLocks/>
          </p:cNvCxnSpPr>
          <p:nvPr/>
        </p:nvCxnSpPr>
        <p:spPr>
          <a:xfrm flipV="1">
            <a:off x="9109929" y="3475676"/>
            <a:ext cx="1185213" cy="2499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B5E52C9-8978-38C1-54FC-578E365BEDEC}"/>
              </a:ext>
            </a:extLst>
          </p:cNvPr>
          <p:cNvSpPr/>
          <p:nvPr/>
        </p:nvSpPr>
        <p:spPr>
          <a:xfrm>
            <a:off x="9101959" y="2795752"/>
            <a:ext cx="1702675" cy="945931"/>
          </a:xfrm>
          <a:custGeom>
            <a:avLst/>
            <a:gdLst>
              <a:gd name="connsiteX0" fmla="*/ 0 w 1702675"/>
              <a:gd name="connsiteY0" fmla="*/ 945931 h 945931"/>
              <a:gd name="connsiteX1" fmla="*/ 945931 w 1702675"/>
              <a:gd name="connsiteY1" fmla="*/ 630620 h 945931"/>
              <a:gd name="connsiteX2" fmla="*/ 1177158 w 1702675"/>
              <a:gd name="connsiteY2" fmla="*/ 399393 h 945931"/>
              <a:gd name="connsiteX3" fmla="*/ 1702675 w 1702675"/>
              <a:gd name="connsiteY3" fmla="*/ 0 h 9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2675" h="945931">
                <a:moveTo>
                  <a:pt x="0" y="945931"/>
                </a:moveTo>
                <a:cubicBezTo>
                  <a:pt x="374869" y="833820"/>
                  <a:pt x="749738" y="721710"/>
                  <a:pt x="945931" y="630620"/>
                </a:cubicBezTo>
                <a:cubicBezTo>
                  <a:pt x="1142124" y="539530"/>
                  <a:pt x="1051034" y="504496"/>
                  <a:pt x="1177158" y="399393"/>
                </a:cubicBezTo>
                <a:cubicBezTo>
                  <a:pt x="1303282" y="294290"/>
                  <a:pt x="1502978" y="147145"/>
                  <a:pt x="1702675" y="0"/>
                </a:cubicBez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117704-F5CC-9251-B76E-08DFA8D727F9}"/>
              </a:ext>
            </a:extLst>
          </p:cNvPr>
          <p:cNvCxnSpPr>
            <a:cxnSpLocks/>
          </p:cNvCxnSpPr>
          <p:nvPr/>
        </p:nvCxnSpPr>
        <p:spPr>
          <a:xfrm flipV="1">
            <a:off x="9156717" y="3372867"/>
            <a:ext cx="528890" cy="34069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4F6A00-67FC-E981-AFAB-9FD90624D662}"/>
              </a:ext>
            </a:extLst>
          </p:cNvPr>
          <p:cNvCxnSpPr>
            <a:cxnSpLocks/>
          </p:cNvCxnSpPr>
          <p:nvPr/>
        </p:nvCxnSpPr>
        <p:spPr>
          <a:xfrm>
            <a:off x="9120439" y="3725672"/>
            <a:ext cx="1007203" cy="70104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Airline Routes Must Also be Efficient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B4EF2997-6400-E728-AA83-1A55147F09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07" y="2934226"/>
            <a:ext cx="564899" cy="472595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650D3182-2193-2B50-10DE-0E119B1CD0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39" y="2555593"/>
            <a:ext cx="439968" cy="368078"/>
          </a:xfrm>
          <a:prstGeom prst="rect">
            <a:avLst/>
          </a:prstGeom>
        </p:spPr>
      </p:pic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5E7D6E56-6549-8BCF-C732-547C723EF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271" y="3285068"/>
            <a:ext cx="439968" cy="368078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8CC23571-D5FF-382E-9F17-70E7F93D62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55" y="4209408"/>
            <a:ext cx="435621" cy="364441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23432B05-2235-0427-218F-5035332C95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1" y="4469442"/>
            <a:ext cx="435621" cy="364441"/>
          </a:xfrm>
          <a:prstGeom prst="rect">
            <a:avLst/>
          </a:prstGeom>
        </p:spPr>
      </p:pic>
      <p:pic>
        <p:nvPicPr>
          <p:cNvPr id="19" name="Picture 18" descr="Diagram, schematic&#10;&#10;Description automatically generated">
            <a:extLst>
              <a:ext uri="{FF2B5EF4-FFF2-40B4-BE49-F238E27FC236}">
                <a16:creationId xmlns:a16="http://schemas.microsoft.com/office/drawing/2014/main" id="{29521674-72D8-4E94-B7AD-545F316FB2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700" y="3431686"/>
            <a:ext cx="536500" cy="448836"/>
          </a:xfrm>
          <a:prstGeom prst="rect">
            <a:avLst/>
          </a:prstGeom>
        </p:spPr>
      </p:pic>
      <p:pic>
        <p:nvPicPr>
          <p:cNvPr id="22" name="Picture 21" descr="Diagram, schematic&#10;&#10;Description automatically generated">
            <a:extLst>
              <a:ext uri="{FF2B5EF4-FFF2-40B4-BE49-F238E27FC236}">
                <a16:creationId xmlns:a16="http://schemas.microsoft.com/office/drawing/2014/main" id="{F19A2C10-D7D3-32F7-CEE9-CEBAD1655E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09" y="3653146"/>
            <a:ext cx="461234" cy="385869"/>
          </a:xfrm>
          <a:prstGeom prst="rect">
            <a:avLst/>
          </a:prstGeom>
        </p:spPr>
      </p:pic>
      <p:pic>
        <p:nvPicPr>
          <p:cNvPr id="24" name="Picture 23" descr="Diagram, schematic&#10;&#10;Description automatically generated">
            <a:extLst>
              <a:ext uri="{FF2B5EF4-FFF2-40B4-BE49-F238E27FC236}">
                <a16:creationId xmlns:a16="http://schemas.microsoft.com/office/drawing/2014/main" id="{286F38DF-6EED-46F6-286F-6A9BDB2354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12" y="2749293"/>
            <a:ext cx="442107" cy="36986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C2536A2-C9C8-40F1-B475-3E5ED6CBDAD4}"/>
              </a:ext>
            </a:extLst>
          </p:cNvPr>
          <p:cNvSpPr/>
          <p:nvPr/>
        </p:nvSpPr>
        <p:spPr>
          <a:xfrm>
            <a:off x="9011129" y="3634232"/>
            <a:ext cx="182880" cy="1828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6670C5-3071-8C28-D6BD-13F87A2362FA}"/>
              </a:ext>
            </a:extLst>
          </p:cNvPr>
          <p:cNvSpPr/>
          <p:nvPr/>
        </p:nvSpPr>
        <p:spPr>
          <a:xfrm>
            <a:off x="8388628" y="2454820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9ED2D-8935-9EB7-0910-FDAC0A72F032}"/>
              </a:ext>
            </a:extLst>
          </p:cNvPr>
          <p:cNvSpPr/>
          <p:nvPr/>
        </p:nvSpPr>
        <p:spPr>
          <a:xfrm>
            <a:off x="8129930" y="3944564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91E1B1-F8FD-C9AA-E10A-8FDCEBCFDB55}"/>
              </a:ext>
            </a:extLst>
          </p:cNvPr>
          <p:cNvSpPr/>
          <p:nvPr/>
        </p:nvSpPr>
        <p:spPr>
          <a:xfrm>
            <a:off x="9623548" y="3285068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8B151EB-D96E-B8DC-36F1-5EDE289BF4E9}"/>
              </a:ext>
            </a:extLst>
          </p:cNvPr>
          <p:cNvSpPr/>
          <p:nvPr/>
        </p:nvSpPr>
        <p:spPr>
          <a:xfrm>
            <a:off x="7774147" y="3137437"/>
            <a:ext cx="182880" cy="18288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4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46" grpId="0" animBg="1"/>
      <p:bldP spid="2" grpId="0" animBg="1"/>
      <p:bldP spid="8" grpId="0" animBg="1"/>
      <p:bldP spid="17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What do the airlines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do instead?</a:t>
            </a:r>
          </a:p>
          <a:p>
            <a:r>
              <a:rPr lang="en-US" b="1" dirty="0">
                <a:solidFill>
                  <a:srgbClr val="0070C0"/>
                </a:solidFill>
              </a:rPr>
              <a:t>Use a hierarchy.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Designate hub cities.</a:t>
            </a:r>
          </a:p>
          <a:p>
            <a:r>
              <a:rPr lang="en-US" dirty="0"/>
              <a:t>Route flights hierarchically.</a:t>
            </a:r>
          </a:p>
          <a:p>
            <a:r>
              <a:rPr lang="en-US" dirty="0"/>
              <a:t>Champaign to Chicago (hub) to</a:t>
            </a:r>
            <a:br>
              <a:rPr lang="en-US" dirty="0"/>
            </a:br>
            <a:r>
              <a:rPr lang="en-US" dirty="0"/>
              <a:t>Denver (hub) to Dallas (hub) to Columbia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Hierarchy Connects All Cities More Efficiently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3560E962-6C0A-FF95-E74B-BE97E757C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63" y="1630017"/>
            <a:ext cx="6563641" cy="4220164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B539ADE5-446F-8CCB-A181-8B6C3E946CE0}"/>
              </a:ext>
            </a:extLst>
          </p:cNvPr>
          <p:cNvGrpSpPr/>
          <p:nvPr/>
        </p:nvGrpSpPr>
        <p:grpSpPr>
          <a:xfrm>
            <a:off x="5499565" y="2816830"/>
            <a:ext cx="5316980" cy="1865528"/>
            <a:chOff x="5499565" y="2816830"/>
            <a:chExt cx="5316980" cy="186552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5506D4-474E-27B0-4723-C46D493CF9FD}"/>
                </a:ext>
              </a:extLst>
            </p:cNvPr>
            <p:cNvCxnSpPr/>
            <p:nvPr/>
          </p:nvCxnSpPr>
          <p:spPr>
            <a:xfrm>
              <a:off x="5499565" y="2934226"/>
              <a:ext cx="1737385" cy="79144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6D8B778-C1D1-617C-D4CD-15F256391A41}"/>
                </a:ext>
              </a:extLst>
            </p:cNvPr>
            <p:cNvCxnSpPr/>
            <p:nvPr/>
          </p:nvCxnSpPr>
          <p:spPr>
            <a:xfrm flipV="1">
              <a:off x="5645226" y="3708266"/>
              <a:ext cx="1674758" cy="20749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D8166F8-D72D-7C2D-1761-E69D248F61B3}"/>
                </a:ext>
              </a:extLst>
            </p:cNvPr>
            <p:cNvCxnSpPr/>
            <p:nvPr/>
          </p:nvCxnSpPr>
          <p:spPr>
            <a:xfrm>
              <a:off x="7109535" y="3689419"/>
              <a:ext cx="1092526" cy="99293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672E06-0629-5FE3-EE9F-400C3C68E4E2}"/>
                </a:ext>
              </a:extLst>
            </p:cNvPr>
            <p:cNvCxnSpPr/>
            <p:nvPr/>
          </p:nvCxnSpPr>
          <p:spPr>
            <a:xfrm flipV="1">
              <a:off x="7302491" y="3228877"/>
              <a:ext cx="1666917" cy="4793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02E15D8-5CA8-D897-B74C-077F6376AE58}"/>
                </a:ext>
              </a:extLst>
            </p:cNvPr>
            <p:cNvCxnSpPr/>
            <p:nvPr/>
          </p:nvCxnSpPr>
          <p:spPr>
            <a:xfrm>
              <a:off x="9011129" y="3265174"/>
              <a:ext cx="1083536" cy="114418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366B0C-08F4-D216-6861-8D5E5B16A11C}"/>
                </a:ext>
              </a:extLst>
            </p:cNvPr>
            <p:cNvCxnSpPr/>
            <p:nvPr/>
          </p:nvCxnSpPr>
          <p:spPr>
            <a:xfrm flipV="1">
              <a:off x="10094665" y="3467948"/>
              <a:ext cx="307590" cy="92368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FD4085-8C16-481F-4430-936A597E8974}"/>
                </a:ext>
              </a:extLst>
            </p:cNvPr>
            <p:cNvCxnSpPr/>
            <p:nvPr/>
          </p:nvCxnSpPr>
          <p:spPr>
            <a:xfrm flipV="1">
              <a:off x="10364165" y="2816830"/>
              <a:ext cx="452380" cy="70710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13E84B3-A027-51D6-AEB5-47BF9C66EA15}"/>
              </a:ext>
            </a:extLst>
          </p:cNvPr>
          <p:cNvCxnSpPr>
            <a:cxnSpLocks/>
          </p:cNvCxnSpPr>
          <p:nvPr/>
        </p:nvCxnSpPr>
        <p:spPr>
          <a:xfrm>
            <a:off x="8467915" y="2542460"/>
            <a:ext cx="512377" cy="68593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FEF08C4-DD0C-E68D-FB39-32D705171756}"/>
              </a:ext>
            </a:extLst>
          </p:cNvPr>
          <p:cNvCxnSpPr>
            <a:cxnSpLocks/>
          </p:cNvCxnSpPr>
          <p:nvPr/>
        </p:nvCxnSpPr>
        <p:spPr>
          <a:xfrm>
            <a:off x="9001312" y="3254664"/>
            <a:ext cx="91470" cy="47089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85CE07A-551D-57C3-A87E-1874917DF006}"/>
              </a:ext>
            </a:extLst>
          </p:cNvPr>
          <p:cNvGrpSpPr/>
          <p:nvPr/>
        </p:nvGrpSpPr>
        <p:grpSpPr>
          <a:xfrm>
            <a:off x="5624166" y="3915759"/>
            <a:ext cx="656122" cy="658749"/>
            <a:chOff x="5624166" y="3915759"/>
            <a:chExt cx="656122" cy="658749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D8BCF3-22FF-1F95-5723-A7768E3C61AD}"/>
                </a:ext>
              </a:extLst>
            </p:cNvPr>
            <p:cNvCxnSpPr>
              <a:cxnSpLocks/>
            </p:cNvCxnSpPr>
            <p:nvPr/>
          </p:nvCxnSpPr>
          <p:spPr>
            <a:xfrm>
              <a:off x="5624166" y="3915759"/>
              <a:ext cx="534135" cy="539091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2CD249-2D03-F04A-91FA-264B2C7E29AD}"/>
                </a:ext>
              </a:extLst>
            </p:cNvPr>
            <p:cNvSpPr/>
            <p:nvPr/>
          </p:nvSpPr>
          <p:spPr>
            <a:xfrm>
              <a:off x="6097408" y="4391628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699753-3877-7ECD-29ED-AC6E58F1BD23}"/>
              </a:ext>
            </a:extLst>
          </p:cNvPr>
          <p:cNvGrpSpPr/>
          <p:nvPr/>
        </p:nvGrpSpPr>
        <p:grpSpPr>
          <a:xfrm>
            <a:off x="7366965" y="3944564"/>
            <a:ext cx="945845" cy="1341696"/>
            <a:chOff x="7366965" y="3944564"/>
            <a:chExt cx="945845" cy="134169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4C0AD9C-BDE2-0BB2-C26D-73F76446A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5101" y="4651662"/>
              <a:ext cx="766775" cy="182221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6443E8A-4E5C-55A0-8197-047B2525B1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20015" y="4705283"/>
              <a:ext cx="102881" cy="45452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F0C2F92-9DCB-826F-1BF3-84DE04647B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0714" y="4016425"/>
              <a:ext cx="13779" cy="66593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F9ED2D-8935-9EB7-0910-FDAC0A72F032}"/>
                </a:ext>
              </a:extLst>
            </p:cNvPr>
            <p:cNvSpPr/>
            <p:nvPr/>
          </p:nvSpPr>
          <p:spPr>
            <a:xfrm>
              <a:off x="8129930" y="3944564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721582-5FE2-F94F-F059-8794875B0A43}"/>
                </a:ext>
              </a:extLst>
            </p:cNvPr>
            <p:cNvSpPr/>
            <p:nvPr/>
          </p:nvSpPr>
          <p:spPr>
            <a:xfrm>
              <a:off x="7366965" y="4742443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C3FBDA4-5FC3-685B-2BAD-B306975A8782}"/>
                </a:ext>
              </a:extLst>
            </p:cNvPr>
            <p:cNvSpPr/>
            <p:nvPr/>
          </p:nvSpPr>
          <p:spPr>
            <a:xfrm>
              <a:off x="8045118" y="5103380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5BEAD32-1198-1133-AB73-A9AF8C1BE8E0}"/>
              </a:ext>
            </a:extLst>
          </p:cNvPr>
          <p:cNvGrpSpPr/>
          <p:nvPr/>
        </p:nvGrpSpPr>
        <p:grpSpPr>
          <a:xfrm>
            <a:off x="6780303" y="2985702"/>
            <a:ext cx="1090410" cy="754397"/>
            <a:chOff x="6780303" y="2985702"/>
            <a:chExt cx="1090410" cy="75439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4F643E6-FF46-F5FC-0441-6FB6CD32D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5254" y="3238417"/>
              <a:ext cx="705459" cy="501682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8CD9B36-BEF7-048D-3D28-102A49E63A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4893" y="3077142"/>
              <a:ext cx="445091" cy="64853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E20CE47-C99C-3D77-8102-8246208A0433}"/>
                </a:ext>
              </a:extLst>
            </p:cNvPr>
            <p:cNvSpPr/>
            <p:nvPr/>
          </p:nvSpPr>
          <p:spPr>
            <a:xfrm>
              <a:off x="6780303" y="2985702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29EF28C-9A37-5503-A2A8-72B05E83EC10}"/>
              </a:ext>
            </a:extLst>
          </p:cNvPr>
          <p:cNvGrpSpPr/>
          <p:nvPr/>
        </p:nvGrpSpPr>
        <p:grpSpPr>
          <a:xfrm>
            <a:off x="9705243" y="3376508"/>
            <a:ext cx="841802" cy="686894"/>
            <a:chOff x="9705243" y="3376508"/>
            <a:chExt cx="841802" cy="68689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5C73496-D514-40EC-B5F1-2CD92D7FAE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02255" y="3489258"/>
              <a:ext cx="59862" cy="461396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C2763B05-9AD4-4184-4A42-148531A90119}"/>
                </a:ext>
              </a:extLst>
            </p:cNvPr>
            <p:cNvCxnSpPr>
              <a:cxnSpLocks/>
            </p:cNvCxnSpPr>
            <p:nvPr/>
          </p:nvCxnSpPr>
          <p:spPr>
            <a:xfrm>
              <a:off x="9705243" y="3376508"/>
              <a:ext cx="677622" cy="11275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45CDD4B-FE90-DBDD-4DD7-7F0008EFA204}"/>
                </a:ext>
              </a:extLst>
            </p:cNvPr>
            <p:cNvSpPr/>
            <p:nvPr/>
          </p:nvSpPr>
          <p:spPr>
            <a:xfrm>
              <a:off x="10364165" y="3880522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76AA2C2-887F-1AAE-8FF0-AB6524950407}"/>
              </a:ext>
            </a:extLst>
          </p:cNvPr>
          <p:cNvGrpSpPr/>
          <p:nvPr/>
        </p:nvGrpSpPr>
        <p:grpSpPr>
          <a:xfrm>
            <a:off x="10868162" y="2123867"/>
            <a:ext cx="435761" cy="615765"/>
            <a:chOff x="10868162" y="2123867"/>
            <a:chExt cx="435761" cy="615765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0383DA6-38AB-C87D-97F1-17616A555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8162" y="2230073"/>
              <a:ext cx="328649" cy="509559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A851C12-7F13-73F3-79E0-044B726328B1}"/>
                </a:ext>
              </a:extLst>
            </p:cNvPr>
            <p:cNvSpPr/>
            <p:nvPr/>
          </p:nvSpPr>
          <p:spPr>
            <a:xfrm>
              <a:off x="11121043" y="2123867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B85A41-172E-5D16-7162-3987ED4F00BB}"/>
              </a:ext>
            </a:extLst>
          </p:cNvPr>
          <p:cNvGrpSpPr/>
          <p:nvPr/>
        </p:nvGrpSpPr>
        <p:grpSpPr>
          <a:xfrm>
            <a:off x="9322553" y="4423618"/>
            <a:ext cx="1204558" cy="987245"/>
            <a:chOff x="9322553" y="4423618"/>
            <a:chExt cx="1204558" cy="987245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623721E-4FB2-CDB8-E2C6-57C9C7678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18300" y="4454850"/>
              <a:ext cx="676365" cy="26094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27351FC2-1B9B-F4DD-75AE-702AE95C9A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38884" y="4423618"/>
              <a:ext cx="389427" cy="895805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1F6E04-A043-98A4-FF92-D9FCCCD11873}"/>
                </a:ext>
              </a:extLst>
            </p:cNvPr>
            <p:cNvSpPr/>
            <p:nvPr/>
          </p:nvSpPr>
          <p:spPr>
            <a:xfrm>
              <a:off x="9322553" y="4641641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B245B11-E4A7-8726-293A-5F78120BC48A}"/>
                </a:ext>
              </a:extLst>
            </p:cNvPr>
            <p:cNvSpPr/>
            <p:nvPr/>
          </p:nvSpPr>
          <p:spPr>
            <a:xfrm>
              <a:off x="10344231" y="5227983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060A242-2266-C284-47B4-3570C4C01B28}"/>
              </a:ext>
            </a:extLst>
          </p:cNvPr>
          <p:cNvGrpSpPr/>
          <p:nvPr/>
        </p:nvGrpSpPr>
        <p:grpSpPr>
          <a:xfrm>
            <a:off x="5488179" y="2215307"/>
            <a:ext cx="700669" cy="768170"/>
            <a:chOff x="5488179" y="2215307"/>
            <a:chExt cx="700669" cy="76817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EAA3D91-CB24-C1FC-C647-BFE61BDB70A4}"/>
                </a:ext>
              </a:extLst>
            </p:cNvPr>
            <p:cNvGrpSpPr/>
            <p:nvPr/>
          </p:nvGrpSpPr>
          <p:grpSpPr>
            <a:xfrm>
              <a:off x="5488179" y="2294243"/>
              <a:ext cx="700669" cy="689234"/>
              <a:chOff x="5488179" y="2294243"/>
              <a:chExt cx="700669" cy="68923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67F5DC4-8E7F-BF50-E251-EEB4A28A8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1371" y="2294243"/>
                <a:ext cx="208934" cy="63793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A8CDA24-A458-72EF-C535-E078D0ED3A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88179" y="2816830"/>
                <a:ext cx="591359" cy="16664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BC206C-9586-A467-CAB5-F12E090B4C42}"/>
                  </a:ext>
                </a:extLst>
              </p:cNvPr>
              <p:cNvSpPr/>
              <p:nvPr/>
            </p:nvSpPr>
            <p:spPr>
              <a:xfrm>
                <a:off x="6005968" y="2725390"/>
                <a:ext cx="182880" cy="18288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762656-D59A-C5D2-9D52-A4D2D8D4A429}"/>
                </a:ext>
              </a:extLst>
            </p:cNvPr>
            <p:cNvSpPr/>
            <p:nvPr/>
          </p:nvSpPr>
          <p:spPr>
            <a:xfrm>
              <a:off x="5629179" y="2215307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880DA87-2B82-0E0D-E6EB-0FDDECA87FA4}"/>
              </a:ext>
            </a:extLst>
          </p:cNvPr>
          <p:cNvGrpSpPr/>
          <p:nvPr/>
        </p:nvGrpSpPr>
        <p:grpSpPr>
          <a:xfrm>
            <a:off x="5278512" y="2454820"/>
            <a:ext cx="5783695" cy="2379063"/>
            <a:chOff x="5278512" y="2454820"/>
            <a:chExt cx="5783695" cy="2379063"/>
          </a:xfrm>
        </p:grpSpPr>
        <p:pic>
          <p:nvPicPr>
            <p:cNvPr id="22" name="Picture 21" descr="Diagram, schematic&#10;&#10;Description automatically generated">
              <a:extLst>
                <a:ext uri="{FF2B5EF4-FFF2-40B4-BE49-F238E27FC236}">
                  <a16:creationId xmlns:a16="http://schemas.microsoft.com/office/drawing/2014/main" id="{F19A2C10-D7D3-32F7-CEE9-CEBAD1655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609" y="3653146"/>
              <a:ext cx="461234" cy="385869"/>
            </a:xfrm>
            <a:prstGeom prst="rect">
              <a:avLst/>
            </a:prstGeom>
          </p:spPr>
        </p:pic>
        <p:pic>
          <p:nvPicPr>
            <p:cNvPr id="24" name="Picture 23" descr="Diagram, schematic&#10;&#10;Description automatically generated">
              <a:extLst>
                <a:ext uri="{FF2B5EF4-FFF2-40B4-BE49-F238E27FC236}">
                  <a16:creationId xmlns:a16="http://schemas.microsoft.com/office/drawing/2014/main" id="{286F38DF-6EED-46F6-286F-6A9BDB235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512" y="2749293"/>
              <a:ext cx="442107" cy="369867"/>
            </a:xfrm>
            <a:prstGeom prst="rect">
              <a:avLst/>
            </a:prstGeom>
          </p:spPr>
        </p:pic>
        <p:pic>
          <p:nvPicPr>
            <p:cNvPr id="7" name="Picture 6" descr="Diagram, schematic&#10;&#10;Description automatically generated">
              <a:extLst>
                <a:ext uri="{FF2B5EF4-FFF2-40B4-BE49-F238E27FC236}">
                  <a16:creationId xmlns:a16="http://schemas.microsoft.com/office/drawing/2014/main" id="{B4EF2997-6400-E728-AA83-1A55147F0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807" y="2934226"/>
              <a:ext cx="564899" cy="472595"/>
            </a:xfrm>
            <a:prstGeom prst="rect">
              <a:avLst/>
            </a:prstGeom>
          </p:spPr>
        </p:pic>
        <p:pic>
          <p:nvPicPr>
            <p:cNvPr id="16" name="Picture 15" descr="Diagram, schematic&#10;&#10;Description automatically generated">
              <a:extLst>
                <a:ext uri="{FF2B5EF4-FFF2-40B4-BE49-F238E27FC236}">
                  <a16:creationId xmlns:a16="http://schemas.microsoft.com/office/drawing/2014/main" id="{23432B05-2235-0427-218F-5035332C9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251" y="4469442"/>
              <a:ext cx="435621" cy="364441"/>
            </a:xfrm>
            <a:prstGeom prst="rect">
              <a:avLst/>
            </a:prstGeom>
          </p:spPr>
        </p:pic>
        <p:pic>
          <p:nvPicPr>
            <p:cNvPr id="19" name="Picture 18" descr="Diagram, schematic&#10;&#10;Description automatically generated">
              <a:extLst>
                <a:ext uri="{FF2B5EF4-FFF2-40B4-BE49-F238E27FC236}">
                  <a16:creationId xmlns:a16="http://schemas.microsoft.com/office/drawing/2014/main" id="{29521674-72D8-4E94-B7AD-545F316FB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8700" y="3431686"/>
              <a:ext cx="536500" cy="448836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F6670C5-3071-8C28-D6BD-13F87A2362FA}"/>
                </a:ext>
              </a:extLst>
            </p:cNvPr>
            <p:cNvSpPr/>
            <p:nvPr/>
          </p:nvSpPr>
          <p:spPr>
            <a:xfrm>
              <a:off x="8388628" y="2454820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8B151EB-D96E-B8DC-36F1-5EDE289BF4E9}"/>
                </a:ext>
              </a:extLst>
            </p:cNvPr>
            <p:cNvSpPr/>
            <p:nvPr/>
          </p:nvSpPr>
          <p:spPr>
            <a:xfrm>
              <a:off x="7774147" y="3137437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Diagram, schematic&#10;&#10;Description automatically generated">
              <a:extLst>
                <a:ext uri="{FF2B5EF4-FFF2-40B4-BE49-F238E27FC236}">
                  <a16:creationId xmlns:a16="http://schemas.microsoft.com/office/drawing/2014/main" id="{650D3182-2193-2B50-10DE-0E119B1CD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2239" y="2555593"/>
              <a:ext cx="439968" cy="368078"/>
            </a:xfrm>
            <a:prstGeom prst="rect">
              <a:avLst/>
            </a:prstGeom>
          </p:spPr>
        </p:pic>
        <p:pic>
          <p:nvPicPr>
            <p:cNvPr id="11" name="Picture 10" descr="Diagram, schematic&#10;&#10;Description automatically generated">
              <a:extLst>
                <a:ext uri="{FF2B5EF4-FFF2-40B4-BE49-F238E27FC236}">
                  <a16:creationId xmlns:a16="http://schemas.microsoft.com/office/drawing/2014/main" id="{5E7D6E56-6549-8BCF-C732-547C723E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2271" y="3285068"/>
              <a:ext cx="439968" cy="368078"/>
            </a:xfrm>
            <a:prstGeom prst="rect">
              <a:avLst/>
            </a:prstGeom>
          </p:spPr>
        </p:pic>
        <p:pic>
          <p:nvPicPr>
            <p:cNvPr id="13" name="Picture 12" descr="Diagram, schematic&#10;&#10;Description automatically generated">
              <a:extLst>
                <a:ext uri="{FF2B5EF4-FFF2-40B4-BE49-F238E27FC236}">
                  <a16:creationId xmlns:a16="http://schemas.microsoft.com/office/drawing/2014/main" id="{8CC23571-D5FF-382E-9F17-70E7F93D6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855" y="4209408"/>
              <a:ext cx="435621" cy="364441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C2536A2-C9C8-40F1-B475-3E5ED6CBDAD4}"/>
                </a:ext>
              </a:extLst>
            </p:cNvPr>
            <p:cNvSpPr/>
            <p:nvPr/>
          </p:nvSpPr>
          <p:spPr>
            <a:xfrm>
              <a:off x="9011129" y="3634232"/>
              <a:ext cx="182880" cy="1828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91E1B1-F8FD-C9AA-E10A-8FDCEBCFDB55}"/>
                </a:ext>
              </a:extLst>
            </p:cNvPr>
            <p:cNvSpPr/>
            <p:nvPr/>
          </p:nvSpPr>
          <p:spPr>
            <a:xfrm>
              <a:off x="9623548" y="3285068"/>
              <a:ext cx="182880" cy="18288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17420F43-48C8-51EC-A2C1-974BF5576475}"/>
              </a:ext>
            </a:extLst>
          </p:cNvPr>
          <p:cNvSpPr/>
          <p:nvPr/>
        </p:nvSpPr>
        <p:spPr>
          <a:xfrm>
            <a:off x="7337595" y="3232057"/>
            <a:ext cx="1764974" cy="1508591"/>
          </a:xfrm>
          <a:custGeom>
            <a:avLst/>
            <a:gdLst>
              <a:gd name="connsiteX0" fmla="*/ 2130562 w 2130562"/>
              <a:gd name="connsiteY0" fmla="*/ 754355 h 1700869"/>
              <a:gd name="connsiteX1" fmla="*/ 1962397 w 2130562"/>
              <a:gd name="connsiteY1" fmla="*/ 92204 h 1700869"/>
              <a:gd name="connsiteX2" fmla="*/ 1342287 w 2130562"/>
              <a:gd name="connsiteY2" fmla="*/ 39652 h 1700869"/>
              <a:gd name="connsiteX3" fmla="*/ 228190 w 2130562"/>
              <a:gd name="connsiteY3" fmla="*/ 418024 h 1700869"/>
              <a:gd name="connsiteX4" fmla="*/ 81045 w 2130562"/>
              <a:gd name="connsiteY4" fmla="*/ 1122218 h 1700869"/>
              <a:gd name="connsiteX5" fmla="*/ 1205652 w 2130562"/>
              <a:gd name="connsiteY5" fmla="*/ 1700287 h 1700869"/>
              <a:gd name="connsiteX6" fmla="*/ 1310756 w 2130562"/>
              <a:gd name="connsiteY6" fmla="*/ 1017114 h 1700869"/>
              <a:gd name="connsiteX0" fmla="*/ 2130562 w 2130562"/>
              <a:gd name="connsiteY0" fmla="*/ 556510 h 1691575"/>
              <a:gd name="connsiteX1" fmla="*/ 1962397 w 2130562"/>
              <a:gd name="connsiteY1" fmla="*/ 82910 h 1691575"/>
              <a:gd name="connsiteX2" fmla="*/ 1342287 w 2130562"/>
              <a:gd name="connsiteY2" fmla="*/ 30358 h 1691575"/>
              <a:gd name="connsiteX3" fmla="*/ 228190 w 2130562"/>
              <a:gd name="connsiteY3" fmla="*/ 408730 h 1691575"/>
              <a:gd name="connsiteX4" fmla="*/ 81045 w 2130562"/>
              <a:gd name="connsiteY4" fmla="*/ 1112924 h 1691575"/>
              <a:gd name="connsiteX5" fmla="*/ 1205652 w 2130562"/>
              <a:gd name="connsiteY5" fmla="*/ 1690993 h 1691575"/>
              <a:gd name="connsiteX6" fmla="*/ 1310756 w 2130562"/>
              <a:gd name="connsiteY6" fmla="*/ 1007820 h 1691575"/>
              <a:gd name="connsiteX0" fmla="*/ 2130562 w 2130562"/>
              <a:gd name="connsiteY0" fmla="*/ 556510 h 1691575"/>
              <a:gd name="connsiteX1" fmla="*/ 1962397 w 2130562"/>
              <a:gd name="connsiteY1" fmla="*/ 82910 h 1691575"/>
              <a:gd name="connsiteX2" fmla="*/ 1342287 w 2130562"/>
              <a:gd name="connsiteY2" fmla="*/ 30358 h 1691575"/>
              <a:gd name="connsiteX3" fmla="*/ 228190 w 2130562"/>
              <a:gd name="connsiteY3" fmla="*/ 408730 h 1691575"/>
              <a:gd name="connsiteX4" fmla="*/ 81045 w 2130562"/>
              <a:gd name="connsiteY4" fmla="*/ 1112924 h 1691575"/>
              <a:gd name="connsiteX5" fmla="*/ 1205652 w 2130562"/>
              <a:gd name="connsiteY5" fmla="*/ 1690993 h 1691575"/>
              <a:gd name="connsiteX6" fmla="*/ 1141683 w 2130562"/>
              <a:gd name="connsiteY6" fmla="*/ 901761 h 1691575"/>
              <a:gd name="connsiteX0" fmla="*/ 2028001 w 2028001"/>
              <a:gd name="connsiteY0" fmla="*/ 556510 h 1691463"/>
              <a:gd name="connsiteX1" fmla="*/ 1859836 w 2028001"/>
              <a:gd name="connsiteY1" fmla="*/ 82910 h 1691463"/>
              <a:gd name="connsiteX2" fmla="*/ 1239726 w 2028001"/>
              <a:gd name="connsiteY2" fmla="*/ 30358 h 1691463"/>
              <a:gd name="connsiteX3" fmla="*/ 125629 w 2028001"/>
              <a:gd name="connsiteY3" fmla="*/ 408730 h 1691463"/>
              <a:gd name="connsiteX4" fmla="*/ 135482 w 2028001"/>
              <a:gd name="connsiteY4" fmla="*/ 1018649 h 1691463"/>
              <a:gd name="connsiteX5" fmla="*/ 1103091 w 2028001"/>
              <a:gd name="connsiteY5" fmla="*/ 1690993 h 1691463"/>
              <a:gd name="connsiteX6" fmla="*/ 1039122 w 2028001"/>
              <a:gd name="connsiteY6" fmla="*/ 901761 h 169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001" h="1691463">
                <a:moveTo>
                  <a:pt x="2028001" y="556510"/>
                </a:moveTo>
                <a:cubicBezTo>
                  <a:pt x="2009608" y="284993"/>
                  <a:pt x="1991215" y="170602"/>
                  <a:pt x="1859836" y="82910"/>
                </a:cubicBezTo>
                <a:cubicBezTo>
                  <a:pt x="1728457" y="-4782"/>
                  <a:pt x="1528760" y="-23945"/>
                  <a:pt x="1239726" y="30358"/>
                </a:cubicBezTo>
                <a:cubicBezTo>
                  <a:pt x="950692" y="84661"/>
                  <a:pt x="309670" y="244015"/>
                  <a:pt x="125629" y="408730"/>
                </a:cubicBezTo>
                <a:cubicBezTo>
                  <a:pt x="-58412" y="573445"/>
                  <a:pt x="-27428" y="804939"/>
                  <a:pt x="135482" y="1018649"/>
                </a:cubicBezTo>
                <a:cubicBezTo>
                  <a:pt x="298392" y="1232359"/>
                  <a:pt x="898139" y="1708510"/>
                  <a:pt x="1103091" y="1690993"/>
                </a:cubicBezTo>
                <a:cubicBezTo>
                  <a:pt x="1308043" y="1673476"/>
                  <a:pt x="1089046" y="1234589"/>
                  <a:pt x="1039122" y="901761"/>
                </a:cubicBezTo>
              </a:path>
            </a:pathLst>
          </a:custGeom>
          <a:noFill/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9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of Hierarchy Permeates Natural and Human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630017"/>
            <a:ext cx="8580308" cy="42390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Hierarchy used ubiquitously in large systems.</a:t>
            </a:r>
          </a:p>
          <a:p>
            <a:r>
              <a:rPr lang="en-US" dirty="0"/>
              <a:t>Examples in nature include:</a:t>
            </a:r>
          </a:p>
          <a:p>
            <a:pPr lvl="1"/>
            <a:r>
              <a:rPr lang="en-US" dirty="0"/>
              <a:t>trees (trunk, branch, smaller branch, leaf),</a:t>
            </a:r>
          </a:p>
          <a:p>
            <a:pPr lvl="1"/>
            <a:r>
              <a:rPr lang="en-US" dirty="0"/>
              <a:t>roots (main root, smaller, and smaller), and</a:t>
            </a:r>
          </a:p>
          <a:p>
            <a:pPr lvl="1"/>
            <a:r>
              <a:rPr lang="en-US" dirty="0"/>
              <a:t>blood vessels.</a:t>
            </a:r>
          </a:p>
          <a:p>
            <a:r>
              <a:rPr lang="en-US" dirty="0"/>
              <a:t>Examples in human-made systems include:</a:t>
            </a:r>
          </a:p>
          <a:p>
            <a:pPr lvl="1"/>
            <a:r>
              <a:rPr lang="en-US" dirty="0"/>
              <a:t>airline routes (international, domestic, regional),</a:t>
            </a:r>
          </a:p>
          <a:p>
            <a:pPr lvl="1"/>
            <a:r>
              <a:rPr lang="en-US" dirty="0"/>
              <a:t>corporate structures (CEO, VPs, directors, </a:t>
            </a:r>
            <a:br>
              <a:rPr lang="en-US" dirty="0"/>
            </a:br>
            <a:r>
              <a:rPr lang="en-US" dirty="0"/>
              <a:t>managers, workers) and</a:t>
            </a:r>
          </a:p>
          <a:p>
            <a:pPr lvl="1"/>
            <a:r>
              <a:rPr lang="en-US" dirty="0"/>
              <a:t>power networks.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380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BA8C53A-198F-4091-DBB6-B05179F01DDF}"/>
              </a:ext>
            </a:extLst>
          </p:cNvPr>
          <p:cNvGrpSpPr/>
          <p:nvPr/>
        </p:nvGrpSpPr>
        <p:grpSpPr>
          <a:xfrm>
            <a:off x="1979407" y="2485016"/>
            <a:ext cx="5852160" cy="2850777"/>
            <a:chOff x="1979407" y="2485016"/>
            <a:chExt cx="5852160" cy="28507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DB8ABC-67E3-E29A-479A-E7B10B080D5C}"/>
                </a:ext>
              </a:extLst>
            </p:cNvPr>
            <p:cNvSpPr/>
            <p:nvPr/>
          </p:nvSpPr>
          <p:spPr>
            <a:xfrm>
              <a:off x="1979407" y="2485016"/>
              <a:ext cx="5314278" cy="2094392"/>
            </a:xfrm>
            <a:custGeom>
              <a:avLst/>
              <a:gdLst>
                <a:gd name="connsiteX0" fmla="*/ 0 w 5314278"/>
                <a:gd name="connsiteY0" fmla="*/ 1538344 h 2094392"/>
                <a:gd name="connsiteX1" fmla="*/ 1495313 w 5314278"/>
                <a:gd name="connsiteY1" fmla="*/ 2011680 h 2094392"/>
                <a:gd name="connsiteX2" fmla="*/ 2840019 w 5314278"/>
                <a:gd name="connsiteY2" fmla="*/ 2033196 h 2094392"/>
                <a:gd name="connsiteX3" fmla="*/ 3195021 w 5314278"/>
                <a:gd name="connsiteY3" fmla="*/ 1387737 h 2094392"/>
                <a:gd name="connsiteX4" fmla="*/ 3614569 w 5314278"/>
                <a:gd name="connsiteY4" fmla="*/ 1054250 h 2094392"/>
                <a:gd name="connsiteX5" fmla="*/ 4776395 w 5314278"/>
                <a:gd name="connsiteY5" fmla="*/ 860612 h 2094392"/>
                <a:gd name="connsiteX6" fmla="*/ 5314278 w 5314278"/>
                <a:gd name="connsiteY6" fmla="*/ 0 h 209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4278" h="2094392">
                  <a:moveTo>
                    <a:pt x="0" y="1538344"/>
                  </a:moveTo>
                  <a:cubicBezTo>
                    <a:pt x="510988" y="1733774"/>
                    <a:pt x="1021977" y="1929205"/>
                    <a:pt x="1495313" y="2011680"/>
                  </a:cubicBezTo>
                  <a:cubicBezTo>
                    <a:pt x="1968649" y="2094155"/>
                    <a:pt x="2556734" y="2137186"/>
                    <a:pt x="2840019" y="2033196"/>
                  </a:cubicBezTo>
                  <a:cubicBezTo>
                    <a:pt x="3123304" y="1929206"/>
                    <a:pt x="3065929" y="1550895"/>
                    <a:pt x="3195021" y="1387737"/>
                  </a:cubicBezTo>
                  <a:cubicBezTo>
                    <a:pt x="3324113" y="1224579"/>
                    <a:pt x="3351007" y="1142104"/>
                    <a:pt x="3614569" y="1054250"/>
                  </a:cubicBezTo>
                  <a:cubicBezTo>
                    <a:pt x="3878131" y="966396"/>
                    <a:pt x="4493110" y="1036320"/>
                    <a:pt x="4776395" y="860612"/>
                  </a:cubicBezTo>
                  <a:cubicBezTo>
                    <a:pt x="5059680" y="684904"/>
                    <a:pt x="5186979" y="342452"/>
                    <a:pt x="5314278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371208B-A650-DCAE-EBAC-4979DA07D570}"/>
                </a:ext>
              </a:extLst>
            </p:cNvPr>
            <p:cNvSpPr/>
            <p:nvPr/>
          </p:nvSpPr>
          <p:spPr>
            <a:xfrm>
              <a:off x="2887081" y="2646381"/>
              <a:ext cx="2932806" cy="2667897"/>
            </a:xfrm>
            <a:custGeom>
              <a:avLst/>
              <a:gdLst>
                <a:gd name="connsiteX0" fmla="*/ 92787 w 2932806"/>
                <a:gd name="connsiteY0" fmla="*/ 0 h 2667897"/>
                <a:gd name="connsiteX1" fmla="*/ 189606 w 2932806"/>
                <a:gd name="connsiteY1" fmla="*/ 548640 h 2667897"/>
                <a:gd name="connsiteX2" fmla="*/ 1792495 w 2932806"/>
                <a:gd name="connsiteY2" fmla="*/ 268941 h 2667897"/>
                <a:gd name="connsiteX3" fmla="*/ 2244317 w 2932806"/>
                <a:gd name="connsiteY3" fmla="*/ 699247 h 2667897"/>
                <a:gd name="connsiteX4" fmla="*/ 2416439 w 2932806"/>
                <a:gd name="connsiteY4" fmla="*/ 1473798 h 2667897"/>
                <a:gd name="connsiteX5" fmla="*/ 2782199 w 2932806"/>
                <a:gd name="connsiteY5" fmla="*/ 2119257 h 2667897"/>
                <a:gd name="connsiteX6" fmla="*/ 2932806 w 2932806"/>
                <a:gd name="connsiteY6" fmla="*/ 2667897 h 266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32806" h="2667897">
                  <a:moveTo>
                    <a:pt x="92787" y="0"/>
                  </a:moveTo>
                  <a:cubicBezTo>
                    <a:pt x="-446" y="251908"/>
                    <a:pt x="-93679" y="503817"/>
                    <a:pt x="189606" y="548640"/>
                  </a:cubicBezTo>
                  <a:cubicBezTo>
                    <a:pt x="472891" y="593463"/>
                    <a:pt x="1450043" y="243840"/>
                    <a:pt x="1792495" y="268941"/>
                  </a:cubicBezTo>
                  <a:cubicBezTo>
                    <a:pt x="2134947" y="294042"/>
                    <a:pt x="2140326" y="498438"/>
                    <a:pt x="2244317" y="699247"/>
                  </a:cubicBezTo>
                  <a:cubicBezTo>
                    <a:pt x="2348308" y="900056"/>
                    <a:pt x="2326792" y="1237130"/>
                    <a:pt x="2416439" y="1473798"/>
                  </a:cubicBezTo>
                  <a:cubicBezTo>
                    <a:pt x="2506086" y="1710466"/>
                    <a:pt x="2696138" y="1920241"/>
                    <a:pt x="2782199" y="2119257"/>
                  </a:cubicBezTo>
                  <a:cubicBezTo>
                    <a:pt x="2868260" y="2318273"/>
                    <a:pt x="2900533" y="2493085"/>
                    <a:pt x="2932806" y="2667897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95D7C9-BBD2-A2B7-5DE2-316DD6CADB89}"/>
                </a:ext>
              </a:extLst>
            </p:cNvPr>
            <p:cNvSpPr/>
            <p:nvPr/>
          </p:nvSpPr>
          <p:spPr>
            <a:xfrm>
              <a:off x="3797449" y="3851238"/>
              <a:ext cx="4034118" cy="1484555"/>
            </a:xfrm>
            <a:custGeom>
              <a:avLst/>
              <a:gdLst>
                <a:gd name="connsiteX0" fmla="*/ 0 w 4034118"/>
                <a:gd name="connsiteY0" fmla="*/ 1484555 h 1484555"/>
                <a:gd name="connsiteX1" fmla="*/ 1312433 w 4034118"/>
                <a:gd name="connsiteY1" fmla="*/ 1129553 h 1484555"/>
                <a:gd name="connsiteX2" fmla="*/ 1333949 w 4034118"/>
                <a:gd name="connsiteY2" fmla="*/ 268941 h 1484555"/>
                <a:gd name="connsiteX3" fmla="*/ 1667436 w 4034118"/>
                <a:gd name="connsiteY3" fmla="*/ 0 h 1484555"/>
                <a:gd name="connsiteX4" fmla="*/ 2635624 w 4034118"/>
                <a:gd name="connsiteY4" fmla="*/ 268941 h 1484555"/>
                <a:gd name="connsiteX5" fmla="*/ 4034118 w 4034118"/>
                <a:gd name="connsiteY5" fmla="*/ 451821 h 148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4118" h="1484555">
                  <a:moveTo>
                    <a:pt x="0" y="1484555"/>
                  </a:moveTo>
                  <a:cubicBezTo>
                    <a:pt x="545054" y="1408355"/>
                    <a:pt x="1090108" y="1332155"/>
                    <a:pt x="1312433" y="1129553"/>
                  </a:cubicBezTo>
                  <a:cubicBezTo>
                    <a:pt x="1534758" y="926951"/>
                    <a:pt x="1274782" y="457200"/>
                    <a:pt x="1333949" y="268941"/>
                  </a:cubicBezTo>
                  <a:cubicBezTo>
                    <a:pt x="1393116" y="80682"/>
                    <a:pt x="1450490" y="0"/>
                    <a:pt x="1667436" y="0"/>
                  </a:cubicBezTo>
                  <a:cubicBezTo>
                    <a:pt x="1884382" y="0"/>
                    <a:pt x="2241177" y="193638"/>
                    <a:pt x="2635624" y="268941"/>
                  </a:cubicBezTo>
                  <a:cubicBezTo>
                    <a:pt x="3030071" y="344244"/>
                    <a:pt x="3532094" y="398032"/>
                    <a:pt x="4034118" y="451821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Level of Hierarchy: a Star Topology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AEDBAAF-8948-CB32-989D-7E4BE8AC5B12}"/>
              </a:ext>
            </a:extLst>
          </p:cNvPr>
          <p:cNvGrpSpPr/>
          <p:nvPr/>
        </p:nvGrpSpPr>
        <p:grpSpPr>
          <a:xfrm>
            <a:off x="596348" y="1657109"/>
            <a:ext cx="8850031" cy="4507330"/>
            <a:chOff x="596348" y="1657109"/>
            <a:chExt cx="8850031" cy="4507330"/>
          </a:xfrm>
        </p:grpSpPr>
        <p:pic>
          <p:nvPicPr>
            <p:cNvPr id="3" name="Picture 2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A22B736-154C-DE2B-48F2-87BA6545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C1211E-5349-590E-9E64-2DFF4229A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902E7-B261-5782-0597-7275594A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E9B61E-2C00-97F2-6733-C788563B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945543-0CB0-ED7A-7DB8-41D224A89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89F583-F467-585C-4347-532DBC24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46BA8D-187B-86FD-CE9D-30FA9000CF73}"/>
              </a:ext>
            </a:extLst>
          </p:cNvPr>
          <p:cNvSpPr/>
          <p:nvPr/>
        </p:nvSpPr>
        <p:spPr>
          <a:xfrm>
            <a:off x="8651576" y="1628144"/>
            <a:ext cx="2717462" cy="159736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 clique, let’s use a hierarchy.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8D7DCE-450F-B55D-3417-B4377E960306}"/>
              </a:ext>
            </a:extLst>
          </p:cNvPr>
          <p:cNvSpPr/>
          <p:nvPr/>
        </p:nvSpPr>
        <p:spPr>
          <a:xfrm>
            <a:off x="8989277" y="4948214"/>
            <a:ext cx="2042060" cy="11431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build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“star”.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CB9EBA-A8F7-F17F-C313-C60B82365B99}"/>
              </a:ext>
            </a:extLst>
          </p:cNvPr>
          <p:cNvGrpSpPr/>
          <p:nvPr/>
        </p:nvGrpSpPr>
        <p:grpSpPr>
          <a:xfrm>
            <a:off x="2795142" y="3122648"/>
            <a:ext cx="2626712" cy="1253813"/>
            <a:chOff x="2795142" y="3122648"/>
            <a:chExt cx="2626712" cy="125381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DB942E-D4C1-90A9-6B26-6EBED35DD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7162" y="3122648"/>
              <a:ext cx="1704692" cy="125381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F266FA-D92B-7B1E-AEF9-BDD5A04CA009}"/>
                </a:ext>
              </a:extLst>
            </p:cNvPr>
            <p:cNvSpPr txBox="1"/>
            <p:nvPr/>
          </p:nvSpPr>
          <p:spPr>
            <a:xfrm>
              <a:off x="2795142" y="3455464"/>
              <a:ext cx="1034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“hub”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82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Star Topology Between Shared Network and a Clique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star, </a:t>
            </a:r>
            <a:r>
              <a:rPr lang="en-US" b="1" dirty="0">
                <a:solidFill>
                  <a:srgbClr val="0070C0"/>
                </a:solidFill>
              </a:rPr>
              <a:t>all data pass through the hub</a:t>
            </a:r>
            <a:r>
              <a:rPr lang="en-US" dirty="0"/>
              <a:t>.</a:t>
            </a:r>
          </a:p>
          <a:p>
            <a:r>
              <a:rPr lang="en-US" dirty="0"/>
              <a:t>Benefits (relative to clique or shared):</a:t>
            </a:r>
          </a:p>
          <a:p>
            <a:pPr lvl="1"/>
            <a:r>
              <a:rPr lang="en-US" dirty="0"/>
              <a:t>fewer wires and interfaces than a clique, but</a:t>
            </a:r>
          </a:p>
          <a:p>
            <a:pPr lvl="1"/>
            <a:r>
              <a:rPr lang="en-US" dirty="0"/>
              <a:t>no sharing required.</a:t>
            </a:r>
          </a:p>
          <a:p>
            <a:r>
              <a:rPr lang="en-US" dirty="0"/>
              <a:t>Disadvantages (to clique):</a:t>
            </a:r>
          </a:p>
          <a:p>
            <a:pPr lvl="1"/>
            <a:r>
              <a:rPr lang="en-US" dirty="0"/>
              <a:t>paths a little slower than a clique</a:t>
            </a:r>
            <a:br>
              <a:rPr lang="en-US" dirty="0"/>
            </a:br>
            <a:r>
              <a:rPr lang="en-US" dirty="0"/>
              <a:t>(longer, and require processing by hub), and</a:t>
            </a:r>
          </a:p>
          <a:p>
            <a:pPr lvl="1"/>
            <a:r>
              <a:rPr lang="en-US" dirty="0"/>
              <a:t>hub may still be a bottleneck to communication.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3E9E9E5-C094-218A-A1E5-925D00D3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FF439B7-07BA-7A14-4751-F6D5B910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48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Global Internet: One of Humanity’s Greatest Achievements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50" y="1630017"/>
            <a:ext cx="6814208" cy="42390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We looked at </a:t>
            </a:r>
            <a:r>
              <a:rPr lang="en-US" dirty="0" err="1"/>
              <a:t>Wifi</a:t>
            </a:r>
            <a:r>
              <a:rPr lang="en-US" dirty="0"/>
              <a:t> and cellular.</a:t>
            </a:r>
          </a:p>
          <a:p>
            <a:pPr marL="0" indent="0" algn="ctr">
              <a:buNone/>
            </a:pPr>
            <a:r>
              <a:rPr lang="en-US" dirty="0"/>
              <a:t>Now we know how our data </a:t>
            </a:r>
            <a:br>
              <a:rPr lang="en-US" dirty="0"/>
            </a:br>
            <a:r>
              <a:rPr lang="en-US" dirty="0"/>
              <a:t>get to the Internet.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But what is the Internet?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How does information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pass through it?</a:t>
            </a:r>
          </a:p>
          <a:p>
            <a:pPr marL="0" indent="0" algn="ctr">
              <a:buNone/>
            </a:pPr>
            <a:r>
              <a:rPr lang="en-US" dirty="0"/>
              <a:t>In a </a:t>
            </a:r>
            <a:r>
              <a:rPr lang="en-US" b="1" dirty="0">
                <a:solidFill>
                  <a:srgbClr val="0070C0"/>
                </a:solidFill>
              </a:rPr>
              <a:t>list of human accomplishments </a:t>
            </a:r>
            <a:br>
              <a:rPr lang="en-US" dirty="0"/>
            </a:br>
            <a:r>
              <a:rPr lang="en-US" dirty="0"/>
              <a:t>in the last century, the </a:t>
            </a:r>
            <a:r>
              <a:rPr lang="en-US" b="1" dirty="0">
                <a:solidFill>
                  <a:srgbClr val="0070C0"/>
                </a:solidFill>
              </a:rPr>
              <a:t>Internet</a:t>
            </a:r>
            <a:r>
              <a:rPr lang="en-US" dirty="0"/>
              <a:t> is </a:t>
            </a:r>
            <a:br>
              <a:rPr lang="en-US" dirty="0"/>
            </a:br>
            <a:r>
              <a:rPr lang="en-US" dirty="0"/>
              <a:t>probably </a:t>
            </a:r>
            <a:r>
              <a:rPr lang="en-US" b="1" dirty="0">
                <a:solidFill>
                  <a:srgbClr val="0070C0"/>
                </a:solidFill>
              </a:rPr>
              <a:t>near the top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CA756-2DC5-AD46-8392-D69BA887D714}"/>
              </a:ext>
            </a:extLst>
          </p:cNvPr>
          <p:cNvGrpSpPr/>
          <p:nvPr/>
        </p:nvGrpSpPr>
        <p:grpSpPr>
          <a:xfrm>
            <a:off x="7202819" y="1468405"/>
            <a:ext cx="3613621" cy="4400689"/>
            <a:chOff x="8075178" y="1660412"/>
            <a:chExt cx="3613621" cy="440068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1A7C4FA-0B2B-BD7C-939B-E60A8101446A}"/>
                </a:ext>
              </a:extLst>
            </p:cNvPr>
            <p:cNvGrpSpPr/>
            <p:nvPr/>
          </p:nvGrpSpPr>
          <p:grpSpPr>
            <a:xfrm>
              <a:off x="9880344" y="4691516"/>
              <a:ext cx="1210310" cy="1369585"/>
              <a:chOff x="9880344" y="4691516"/>
              <a:chExt cx="1210310" cy="1369585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CFCF8D3D-EB4A-D8ED-2A23-D870A0D99C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95360" y="4691516"/>
                <a:ext cx="995294" cy="1075919"/>
              </a:xfrm>
              <a:prstGeom prst="line">
                <a:avLst/>
              </a:prstGeom>
              <a:ln w="76200">
                <a:solidFill>
                  <a:srgbClr val="00B05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" name="Picture 3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4E034CA9-8640-BF8D-FF92-B5F387FA9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592788">
                <a:off x="9880344" y="5209469"/>
                <a:ext cx="430032" cy="851632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AEC2D91-178F-B144-5312-863EE4EC3A91}"/>
                </a:ext>
              </a:extLst>
            </p:cNvPr>
            <p:cNvGrpSpPr/>
            <p:nvPr/>
          </p:nvGrpSpPr>
          <p:grpSpPr>
            <a:xfrm>
              <a:off x="8133288" y="4179357"/>
              <a:ext cx="1028844" cy="1671948"/>
              <a:chOff x="8133288" y="4179357"/>
              <a:chExt cx="1028844" cy="1671948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93AB371-A491-1850-0C3F-B47AFA273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9114" y="4179357"/>
                <a:ext cx="95322" cy="1060607"/>
              </a:xfrm>
              <a:prstGeom prst="line">
                <a:avLst/>
              </a:prstGeom>
              <a:ln w="76200">
                <a:solidFill>
                  <a:srgbClr val="0070C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Picture 9" descr="A computer with a blue screen&#10;&#10;Description automatically generated with low confidence">
                <a:extLst>
                  <a:ext uri="{FF2B5EF4-FFF2-40B4-BE49-F238E27FC236}">
                    <a16:creationId xmlns:a16="http://schemas.microsoft.com/office/drawing/2014/main" id="{BA49C689-20F1-5B07-92BB-4C9F2D8E48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33288" y="4993935"/>
                <a:ext cx="1028844" cy="85737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9088CF-6B63-26E2-6562-6C9313ABBE80}"/>
                </a:ext>
              </a:extLst>
            </p:cNvPr>
            <p:cNvGrpSpPr/>
            <p:nvPr/>
          </p:nvGrpSpPr>
          <p:grpSpPr>
            <a:xfrm>
              <a:off x="10282815" y="2793973"/>
              <a:ext cx="1405984" cy="2403615"/>
              <a:chOff x="10282815" y="2793973"/>
              <a:chExt cx="1405984" cy="240361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712BE38-B6A0-A3CA-E280-C01DDD9084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2815" y="2793973"/>
                <a:ext cx="869158" cy="1740754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Picture 12" descr="A picture containing guitar&#10;&#10;Description automatically generated">
                <a:extLst>
                  <a:ext uri="{FF2B5EF4-FFF2-40B4-BE49-F238E27FC236}">
                    <a16:creationId xmlns:a16="http://schemas.microsoft.com/office/drawing/2014/main" id="{E6CF2E16-3033-836B-4388-A7386A554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6166" y="3435217"/>
                <a:ext cx="952633" cy="1762371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F86D6A-66D4-CF21-AEDC-F15E4A07B4D5}"/>
                </a:ext>
              </a:extLst>
            </p:cNvPr>
            <p:cNvGrpSpPr/>
            <p:nvPr/>
          </p:nvGrpSpPr>
          <p:grpSpPr>
            <a:xfrm>
              <a:off x="8075178" y="2875662"/>
              <a:ext cx="1145065" cy="1481467"/>
              <a:chOff x="8075178" y="2875662"/>
              <a:chExt cx="1145065" cy="148146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CC3611B-38EB-C6A7-7257-EF534353B2B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698724" y="2875662"/>
                <a:ext cx="105712" cy="1145939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4504D12-97DF-6C2B-0DA5-837D69607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178" y="3362838"/>
                <a:ext cx="1145065" cy="994291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7326DEC-ABF5-C273-845D-EF52B6240A1C}"/>
                </a:ext>
              </a:extLst>
            </p:cNvPr>
            <p:cNvGrpSpPr/>
            <p:nvPr/>
          </p:nvGrpSpPr>
          <p:grpSpPr>
            <a:xfrm>
              <a:off x="8380368" y="1952103"/>
              <a:ext cx="1352211" cy="1185205"/>
              <a:chOff x="8380368" y="1952103"/>
              <a:chExt cx="1352211" cy="1185205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64E4C3-2591-F9C3-2386-07E1067A15A5}"/>
                  </a:ext>
                </a:extLst>
              </p:cNvPr>
              <p:cNvCxnSpPr/>
              <p:nvPr/>
            </p:nvCxnSpPr>
            <p:spPr>
              <a:xfrm flipH="1">
                <a:off x="8762903" y="2544705"/>
                <a:ext cx="969676" cy="103902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82D9B31-EC1F-76D0-E6A6-372D197A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80368" y="1952103"/>
                <a:ext cx="636712" cy="1185205"/>
              </a:xfrm>
              <a:prstGeom prst="rect">
                <a:avLst/>
              </a:prstGeom>
            </p:spPr>
          </p:pic>
        </p:grpSp>
        <p:pic>
          <p:nvPicPr>
            <p:cNvPr id="23" name="Picture 22" descr="A picture containing chat or text message&#10;&#10;Description automatically generated">
              <a:extLst>
                <a:ext uri="{FF2B5EF4-FFF2-40B4-BE49-F238E27FC236}">
                  <a16:creationId xmlns:a16="http://schemas.microsoft.com/office/drawing/2014/main" id="{8C23ABA1-0339-E576-F682-B311CC657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6163" y="1660412"/>
              <a:ext cx="2064499" cy="1768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4F1B5B0-8773-C419-6080-74A0BE757098}"/>
              </a:ext>
            </a:extLst>
          </p:cNvPr>
          <p:cNvGrpSpPr/>
          <p:nvPr/>
        </p:nvGrpSpPr>
        <p:grpSpPr>
          <a:xfrm>
            <a:off x="1968649" y="2624866"/>
            <a:ext cx="5809130" cy="3059060"/>
            <a:chOff x="1968649" y="2624866"/>
            <a:chExt cx="5809130" cy="305906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2AF0A4-8C64-558C-AD15-00CEDD665AD0}"/>
                </a:ext>
              </a:extLst>
            </p:cNvPr>
            <p:cNvSpPr/>
            <p:nvPr/>
          </p:nvSpPr>
          <p:spPr>
            <a:xfrm>
              <a:off x="1968649" y="2624866"/>
              <a:ext cx="5494557" cy="1376979"/>
            </a:xfrm>
            <a:custGeom>
              <a:avLst/>
              <a:gdLst>
                <a:gd name="connsiteX0" fmla="*/ 0 w 5494557"/>
                <a:gd name="connsiteY0" fmla="*/ 1376979 h 1376979"/>
                <a:gd name="connsiteX1" fmla="*/ 548640 w 5494557"/>
                <a:gd name="connsiteY1" fmla="*/ 1097280 h 1376979"/>
                <a:gd name="connsiteX2" fmla="*/ 1140311 w 5494557"/>
                <a:gd name="connsiteY2" fmla="*/ 1140310 h 1376979"/>
                <a:gd name="connsiteX3" fmla="*/ 1957892 w 5494557"/>
                <a:gd name="connsiteY3" fmla="*/ 1151068 h 1376979"/>
                <a:gd name="connsiteX4" fmla="*/ 3259567 w 5494557"/>
                <a:gd name="connsiteY4" fmla="*/ 537882 h 1376979"/>
                <a:gd name="connsiteX5" fmla="*/ 4216998 w 5494557"/>
                <a:gd name="connsiteY5" fmla="*/ 828339 h 1376979"/>
                <a:gd name="connsiteX6" fmla="*/ 4797911 w 5494557"/>
                <a:gd name="connsiteY6" fmla="*/ 1054249 h 1376979"/>
                <a:gd name="connsiteX7" fmla="*/ 5454127 w 5494557"/>
                <a:gd name="connsiteY7" fmla="*/ 742278 h 1376979"/>
                <a:gd name="connsiteX8" fmla="*/ 5368066 w 5494557"/>
                <a:gd name="connsiteY8" fmla="*/ 0 h 137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4557" h="1376979">
                  <a:moveTo>
                    <a:pt x="0" y="1376979"/>
                  </a:moveTo>
                  <a:cubicBezTo>
                    <a:pt x="179294" y="1256852"/>
                    <a:pt x="358588" y="1136725"/>
                    <a:pt x="548640" y="1097280"/>
                  </a:cubicBezTo>
                  <a:cubicBezTo>
                    <a:pt x="738692" y="1057835"/>
                    <a:pt x="905436" y="1131345"/>
                    <a:pt x="1140311" y="1140310"/>
                  </a:cubicBezTo>
                  <a:cubicBezTo>
                    <a:pt x="1375186" y="1149275"/>
                    <a:pt x="1604683" y="1251473"/>
                    <a:pt x="1957892" y="1151068"/>
                  </a:cubicBezTo>
                  <a:cubicBezTo>
                    <a:pt x="2311101" y="1050663"/>
                    <a:pt x="2883049" y="591670"/>
                    <a:pt x="3259567" y="537882"/>
                  </a:cubicBezTo>
                  <a:cubicBezTo>
                    <a:pt x="3636085" y="484094"/>
                    <a:pt x="3960607" y="742278"/>
                    <a:pt x="4216998" y="828339"/>
                  </a:cubicBezTo>
                  <a:cubicBezTo>
                    <a:pt x="4473389" y="914400"/>
                    <a:pt x="4591723" y="1068592"/>
                    <a:pt x="4797911" y="1054249"/>
                  </a:cubicBezTo>
                  <a:cubicBezTo>
                    <a:pt x="5004099" y="1039905"/>
                    <a:pt x="5359101" y="917986"/>
                    <a:pt x="5454127" y="742278"/>
                  </a:cubicBezTo>
                  <a:cubicBezTo>
                    <a:pt x="5549153" y="566570"/>
                    <a:pt x="5458609" y="283285"/>
                    <a:pt x="5368066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91F090-1AA2-886D-2C81-6C7B105D53A6}"/>
                </a:ext>
              </a:extLst>
            </p:cNvPr>
            <p:cNvSpPr/>
            <p:nvPr/>
          </p:nvSpPr>
          <p:spPr>
            <a:xfrm>
              <a:off x="3859619" y="3317358"/>
              <a:ext cx="1190846" cy="2366568"/>
            </a:xfrm>
            <a:custGeom>
              <a:avLst/>
              <a:gdLst>
                <a:gd name="connsiteX0" fmla="*/ 0 w 1190846"/>
                <a:gd name="connsiteY0" fmla="*/ 2105247 h 2366568"/>
                <a:gd name="connsiteX1" fmla="*/ 574158 w 1190846"/>
                <a:gd name="connsiteY1" fmla="*/ 2349795 h 2366568"/>
                <a:gd name="connsiteX2" fmla="*/ 967562 w 1190846"/>
                <a:gd name="connsiteY2" fmla="*/ 1690577 h 2366568"/>
                <a:gd name="connsiteX3" fmla="*/ 829339 w 1190846"/>
                <a:gd name="connsiteY3" fmla="*/ 723014 h 2366568"/>
                <a:gd name="connsiteX4" fmla="*/ 1190846 w 1190846"/>
                <a:gd name="connsiteY4" fmla="*/ 0 h 23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846" h="2366568">
                  <a:moveTo>
                    <a:pt x="0" y="2105247"/>
                  </a:moveTo>
                  <a:cubicBezTo>
                    <a:pt x="206449" y="2262077"/>
                    <a:pt x="412898" y="2418907"/>
                    <a:pt x="574158" y="2349795"/>
                  </a:cubicBezTo>
                  <a:cubicBezTo>
                    <a:pt x="735418" y="2280683"/>
                    <a:pt x="925032" y="1961707"/>
                    <a:pt x="967562" y="1690577"/>
                  </a:cubicBezTo>
                  <a:cubicBezTo>
                    <a:pt x="1010092" y="1419447"/>
                    <a:pt x="792125" y="1004777"/>
                    <a:pt x="829339" y="723014"/>
                  </a:cubicBezTo>
                  <a:cubicBezTo>
                    <a:pt x="866553" y="441251"/>
                    <a:pt x="1028699" y="220625"/>
                    <a:pt x="1190846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A69C905-0BA3-B246-2FFE-EF8C9AFD9E69}"/>
                </a:ext>
              </a:extLst>
            </p:cNvPr>
            <p:cNvSpPr/>
            <p:nvPr/>
          </p:nvSpPr>
          <p:spPr>
            <a:xfrm>
              <a:off x="2983530" y="2710927"/>
              <a:ext cx="2018776" cy="599855"/>
            </a:xfrm>
            <a:custGeom>
              <a:avLst/>
              <a:gdLst>
                <a:gd name="connsiteX0" fmla="*/ 60884 w 2018776"/>
                <a:gd name="connsiteY0" fmla="*/ 0 h 599855"/>
                <a:gd name="connsiteX1" fmla="*/ 243764 w 2018776"/>
                <a:gd name="connsiteY1" fmla="*/ 591671 h 599855"/>
                <a:gd name="connsiteX2" fmla="*/ 2018776 w 2018776"/>
                <a:gd name="connsiteY2" fmla="*/ 290457 h 59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8776" h="599855">
                  <a:moveTo>
                    <a:pt x="60884" y="0"/>
                  </a:moveTo>
                  <a:cubicBezTo>
                    <a:pt x="-10834" y="271631"/>
                    <a:pt x="-82551" y="543262"/>
                    <a:pt x="243764" y="591671"/>
                  </a:cubicBezTo>
                  <a:cubicBezTo>
                    <a:pt x="570079" y="640080"/>
                    <a:pt x="1294427" y="465268"/>
                    <a:pt x="2018776" y="290457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D674C50-084F-AAA5-E469-ACF8F1547704}"/>
                </a:ext>
              </a:extLst>
            </p:cNvPr>
            <p:cNvSpPr/>
            <p:nvPr/>
          </p:nvSpPr>
          <p:spPr>
            <a:xfrm>
              <a:off x="5163671" y="3313355"/>
              <a:ext cx="516367" cy="2323652"/>
            </a:xfrm>
            <a:custGeom>
              <a:avLst/>
              <a:gdLst>
                <a:gd name="connsiteX0" fmla="*/ 516367 w 516367"/>
                <a:gd name="connsiteY0" fmla="*/ 2323652 h 2323652"/>
                <a:gd name="connsiteX1" fmla="*/ 161364 w 516367"/>
                <a:gd name="connsiteY1" fmla="*/ 1914861 h 2323652"/>
                <a:gd name="connsiteX2" fmla="*/ 333487 w 516367"/>
                <a:gd name="connsiteY2" fmla="*/ 839097 h 2323652"/>
                <a:gd name="connsiteX3" fmla="*/ 0 w 516367"/>
                <a:gd name="connsiteY3" fmla="*/ 0 h 232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367" h="2323652">
                  <a:moveTo>
                    <a:pt x="516367" y="2323652"/>
                  </a:moveTo>
                  <a:cubicBezTo>
                    <a:pt x="354105" y="2242969"/>
                    <a:pt x="191844" y="2162287"/>
                    <a:pt x="161364" y="1914861"/>
                  </a:cubicBezTo>
                  <a:cubicBezTo>
                    <a:pt x="130884" y="1667435"/>
                    <a:pt x="360381" y="1158240"/>
                    <a:pt x="333487" y="839097"/>
                  </a:cubicBezTo>
                  <a:cubicBezTo>
                    <a:pt x="306593" y="519954"/>
                    <a:pt x="153296" y="259977"/>
                    <a:pt x="0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8D5C92-3479-70EE-5A51-7A386964C411}"/>
                </a:ext>
              </a:extLst>
            </p:cNvPr>
            <p:cNvSpPr/>
            <p:nvPr/>
          </p:nvSpPr>
          <p:spPr>
            <a:xfrm>
              <a:off x="5217459" y="3248809"/>
              <a:ext cx="2560320" cy="1390620"/>
            </a:xfrm>
            <a:custGeom>
              <a:avLst/>
              <a:gdLst>
                <a:gd name="connsiteX0" fmla="*/ 2560320 w 2560320"/>
                <a:gd name="connsiteY0" fmla="*/ 1129553 h 1390620"/>
                <a:gd name="connsiteX1" fmla="*/ 1990165 w 2560320"/>
                <a:gd name="connsiteY1" fmla="*/ 1376979 h 1390620"/>
                <a:gd name="connsiteX2" fmla="*/ 785308 w 2560320"/>
                <a:gd name="connsiteY2" fmla="*/ 763793 h 1390620"/>
                <a:gd name="connsiteX3" fmla="*/ 537882 w 2560320"/>
                <a:gd name="connsiteY3" fmla="*/ 333487 h 1390620"/>
                <a:gd name="connsiteX4" fmla="*/ 0 w 2560320"/>
                <a:gd name="connsiteY4" fmla="*/ 0 h 139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320" h="1390620">
                  <a:moveTo>
                    <a:pt x="2560320" y="1129553"/>
                  </a:moveTo>
                  <a:cubicBezTo>
                    <a:pt x="2423160" y="1283746"/>
                    <a:pt x="2286000" y="1437939"/>
                    <a:pt x="1990165" y="1376979"/>
                  </a:cubicBezTo>
                  <a:cubicBezTo>
                    <a:pt x="1694330" y="1316019"/>
                    <a:pt x="1027355" y="937708"/>
                    <a:pt x="785308" y="763793"/>
                  </a:cubicBezTo>
                  <a:cubicBezTo>
                    <a:pt x="543261" y="589878"/>
                    <a:pt x="668767" y="460786"/>
                    <a:pt x="537882" y="333487"/>
                  </a:cubicBezTo>
                  <a:cubicBezTo>
                    <a:pt x="406997" y="206188"/>
                    <a:pt x="203498" y="103094"/>
                    <a:pt x="0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“Hub” in a Computer Network is a Router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4A22B736-154C-DE2B-48F2-87BA65457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3385274"/>
            <a:ext cx="1704693" cy="125381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BC1211E-5349-590E-9E64-2DFF4229A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94" y="1665716"/>
            <a:ext cx="2060756" cy="1275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902E7-B261-5782-0597-7275594A4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03" y="4889032"/>
            <a:ext cx="1704692" cy="1253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9B61E-2C00-97F2-6733-C788563BE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687" y="1657109"/>
            <a:ext cx="1704692" cy="125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5543-0CB0-ED7A-7DB8-41D224A89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484" y="4889032"/>
            <a:ext cx="2060755" cy="1275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9F583-F467-585C-4347-532DBC247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5624" y="3550740"/>
            <a:ext cx="2060755" cy="1275406"/>
          </a:xfrm>
          <a:prstGeom prst="rect">
            <a:avLst/>
          </a:prstGeom>
        </p:spPr>
      </p:pic>
      <p:pic>
        <p:nvPicPr>
          <p:cNvPr id="24" name="Picture 23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94DB942E-D4C1-90A9-6B26-6EBED35DD7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74" y="2740252"/>
            <a:ext cx="666540" cy="8104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04582-CC08-3267-532E-C1ECAC91734C}"/>
              </a:ext>
            </a:extLst>
          </p:cNvPr>
          <p:cNvSpPr/>
          <p:nvPr/>
        </p:nvSpPr>
        <p:spPr>
          <a:xfrm>
            <a:off x="8651576" y="1628144"/>
            <a:ext cx="2717462" cy="159736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we don’t need a monitor nor a keyboard.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99946A-C586-0AD9-E7A2-A1BC3C0B1CEE}"/>
              </a:ext>
            </a:extLst>
          </p:cNvPr>
          <p:cNvSpPr txBox="1"/>
          <p:nvPr/>
        </p:nvSpPr>
        <p:spPr>
          <a:xfrm>
            <a:off x="4509421" y="2190089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2EF0E5-57E3-5AB6-0D86-9F0BA7343344}"/>
              </a:ext>
            </a:extLst>
          </p:cNvPr>
          <p:cNvSpPr/>
          <p:nvPr/>
        </p:nvSpPr>
        <p:spPr>
          <a:xfrm>
            <a:off x="7377681" y="4995210"/>
            <a:ext cx="4118953" cy="10902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router forwards data packets (routes).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1560A-0666-3E14-8444-7EC1662D53A8}"/>
              </a:ext>
            </a:extLst>
          </p:cNvPr>
          <p:cNvSpPr txBox="1"/>
          <p:nvPr/>
        </p:nvSpPr>
        <p:spPr>
          <a:xfrm>
            <a:off x="4564114" y="1724497"/>
            <a:ext cx="1034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“hub”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6A6756-5111-B71D-D476-CCD820FAD69F}"/>
              </a:ext>
            </a:extLst>
          </p:cNvPr>
          <p:cNvCxnSpPr/>
          <p:nvPr/>
        </p:nvCxnSpPr>
        <p:spPr>
          <a:xfrm flipV="1">
            <a:off x="4621935" y="1763416"/>
            <a:ext cx="933260" cy="434777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Hierarchies Can be Organized Hierarchically!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But why stop there?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can </a:t>
            </a:r>
            <a:r>
              <a:rPr lang="en-US" b="1" dirty="0">
                <a:solidFill>
                  <a:srgbClr val="0070C0"/>
                </a:solidFill>
              </a:rPr>
              <a:t>use several levels </a:t>
            </a:r>
            <a:r>
              <a:rPr lang="en-US" dirty="0"/>
              <a:t>of hierarchy.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356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1493276-7B1F-BCBF-1DAC-9F64F474AA7D}"/>
              </a:ext>
            </a:extLst>
          </p:cNvPr>
          <p:cNvGrpSpPr/>
          <p:nvPr/>
        </p:nvGrpSpPr>
        <p:grpSpPr>
          <a:xfrm>
            <a:off x="1968649" y="2402958"/>
            <a:ext cx="5888811" cy="3280968"/>
            <a:chOff x="1968649" y="2402958"/>
            <a:chExt cx="5888811" cy="328096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2AF0A4-8C64-558C-AD15-00CEDD665AD0}"/>
                </a:ext>
              </a:extLst>
            </p:cNvPr>
            <p:cNvSpPr/>
            <p:nvPr/>
          </p:nvSpPr>
          <p:spPr>
            <a:xfrm>
              <a:off x="1968649" y="2624866"/>
              <a:ext cx="5494557" cy="1376979"/>
            </a:xfrm>
            <a:custGeom>
              <a:avLst/>
              <a:gdLst>
                <a:gd name="connsiteX0" fmla="*/ 0 w 5494557"/>
                <a:gd name="connsiteY0" fmla="*/ 1376979 h 1376979"/>
                <a:gd name="connsiteX1" fmla="*/ 548640 w 5494557"/>
                <a:gd name="connsiteY1" fmla="*/ 1097280 h 1376979"/>
                <a:gd name="connsiteX2" fmla="*/ 1140311 w 5494557"/>
                <a:gd name="connsiteY2" fmla="*/ 1140310 h 1376979"/>
                <a:gd name="connsiteX3" fmla="*/ 1957892 w 5494557"/>
                <a:gd name="connsiteY3" fmla="*/ 1151068 h 1376979"/>
                <a:gd name="connsiteX4" fmla="*/ 3259567 w 5494557"/>
                <a:gd name="connsiteY4" fmla="*/ 537882 h 1376979"/>
                <a:gd name="connsiteX5" fmla="*/ 4216998 w 5494557"/>
                <a:gd name="connsiteY5" fmla="*/ 828339 h 1376979"/>
                <a:gd name="connsiteX6" fmla="*/ 4797911 w 5494557"/>
                <a:gd name="connsiteY6" fmla="*/ 1054249 h 1376979"/>
                <a:gd name="connsiteX7" fmla="*/ 5454127 w 5494557"/>
                <a:gd name="connsiteY7" fmla="*/ 742278 h 1376979"/>
                <a:gd name="connsiteX8" fmla="*/ 5368066 w 5494557"/>
                <a:gd name="connsiteY8" fmla="*/ 0 h 137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94557" h="1376979">
                  <a:moveTo>
                    <a:pt x="0" y="1376979"/>
                  </a:moveTo>
                  <a:cubicBezTo>
                    <a:pt x="179294" y="1256852"/>
                    <a:pt x="358588" y="1136725"/>
                    <a:pt x="548640" y="1097280"/>
                  </a:cubicBezTo>
                  <a:cubicBezTo>
                    <a:pt x="738692" y="1057835"/>
                    <a:pt x="905436" y="1131345"/>
                    <a:pt x="1140311" y="1140310"/>
                  </a:cubicBezTo>
                  <a:cubicBezTo>
                    <a:pt x="1375186" y="1149275"/>
                    <a:pt x="1604683" y="1251473"/>
                    <a:pt x="1957892" y="1151068"/>
                  </a:cubicBezTo>
                  <a:cubicBezTo>
                    <a:pt x="2311101" y="1050663"/>
                    <a:pt x="2883049" y="591670"/>
                    <a:pt x="3259567" y="537882"/>
                  </a:cubicBezTo>
                  <a:cubicBezTo>
                    <a:pt x="3636085" y="484094"/>
                    <a:pt x="3960607" y="742278"/>
                    <a:pt x="4216998" y="828339"/>
                  </a:cubicBezTo>
                  <a:cubicBezTo>
                    <a:pt x="4473389" y="914400"/>
                    <a:pt x="4591723" y="1068592"/>
                    <a:pt x="4797911" y="1054249"/>
                  </a:cubicBezTo>
                  <a:cubicBezTo>
                    <a:pt x="5004099" y="1039905"/>
                    <a:pt x="5359101" y="917986"/>
                    <a:pt x="5454127" y="742278"/>
                  </a:cubicBezTo>
                  <a:cubicBezTo>
                    <a:pt x="5549153" y="566570"/>
                    <a:pt x="5458609" y="283285"/>
                    <a:pt x="5368066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91F090-1AA2-886D-2C81-6C7B105D53A6}"/>
                </a:ext>
              </a:extLst>
            </p:cNvPr>
            <p:cNvSpPr/>
            <p:nvPr/>
          </p:nvSpPr>
          <p:spPr>
            <a:xfrm>
              <a:off x="3859619" y="3317358"/>
              <a:ext cx="1190846" cy="2366568"/>
            </a:xfrm>
            <a:custGeom>
              <a:avLst/>
              <a:gdLst>
                <a:gd name="connsiteX0" fmla="*/ 0 w 1190846"/>
                <a:gd name="connsiteY0" fmla="*/ 2105247 h 2366568"/>
                <a:gd name="connsiteX1" fmla="*/ 574158 w 1190846"/>
                <a:gd name="connsiteY1" fmla="*/ 2349795 h 2366568"/>
                <a:gd name="connsiteX2" fmla="*/ 967562 w 1190846"/>
                <a:gd name="connsiteY2" fmla="*/ 1690577 h 2366568"/>
                <a:gd name="connsiteX3" fmla="*/ 829339 w 1190846"/>
                <a:gd name="connsiteY3" fmla="*/ 723014 h 2366568"/>
                <a:gd name="connsiteX4" fmla="*/ 1190846 w 1190846"/>
                <a:gd name="connsiteY4" fmla="*/ 0 h 2366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0846" h="2366568">
                  <a:moveTo>
                    <a:pt x="0" y="2105247"/>
                  </a:moveTo>
                  <a:cubicBezTo>
                    <a:pt x="206449" y="2262077"/>
                    <a:pt x="412898" y="2418907"/>
                    <a:pt x="574158" y="2349795"/>
                  </a:cubicBezTo>
                  <a:cubicBezTo>
                    <a:pt x="735418" y="2280683"/>
                    <a:pt x="925032" y="1961707"/>
                    <a:pt x="967562" y="1690577"/>
                  </a:cubicBezTo>
                  <a:cubicBezTo>
                    <a:pt x="1010092" y="1419447"/>
                    <a:pt x="792125" y="1004777"/>
                    <a:pt x="829339" y="723014"/>
                  </a:cubicBezTo>
                  <a:cubicBezTo>
                    <a:pt x="866553" y="441251"/>
                    <a:pt x="1028699" y="220625"/>
                    <a:pt x="1190846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43706D-DF3B-4797-B9E8-B07CCFE7CEBF}"/>
                </a:ext>
              </a:extLst>
            </p:cNvPr>
            <p:cNvSpPr/>
            <p:nvPr/>
          </p:nvSpPr>
          <p:spPr>
            <a:xfrm>
              <a:off x="5018567" y="4869712"/>
              <a:ext cx="754912" cy="723440"/>
            </a:xfrm>
            <a:custGeom>
              <a:avLst/>
              <a:gdLst>
                <a:gd name="connsiteX0" fmla="*/ 754912 w 754912"/>
                <a:gd name="connsiteY0" fmla="*/ 723014 h 723440"/>
                <a:gd name="connsiteX1" fmla="*/ 170121 w 754912"/>
                <a:gd name="connsiteY1" fmla="*/ 606055 h 723440"/>
                <a:gd name="connsiteX2" fmla="*/ 0 w 754912"/>
                <a:gd name="connsiteY2" fmla="*/ 0 h 7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912" h="723440">
                  <a:moveTo>
                    <a:pt x="754912" y="723014"/>
                  </a:moveTo>
                  <a:cubicBezTo>
                    <a:pt x="525426" y="724785"/>
                    <a:pt x="295940" y="726557"/>
                    <a:pt x="170121" y="606055"/>
                  </a:cubicBezTo>
                  <a:cubicBezTo>
                    <a:pt x="44302" y="485553"/>
                    <a:pt x="22151" y="242776"/>
                    <a:pt x="0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3847C89-C49E-6C4F-EF31-263BE0DC74D4}"/>
                </a:ext>
              </a:extLst>
            </p:cNvPr>
            <p:cNvSpPr/>
            <p:nvPr/>
          </p:nvSpPr>
          <p:spPr>
            <a:xfrm>
              <a:off x="6836735" y="3944679"/>
              <a:ext cx="1020725" cy="507325"/>
            </a:xfrm>
            <a:custGeom>
              <a:avLst/>
              <a:gdLst>
                <a:gd name="connsiteX0" fmla="*/ 1020725 w 1020725"/>
                <a:gd name="connsiteY0" fmla="*/ 255181 h 507325"/>
                <a:gd name="connsiteX1" fmla="*/ 265814 w 1020725"/>
                <a:gd name="connsiteY1" fmla="*/ 499730 h 507325"/>
                <a:gd name="connsiteX2" fmla="*/ 0 w 1020725"/>
                <a:gd name="connsiteY2" fmla="*/ 0 h 50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0725" h="507325">
                  <a:moveTo>
                    <a:pt x="1020725" y="255181"/>
                  </a:moveTo>
                  <a:cubicBezTo>
                    <a:pt x="728330" y="398720"/>
                    <a:pt x="435935" y="542260"/>
                    <a:pt x="265814" y="499730"/>
                  </a:cubicBezTo>
                  <a:cubicBezTo>
                    <a:pt x="95693" y="457200"/>
                    <a:pt x="47846" y="228600"/>
                    <a:pt x="0" y="0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95514E5-CB7A-372F-C20F-518503622A80}"/>
                </a:ext>
              </a:extLst>
            </p:cNvPr>
            <p:cNvSpPr/>
            <p:nvPr/>
          </p:nvSpPr>
          <p:spPr>
            <a:xfrm>
              <a:off x="2763693" y="2402958"/>
              <a:ext cx="255954" cy="1222744"/>
            </a:xfrm>
            <a:custGeom>
              <a:avLst/>
              <a:gdLst>
                <a:gd name="connsiteX0" fmla="*/ 192158 w 255954"/>
                <a:gd name="connsiteY0" fmla="*/ 0 h 1222744"/>
                <a:gd name="connsiteX1" fmla="*/ 772 w 255954"/>
                <a:gd name="connsiteY1" fmla="*/ 797442 h 1222744"/>
                <a:gd name="connsiteX2" fmla="*/ 255954 w 255954"/>
                <a:gd name="connsiteY2" fmla="*/ 1222744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54" h="1222744">
                  <a:moveTo>
                    <a:pt x="192158" y="0"/>
                  </a:moveTo>
                  <a:cubicBezTo>
                    <a:pt x="91148" y="296825"/>
                    <a:pt x="-9861" y="593651"/>
                    <a:pt x="772" y="797442"/>
                  </a:cubicBezTo>
                  <a:cubicBezTo>
                    <a:pt x="11405" y="1001233"/>
                    <a:pt x="133679" y="1111988"/>
                    <a:pt x="255954" y="1222744"/>
                  </a:cubicBezTo>
                </a:path>
              </a:pathLst>
            </a:cu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Levels of Hierarchy are Possible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4A22B736-154C-DE2B-48F2-87BA65457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3385274"/>
            <a:ext cx="1704693" cy="1253814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BC1211E-5349-590E-9E64-2DFF4229A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94" y="1665716"/>
            <a:ext cx="2060756" cy="1275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902E7-B261-5782-0597-7275594A4D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03" y="4889032"/>
            <a:ext cx="1704692" cy="1253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9B61E-2C00-97F2-6733-C788563BE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687" y="1657109"/>
            <a:ext cx="1704692" cy="125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5543-0CB0-ED7A-7DB8-41D224A89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484" y="4889032"/>
            <a:ext cx="2060755" cy="1275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9F583-F467-585C-4347-532DBC2475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5624" y="3550740"/>
            <a:ext cx="2060755" cy="1275406"/>
          </a:xfrm>
          <a:prstGeom prst="rect">
            <a:avLst/>
          </a:prstGeom>
        </p:spPr>
      </p:pic>
      <p:pic>
        <p:nvPicPr>
          <p:cNvPr id="22" name="Picture 21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1132B4AD-809A-9798-EC80-C05ADBE585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07" y="3429000"/>
            <a:ext cx="666540" cy="810488"/>
          </a:xfrm>
          <a:prstGeom prst="rect">
            <a:avLst/>
          </a:prstGeom>
        </p:spPr>
      </p:pic>
      <p:pic>
        <p:nvPicPr>
          <p:cNvPr id="24" name="Picture 23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94DB942E-D4C1-90A9-6B26-6EBED35DD7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74" y="2740252"/>
            <a:ext cx="666540" cy="810488"/>
          </a:xfrm>
          <a:prstGeom prst="rect">
            <a:avLst/>
          </a:prstGeom>
        </p:spPr>
      </p:pic>
      <p:pic>
        <p:nvPicPr>
          <p:cNvPr id="26" name="Picture 2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C5996D65-3D26-D99B-8301-F62A4F60BA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93" y="3377955"/>
            <a:ext cx="666540" cy="810488"/>
          </a:xfrm>
          <a:prstGeom prst="rect">
            <a:avLst/>
          </a:prstGeom>
        </p:spPr>
      </p:pic>
      <p:pic>
        <p:nvPicPr>
          <p:cNvPr id="28" name="Picture 27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F82DE266-CF7A-748A-1A91-45B29A8F01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22" y="4381796"/>
            <a:ext cx="666540" cy="8104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2480F-D052-12C0-B7CA-FA9F55BAB0F4}"/>
              </a:ext>
            </a:extLst>
          </p:cNvPr>
          <p:cNvSpPr/>
          <p:nvPr/>
        </p:nvSpPr>
        <p:spPr>
          <a:xfrm>
            <a:off x="8651576" y="2141034"/>
            <a:ext cx="2717462" cy="108447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second level of hierarchy</a:t>
            </a:r>
          </a:p>
        </p:txBody>
      </p:sp>
    </p:spTree>
    <p:extLst>
      <p:ext uri="{BB962C8B-B14F-4D97-AF65-F5344CB8AC3E}">
        <p14:creationId xmlns:p14="http://schemas.microsoft.com/office/powerpoint/2010/main" val="30003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Tradeoffs: One Level or Two Levels?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Why bother?</a:t>
            </a:r>
          </a:p>
          <a:p>
            <a:r>
              <a:rPr lang="en-US" dirty="0"/>
              <a:t>Compared with a single level of hierarchy,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main benefit </a:t>
            </a:r>
            <a:r>
              <a:rPr lang="en-US" dirty="0"/>
              <a:t>is that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delay gets better for close nodes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disadvantages</a:t>
            </a:r>
            <a:r>
              <a:rPr lang="en-US" dirty="0"/>
              <a:t> include: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more routers </a:t>
            </a:r>
            <a:r>
              <a:rPr lang="en-US" dirty="0"/>
              <a:t>(more cost),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more interfaces </a:t>
            </a:r>
            <a:r>
              <a:rPr lang="en-US" dirty="0"/>
              <a:t>(routers need them, too), </a:t>
            </a:r>
          </a:p>
          <a:p>
            <a:pPr lvl="1"/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longer paths have more delay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167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42B67FBA-5E50-3EAB-DEA1-C5D366FC6142}"/>
              </a:ext>
            </a:extLst>
          </p:cNvPr>
          <p:cNvGrpSpPr/>
          <p:nvPr/>
        </p:nvGrpSpPr>
        <p:grpSpPr>
          <a:xfrm>
            <a:off x="1848284" y="1696296"/>
            <a:ext cx="5672062" cy="3432752"/>
            <a:chOff x="1848284" y="1696296"/>
            <a:chExt cx="5672062" cy="3432752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C23CC7E-CEC7-9F0D-CEBA-1999E15CE2B2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EBABD14-B1BD-F830-4522-0E2DBE424283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5AAA2071-5800-3597-D003-7F6A577A92C2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7" name="Picture 7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4E2B0B7E-4730-D098-18A5-BB2EF83DD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79" name="Picture 78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0D06A14B-D7D5-6C10-8772-CC023391D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81" name="Picture 8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38BCF961-9292-BF65-12FC-F73406582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Keep Adding Layers of Hierarchy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FFFA1F-0807-5B12-F60B-082C7096A36A}"/>
              </a:ext>
            </a:extLst>
          </p:cNvPr>
          <p:cNvGrpSpPr/>
          <p:nvPr/>
        </p:nvGrpSpPr>
        <p:grpSpPr>
          <a:xfrm>
            <a:off x="3518985" y="1865545"/>
            <a:ext cx="2878372" cy="1465958"/>
            <a:chOff x="596348" y="1657109"/>
            <a:chExt cx="8850031" cy="450733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1493276-7B1F-BCBF-1DAC-9F64F474AA7D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D2AF0A4-8C64-558C-AD15-00CEDD665AD0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391F090-1AA2-886D-2C81-6C7B105D53A6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F43706D-DF3B-4797-B9E8-B07CCFE7CEBF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847C89-C49E-6C4F-EF31-263BE0DC74D4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95514E5-CB7A-372F-C20F-518503622A80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4A22B736-154C-DE2B-48F2-87BA6545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BC1211E-5349-590E-9E64-2DFF4229A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902E7-B261-5782-0597-7275594A4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E9B61E-2C00-97F2-6733-C788563B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945543-0CB0-ED7A-7DB8-41D224A89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C89F583-F467-585C-4347-532DBC247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22" name="Picture 2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1132B4AD-809A-9798-EC80-C05ADBE58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24" name="Picture 23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4DB942E-D4C1-90A9-6B26-6EBED35DD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26" name="Picture 2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5996D65-3D26-D99B-8301-F62A4F60B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28" name="Picture 2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82DE266-CF7A-748A-1A91-45B29A8F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2A429C-1DA5-2F6A-BDE5-CA784F3A9337}"/>
              </a:ext>
            </a:extLst>
          </p:cNvPr>
          <p:cNvGrpSpPr/>
          <p:nvPr/>
        </p:nvGrpSpPr>
        <p:grpSpPr>
          <a:xfrm>
            <a:off x="475922" y="3332826"/>
            <a:ext cx="2878372" cy="1465958"/>
            <a:chOff x="596348" y="1657109"/>
            <a:chExt cx="8850031" cy="450733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901691-D89F-5C01-022C-3D95AF461D36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BFC054D-2CED-2189-AA90-2DB30A7D3CF0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8101F66-48A4-459A-A767-A7E6F044EF80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A435C00-4D3E-AF9F-4F1D-C4A10F2EDC7E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497C5D5-71A2-3234-D46C-C5ADF2EFCA25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9158B05-4B7C-E69F-349B-D3D5F60251B4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899F4BE0-674D-E922-C423-6DAC1499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12" name="Picture 1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B1CC272-9305-CE83-99FB-60C99B78A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CD39B8-17BE-E734-F0EC-CC0F6CB1E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B158ECF-8357-A81F-E9CF-33806B20E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F4359D-AA15-031B-14D6-D64F54619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99F2D2-F9D9-104B-F1B7-823F6053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23" name="Picture 2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AE5E21E7-C098-97FD-EEDA-A144F7E3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25" name="Picture 24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4015789B-1342-D252-7EA4-9C8303109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27" name="Picture 2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13C59773-57A1-EF8C-5066-4F7E684AF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5" name="Picture 34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E004B72-DF3F-575C-5368-6AF2ED51B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CB4A04-0ADB-DCC0-5482-39A8883489C2}"/>
              </a:ext>
            </a:extLst>
          </p:cNvPr>
          <p:cNvGrpSpPr/>
          <p:nvPr/>
        </p:nvGrpSpPr>
        <p:grpSpPr>
          <a:xfrm>
            <a:off x="2553797" y="4644975"/>
            <a:ext cx="2878372" cy="1465958"/>
            <a:chOff x="596348" y="1657109"/>
            <a:chExt cx="8850031" cy="45073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08D08C4-D9E1-C760-5083-E7D2BF4EFB4D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4B30F42-A612-0CF8-C198-3694B74A6588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0826AEE9-0269-377C-F28B-AC58E05CDFE4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75B1192-D105-1B0F-E76B-866266F56CED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451F5E6-4692-74BB-7AFE-3F3AB1E4F2DE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0620FBBD-FADF-5E48-2F24-6D7C2D150193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Picture 42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1BB3321F-93D4-38DE-4446-998445E77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44" name="Picture 4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797639F-5FA9-2C66-D53A-27D750B0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081CB11-A914-1220-9F10-0B5E2055C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EC5D5AA-57E6-C9EB-8977-4861315B1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ADFAD24-1861-B027-FD7D-2F7FE54A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D1C57EA-FC61-9178-57FA-2FACA3287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49" name="Picture 48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D67CDB93-4E01-3E0E-F981-DE33B68DB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50" name="Picture 49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ECDC6F7-9AAF-57B9-0693-517A62E3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51" name="Picture 5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A1C8155A-DEBF-3593-892A-A3AFBCA5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52" name="Picture 5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06E43CD7-40A7-8430-4F20-63AA24F7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48B8F9-500B-EEAA-330D-20B73B5914E7}"/>
              </a:ext>
            </a:extLst>
          </p:cNvPr>
          <p:cNvGrpSpPr/>
          <p:nvPr/>
        </p:nvGrpSpPr>
        <p:grpSpPr>
          <a:xfrm>
            <a:off x="5798657" y="4353417"/>
            <a:ext cx="2878372" cy="1465958"/>
            <a:chOff x="596348" y="1657109"/>
            <a:chExt cx="8850031" cy="450733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CE91D95-0703-187D-EF8E-54DD4EEC025B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F856D2A-D82F-BC5B-FB78-3D096FD0E8A5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A2E9866-3F39-B01C-0D60-D2C6DA5B3738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EF4CF62-E836-D9C5-A3BA-FD36404A3505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40DF6AF-9224-9388-E67A-6731433442A5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BB8CF672-354F-3AA7-2D7C-C69E3719651F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" name="Picture 59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09BA0359-7934-647C-6B70-82BA3B58A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61" name="Picture 6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EF1D11C-A94A-4778-EAB5-CE3B59103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3A730AF-9C43-7C0F-67A9-0CAD08905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F21BA5C-6E4D-B336-5609-DED2786C4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49C9E13-7B51-1EDF-C12C-BA51B14E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07E78C2-7A42-C67A-D6B0-E19392531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66" name="Picture 6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A300A253-4644-CE08-554F-720ADFB3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67" name="Picture 6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0A7DDCE0-A059-7364-EDA9-79A9D0150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68" name="Picture 6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E52B730-1874-94CD-9B71-2A5611878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69" name="Picture 68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BF29E55-56D4-459F-B07A-3AFDCE9BB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A531B592-5966-3A58-262F-4758BD76654F}"/>
              </a:ext>
            </a:extLst>
          </p:cNvPr>
          <p:cNvSpPr/>
          <p:nvPr/>
        </p:nvSpPr>
        <p:spPr>
          <a:xfrm>
            <a:off x="8651576" y="1628144"/>
            <a:ext cx="2717462" cy="159736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do it recursively!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and over)</a:t>
            </a:r>
          </a:p>
        </p:txBody>
      </p:sp>
    </p:spTree>
    <p:extLst>
      <p:ext uri="{BB962C8B-B14F-4D97-AF65-F5344CB8AC3E}">
        <p14:creationId xmlns:p14="http://schemas.microsoft.com/office/powerpoint/2010/main" val="275812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Hierarchies Enable Networks to Span the Globe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AE0B1D-453B-339F-B932-C9CE9EFFA0CE}"/>
              </a:ext>
            </a:extLst>
          </p:cNvPr>
          <p:cNvGrpSpPr/>
          <p:nvPr/>
        </p:nvGrpSpPr>
        <p:grpSpPr>
          <a:xfrm>
            <a:off x="2953407" y="2142250"/>
            <a:ext cx="3268434" cy="3133943"/>
            <a:chOff x="2953407" y="2142250"/>
            <a:chExt cx="3268434" cy="3133943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EE6CC16-CB36-73FE-209D-79BCB8010B39}"/>
                </a:ext>
              </a:extLst>
            </p:cNvPr>
            <p:cNvSpPr/>
            <p:nvPr/>
          </p:nvSpPr>
          <p:spPr>
            <a:xfrm>
              <a:off x="2953407" y="2627586"/>
              <a:ext cx="1891862" cy="1240221"/>
            </a:xfrm>
            <a:custGeom>
              <a:avLst/>
              <a:gdLst>
                <a:gd name="connsiteX0" fmla="*/ 0 w 1891862"/>
                <a:gd name="connsiteY0" fmla="*/ 1240221 h 1240221"/>
                <a:gd name="connsiteX1" fmla="*/ 1061545 w 1891862"/>
                <a:gd name="connsiteY1" fmla="*/ 1114097 h 1240221"/>
                <a:gd name="connsiteX2" fmla="*/ 1776248 w 1891862"/>
                <a:gd name="connsiteY2" fmla="*/ 830317 h 1240221"/>
                <a:gd name="connsiteX3" fmla="*/ 1723696 w 1891862"/>
                <a:gd name="connsiteY3" fmla="*/ 231228 h 1240221"/>
                <a:gd name="connsiteX4" fmla="*/ 1891862 w 1891862"/>
                <a:gd name="connsiteY4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1240221">
                  <a:moveTo>
                    <a:pt x="0" y="1240221"/>
                  </a:moveTo>
                  <a:cubicBezTo>
                    <a:pt x="382752" y="1211317"/>
                    <a:pt x="765504" y="1182414"/>
                    <a:pt x="1061545" y="1114097"/>
                  </a:cubicBezTo>
                  <a:cubicBezTo>
                    <a:pt x="1357586" y="1045780"/>
                    <a:pt x="1665890" y="977462"/>
                    <a:pt x="1776248" y="830317"/>
                  </a:cubicBezTo>
                  <a:cubicBezTo>
                    <a:pt x="1886607" y="683172"/>
                    <a:pt x="1704427" y="369614"/>
                    <a:pt x="1723696" y="231228"/>
                  </a:cubicBezTo>
                  <a:cubicBezTo>
                    <a:pt x="1742965" y="92842"/>
                    <a:pt x="1817413" y="46421"/>
                    <a:pt x="189186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AB59D44-6D9C-9492-0F37-EE5A69782A91}"/>
                </a:ext>
              </a:extLst>
            </p:cNvPr>
            <p:cNvSpPr/>
            <p:nvPr/>
          </p:nvSpPr>
          <p:spPr>
            <a:xfrm>
              <a:off x="4880906" y="2142250"/>
              <a:ext cx="1340935" cy="3133943"/>
            </a:xfrm>
            <a:custGeom>
              <a:avLst/>
              <a:gdLst>
                <a:gd name="connsiteX0" fmla="*/ 447839 w 1340935"/>
                <a:gd name="connsiteY0" fmla="*/ 3133943 h 3133943"/>
                <a:gd name="connsiteX1" fmla="*/ 6404 w 1340935"/>
                <a:gd name="connsiteY1" fmla="*/ 2471791 h 3133943"/>
                <a:gd name="connsiteX2" fmla="*/ 269163 w 1340935"/>
                <a:gd name="connsiteY2" fmla="*/ 1935764 h 3133943"/>
                <a:gd name="connsiteX3" fmla="*/ 1330708 w 1340935"/>
                <a:gd name="connsiteY3" fmla="*/ 495847 h 3133943"/>
                <a:gd name="connsiteX4" fmla="*/ 784170 w 1340935"/>
                <a:gd name="connsiteY4" fmla="*/ 12371 h 3133943"/>
                <a:gd name="connsiteX5" fmla="*/ 405797 w 1340935"/>
                <a:gd name="connsiteY5" fmla="*/ 191047 h 31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935" h="3133943">
                  <a:moveTo>
                    <a:pt x="447839" y="3133943"/>
                  </a:moveTo>
                  <a:cubicBezTo>
                    <a:pt x="242011" y="2902715"/>
                    <a:pt x="36183" y="2671488"/>
                    <a:pt x="6404" y="2471791"/>
                  </a:cubicBezTo>
                  <a:cubicBezTo>
                    <a:pt x="-23375" y="2272094"/>
                    <a:pt x="48446" y="2265088"/>
                    <a:pt x="269163" y="1935764"/>
                  </a:cubicBezTo>
                  <a:cubicBezTo>
                    <a:pt x="489880" y="1606440"/>
                    <a:pt x="1244874" y="816412"/>
                    <a:pt x="1330708" y="495847"/>
                  </a:cubicBezTo>
                  <a:cubicBezTo>
                    <a:pt x="1416542" y="175282"/>
                    <a:pt x="938322" y="63171"/>
                    <a:pt x="784170" y="12371"/>
                  </a:cubicBezTo>
                  <a:cubicBezTo>
                    <a:pt x="630018" y="-38429"/>
                    <a:pt x="517907" y="76309"/>
                    <a:pt x="405797" y="1910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2215EC3-758C-474C-82CF-027819E82381}"/>
              </a:ext>
            </a:extLst>
          </p:cNvPr>
          <p:cNvGrpSpPr/>
          <p:nvPr/>
        </p:nvGrpSpPr>
        <p:grpSpPr>
          <a:xfrm>
            <a:off x="566131" y="3258294"/>
            <a:ext cx="2956515" cy="1591485"/>
            <a:chOff x="475922" y="1696296"/>
            <a:chExt cx="8201107" cy="441463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1D6194E-B35F-978F-B4A9-3488E5DB87D1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31511D3-5FAA-A6DF-2140-5CBE8DE1716A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3413148-D933-5320-B427-7A47DE9589EB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B68A6B6B-0C78-E8AB-3BE1-25E648FC0907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1A52ED7B-2B18-C199-6196-C6D821F3DA5E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2DF0DF76-3971-8CFA-50D4-64A0A9DEF0DC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6D10A5CB-A0EB-9305-C2D8-F4E3EB52E404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0C1171BC-F329-2D15-93CF-0AA0F22762B1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F67C16B2-BDE5-7049-4A1F-023374C9239C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D7DB3487-D9C1-CA19-57AC-79D7FB174615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43" name="Picture 142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8CE60CAB-EEB1-DD98-62A8-CA0769CC61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144" name="Picture 14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FF81ABF-4363-7333-D767-2060BD3EC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5604B758-059D-D980-97CB-60CBA8FCD8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EF26FF59-6353-113F-E473-0CD6046B6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65D3C005-A569-2BCC-1C20-2212FD53B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2ABF05BF-B164-5770-0AE6-A1309076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49" name="Picture 14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E780CDE-DDAC-09C4-D453-28C1652A01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50" name="Picture 14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3313CA9-FC05-91F4-DA6A-F60D19864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51" name="Picture 15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FF1B48A-556C-FB3F-0DC6-9E1BBD120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52" name="Picture 15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4BAEB2D-8AD3-92DD-210D-7657FDEF6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EA03991-7EE2-18EC-61D5-932C81974E18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7EC89A5-352F-877C-17DE-6BA421F9A469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7C0FEB59-D289-858B-0DD9-EC1BA7290F97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FB5CFF65-D23D-4E09-76C5-12252A406919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973CF86F-DF5B-4495-9705-6BDBE1376E26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A542254F-1830-E1FF-7899-36FB954FE95C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0F55658D-94EF-3446-9475-D030EB75DBD2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27" name="Picture 126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7A1758E6-7236-3D02-8E8F-C51BC05C18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128" name="Picture 12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5050793-BFF4-367D-4991-544D08871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6F555DA-56BD-BE10-4562-930FD5043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46747DB4-1C72-C684-0AD6-18A316226C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F69CA78C-DB0D-EEA2-FAF3-80E4B88947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852E7E93-10D2-5626-5A4F-86250CDFB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33" name="Picture 13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20B5C92-2D51-CBEE-A87C-DA7650C3B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34" name="Picture 13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D8DC812-6106-CF47-74ED-595D3C4658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35" name="Picture 13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9031247-FD96-44DF-0D7B-3752940EF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36" name="Picture 13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B881B93-4FFC-0785-29F8-CBC5CEA8A6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621519-2531-08BD-2559-908D7FC7EDA1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D4F20D4-FB66-EC76-00A0-4C6AA4966937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31811F4B-159B-E201-B4C2-D85A911BAB44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B1D5CAF6-0760-2910-1CB0-EF8A441DBF8C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08227C4F-FC77-E324-77EB-0E6302AB0123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118B6A1-B8AF-DF9D-4C1B-28D5303D1E75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305EA2C6-D848-C946-2E6A-36F3790040D9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11" name="Picture 110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5E1ED91C-5362-6148-965E-33A93137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112" name="Picture 11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5D8827C-5A00-2301-FDD5-35B64F75C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95B92BDB-6211-C8C1-B446-0A39C95C3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937B49E0-6883-8568-CBA3-FE42E2124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CE4E2DA9-811B-6850-523A-7B0AAE004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4571CC50-2E1B-C880-D28C-89B2A4E4E1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17" name="Picture 11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A42EE90-D50F-24C8-953E-AE6ADD9856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18" name="Picture 11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937EB6A-D734-7099-5FBB-06934EEB5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19" name="Picture 11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7CD8C82-BB1C-50AF-298C-ED3D1F3B2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20" name="Picture 11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D36ECAC-7F53-C2B3-9009-709232035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3FBA2ED-3D1A-5DA8-A2DA-890DE545ADC9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BCF2465C-5F9D-0565-74D6-9EC498B721D5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98543E51-78B0-7B8A-E1DA-6784CDBC467B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4D8657A-EFC0-6886-4C08-0A1C2F3C2ECD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F82BA8AF-64EA-9C88-2B90-927A5F27DBBC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378FA6F3-ABB5-2904-1DBC-B302A8484038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225544C1-EFFB-1904-5D2D-E2C38FCFF745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95" name="Picture 94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7141D37C-B91A-3FDE-7D43-6F0F3EAABB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96" name="Picture 9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EC6D501E-980A-E2DC-743B-D81624D122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CE95C818-A186-2330-7731-F7088141C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5EFC5A7-E006-9B4F-547B-1BF1D33D5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2566523C-90C5-40DE-7E1B-3ED826D39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C4B31A19-4D13-52BA-A079-3001F5557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01" name="Picture 10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B4B1774-3688-3FA3-2077-474380BAC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02" name="Picture 10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E8E987E-0FDF-E187-B007-C71A8CB7F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03" name="Picture 10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C47F02B-92FE-372D-32B4-45EB0C7BED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04" name="Picture 10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C6E512C-F125-35E5-051A-D180871A6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91" name="Picture 9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625FDDC-133B-EC7F-E782-930FBDF55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92" name="Picture 9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7A8E15E2-60D8-7B53-5698-A3099022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93" name="Picture 9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15753DFB-462F-D929-3ACB-6D8FD12BA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592D4A5-2AAD-0138-5518-7C05894007C3}"/>
              </a:ext>
            </a:extLst>
          </p:cNvPr>
          <p:cNvGrpSpPr/>
          <p:nvPr/>
        </p:nvGrpSpPr>
        <p:grpSpPr>
          <a:xfrm>
            <a:off x="2897239" y="1734065"/>
            <a:ext cx="2956515" cy="1591485"/>
            <a:chOff x="475922" y="1696296"/>
            <a:chExt cx="8201107" cy="4414637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9F3153AA-0E91-D552-A3CF-5589EA771AD8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BD383FF-B4DA-EA57-FD1D-B69AC1A859DD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E6C5F80-2A70-C162-BA82-D386ADB0348C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7AE56A5B-8701-70C7-7D80-CC03266C113A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60C5DCB-8A86-A3B9-1ADA-5A319088CD21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228" name="Freeform: Shape 227">
                  <a:extLst>
                    <a:ext uri="{FF2B5EF4-FFF2-40B4-BE49-F238E27FC236}">
                      <a16:creationId xmlns:a16="http://schemas.microsoft.com/office/drawing/2014/main" id="{9246A7FE-AE2F-A41D-2C9D-A12168B04B33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Freeform: Shape 228">
                  <a:extLst>
                    <a:ext uri="{FF2B5EF4-FFF2-40B4-BE49-F238E27FC236}">
                      <a16:creationId xmlns:a16="http://schemas.microsoft.com/office/drawing/2014/main" id="{DD91B551-CAF0-6FF2-0E48-30B6F6C88F02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Freeform: Shape 229">
                  <a:extLst>
                    <a:ext uri="{FF2B5EF4-FFF2-40B4-BE49-F238E27FC236}">
                      <a16:creationId xmlns:a16="http://schemas.microsoft.com/office/drawing/2014/main" id="{7F18ED9C-9572-EFE9-D9DD-027CCFDEDE4F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Freeform: Shape 230">
                  <a:extLst>
                    <a:ext uri="{FF2B5EF4-FFF2-40B4-BE49-F238E27FC236}">
                      <a16:creationId xmlns:a16="http://schemas.microsoft.com/office/drawing/2014/main" id="{3BB0BFC1-DBA3-7AB9-2C63-157D7C49D609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503F9A1-6E0B-8964-C3DB-7593C7A48554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18" name="Picture 217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AE278DDC-0A03-2894-C7F7-988A3F145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19" name="Picture 2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07711931-E9E7-3E54-A12F-69DBB2D8D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20" name="Picture 219">
                <a:extLst>
                  <a:ext uri="{FF2B5EF4-FFF2-40B4-BE49-F238E27FC236}">
                    <a16:creationId xmlns:a16="http://schemas.microsoft.com/office/drawing/2014/main" id="{25F5972B-5DD4-9F75-F0A1-237F0D53F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21" name="Picture 220">
                <a:extLst>
                  <a:ext uri="{FF2B5EF4-FFF2-40B4-BE49-F238E27FC236}">
                    <a16:creationId xmlns:a16="http://schemas.microsoft.com/office/drawing/2014/main" id="{4676F59D-E10B-49FF-E09F-1D1E02865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id="{2955DA93-171C-F3B3-85FF-5E00EEE67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A5C13028-8BBB-E0D4-2DDB-5C69064FF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24" name="Picture 22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D30D28E-0F95-EA15-57CD-F72D84881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25" name="Picture 22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D8EFDBB-D261-816E-90BF-B32B60F34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26" name="Picture 22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F3B7A56-4C45-0A7E-5889-B2F35B892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27" name="Picture 22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BDD34B61-61D8-6943-8A2A-A7BBBEB9A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AFB96D4-6B15-5835-1858-40C7279AA265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24CE1484-43A3-C4F4-89FF-1CD251C78BB9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F9BE6BF4-978A-FA26-398B-403A0C65F10C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379B5FCF-6F7A-3091-CB4A-C2413D549D8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9350CF3E-B878-3911-27DA-8F68C3445365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672DF819-4839-E140-C4E3-34BF69E9B532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86846DA2-F6E3-F422-B2DB-908520047AB6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02" name="Picture 201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4338100F-C05F-ABF2-4D53-84320D31E8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03" name="Picture 20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1235EE0-BA6C-9835-88FF-E3A62DAE0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04" name="Picture 203">
                <a:extLst>
                  <a:ext uri="{FF2B5EF4-FFF2-40B4-BE49-F238E27FC236}">
                    <a16:creationId xmlns:a16="http://schemas.microsoft.com/office/drawing/2014/main" id="{C204ADA3-111D-D05E-DE9A-AD06F04094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05" name="Picture 204">
                <a:extLst>
                  <a:ext uri="{FF2B5EF4-FFF2-40B4-BE49-F238E27FC236}">
                    <a16:creationId xmlns:a16="http://schemas.microsoft.com/office/drawing/2014/main" id="{F1D50E0B-78A1-754B-5514-5B5D8DB706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466D081B-CAA5-D68A-BAAF-981AD40FE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5FB1CFBE-CB9C-458C-3791-327CFF9B9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08" name="Picture 20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FE86227-DC23-FAD8-7CEA-E20B5B5B7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09" name="Picture 20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8BBBD53E-53AD-7F9E-1231-065F39F1D1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10" name="Picture 20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31CF369-91E4-7E76-7E99-0CEB4C2C41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11" name="Picture 21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9E1A190-53FF-7EDE-8A3D-9FE2517786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846054F-C91A-9E6C-7A31-209D7660BB1F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7696BF59-8FD0-2B84-F177-DD02DED51A52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E5FD4C28-6D87-CB3B-3D01-FCEBFE845961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C7002795-8D3D-B03E-5BDE-5E0E947FFC90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390E79C6-A480-07CE-5227-00B9C6829A8C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FC29802F-14AA-082B-CEC2-7F54828C4F23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E15C60F4-4CC5-7436-A333-0A4EA808F91B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86" name="Picture 185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22B144C8-1744-508E-E2EC-C189E40FC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187" name="Picture 18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FFD0E02B-FED5-19A0-B458-458236148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67CA0A00-AACC-B97B-C01C-A7924C056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9D23B0E4-B86B-C336-4E23-432F59300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B5B62EA1-2D9E-F5D2-CC88-6597CEEA50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C946EA3B-CEF0-474B-8107-D864035D5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92" name="Picture 19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BE48C94-9847-4E7E-0E04-56126ECA8E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93" name="Picture 19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EB8E0ED-BCB0-45F3-8912-BBE3CFA1A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94" name="Picture 19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EAB854B1-9AAB-455F-1377-8B60410815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95" name="Picture 19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ACE1208-73AF-B687-BE72-BD0850EBD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90E554B6-8F44-63B2-E46F-A027FD451162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F39BDB4-8B33-C31D-307C-CE919D57140C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B7F64CD6-8299-C2D0-6310-F1630FB88F0E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E4667AC2-07D8-82A8-67B0-7E3F669C8F6A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450B6B72-7A15-E837-E878-FBA7C22EBA2A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F7BC9BF0-DB2C-6DD1-C78D-84D08636EDA7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778B91E3-6926-A31E-18F0-0B426C56691A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70" name="Picture 169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D58AFB2C-8D40-4D5C-5D49-17B1C0D86A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171" name="Picture 17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D7E98CC-C2C9-0B5E-5330-42F37D52C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172" name="Picture 171">
                <a:extLst>
                  <a:ext uri="{FF2B5EF4-FFF2-40B4-BE49-F238E27FC236}">
                    <a16:creationId xmlns:a16="http://schemas.microsoft.com/office/drawing/2014/main" id="{EEF44168-3E20-2553-8A5D-EB5E56FCA6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173" name="Picture 172">
                <a:extLst>
                  <a:ext uri="{FF2B5EF4-FFF2-40B4-BE49-F238E27FC236}">
                    <a16:creationId xmlns:a16="http://schemas.microsoft.com/office/drawing/2014/main" id="{89B0F5ED-C099-19E0-DB70-127900F0E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74" name="Picture 173">
                <a:extLst>
                  <a:ext uri="{FF2B5EF4-FFF2-40B4-BE49-F238E27FC236}">
                    <a16:creationId xmlns:a16="http://schemas.microsoft.com/office/drawing/2014/main" id="{88B329DC-BF8D-CF64-EE15-48CAAC31E8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75" name="Picture 174">
                <a:extLst>
                  <a:ext uri="{FF2B5EF4-FFF2-40B4-BE49-F238E27FC236}">
                    <a16:creationId xmlns:a16="http://schemas.microsoft.com/office/drawing/2014/main" id="{919C28B5-8618-7D9C-6C03-B896087A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76" name="Picture 17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64A8963-1699-A796-C162-80B2DD4A6D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77" name="Picture 17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EAFF086-3882-75D0-1CAC-2D93B1701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78" name="Picture 17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754902B-5AD1-DC8B-1A1F-5096576A6D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79" name="Picture 17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FABAEF9-3BB2-20A2-B2A2-80652636B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166" name="Picture 16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5A228618-43CA-4979-B77D-F8707F9D1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167" name="Picture 16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762F5174-5DE6-1132-3265-3202D10D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168" name="Picture 16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0BE65ED1-0BA2-9941-CAF9-79FFDD044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6CA01C56-C2DE-CAF5-6353-3243EA789351}"/>
              </a:ext>
            </a:extLst>
          </p:cNvPr>
          <p:cNvGrpSpPr/>
          <p:nvPr/>
        </p:nvGrpSpPr>
        <p:grpSpPr>
          <a:xfrm>
            <a:off x="4018584" y="4469114"/>
            <a:ext cx="2956515" cy="1591485"/>
            <a:chOff x="475922" y="1696296"/>
            <a:chExt cx="8201107" cy="4414637"/>
          </a:xfrm>
        </p:grpSpPr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A481D7E3-F754-75AA-8C67-9B1BFD51166F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99BBA8C0-1CB0-01DA-C288-BB3F0CAA0834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1C040F68-9D94-01E3-1929-6F4233EAACFB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569EF6EE-D44C-109A-5112-A225B5AAD170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292" name="Group 291">
                <a:extLst>
                  <a:ext uri="{FF2B5EF4-FFF2-40B4-BE49-F238E27FC236}">
                    <a16:creationId xmlns:a16="http://schemas.microsoft.com/office/drawing/2014/main" id="{D5C7E4F3-3CCA-66D0-0042-8B5FBFBE47C1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3429AC4C-B886-815E-9BD3-2B64811B88F2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D0562F9A-1FF0-0E2D-CA6E-3796E90D3804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19E61CA0-1E92-DA0D-55CF-7E03E9C6ADE1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6" name="Freeform: Shape 305">
                  <a:extLst>
                    <a:ext uri="{FF2B5EF4-FFF2-40B4-BE49-F238E27FC236}">
                      <a16:creationId xmlns:a16="http://schemas.microsoft.com/office/drawing/2014/main" id="{43F58900-C348-8248-D6A9-62FA0916466A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C879AE31-0F99-4B77-CB00-A609513AE790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3" name="Picture 292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784D65C8-8348-245A-2157-49219A7DD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94" name="Picture 29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6AC15113-A78C-247C-5D38-043271951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95" name="Picture 294">
                <a:extLst>
                  <a:ext uri="{FF2B5EF4-FFF2-40B4-BE49-F238E27FC236}">
                    <a16:creationId xmlns:a16="http://schemas.microsoft.com/office/drawing/2014/main" id="{49AAC9F4-0016-776D-B95D-A0F2251C55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96" name="Picture 295">
                <a:extLst>
                  <a:ext uri="{FF2B5EF4-FFF2-40B4-BE49-F238E27FC236}">
                    <a16:creationId xmlns:a16="http://schemas.microsoft.com/office/drawing/2014/main" id="{90857B1F-14A7-D9A9-C664-D8ACEF8DF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97" name="Picture 296">
                <a:extLst>
                  <a:ext uri="{FF2B5EF4-FFF2-40B4-BE49-F238E27FC236}">
                    <a16:creationId xmlns:a16="http://schemas.microsoft.com/office/drawing/2014/main" id="{C0B1683B-3A94-D973-CA30-240F5C9CE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98" name="Picture 297">
                <a:extLst>
                  <a:ext uri="{FF2B5EF4-FFF2-40B4-BE49-F238E27FC236}">
                    <a16:creationId xmlns:a16="http://schemas.microsoft.com/office/drawing/2014/main" id="{BAD39690-D486-4655-55CB-49813A4383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99" name="Picture 29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7BF40B8-5447-5756-38CA-7A52E2713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00" name="Picture 29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3F351C6-6AB9-3655-7256-DD552A2A78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01" name="Picture 30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79D8121-462C-4905-76C1-9ADA1F4301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02" name="Picture 30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6276BCC-2D62-65CD-4A03-EFF129327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92F3CD2E-93F1-1537-72DE-62749E2ED854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C94944D4-5744-ACDF-3573-6BB33769586A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96BCA9D5-FCE8-F181-24CC-C2F6A55205B7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BA2E1196-6973-5FDA-BAC4-D961EF2B8B4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775E688F-D86A-3462-00E6-35E4C9D5B5AB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8D7BDBDD-5C74-5152-BCB0-597A1978300D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51AF6D09-1827-8A78-DC84-17F27E0824AE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7" name="Picture 276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09854BE6-48C8-CC25-AFA8-8921CD9B3F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78" name="Picture 277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D7039F0-E952-FF7E-1052-762631E496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79" name="Picture 278">
                <a:extLst>
                  <a:ext uri="{FF2B5EF4-FFF2-40B4-BE49-F238E27FC236}">
                    <a16:creationId xmlns:a16="http://schemas.microsoft.com/office/drawing/2014/main" id="{AFAE4DCA-F360-DB31-B57F-58F8178007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80" name="Picture 279">
                <a:extLst>
                  <a:ext uri="{FF2B5EF4-FFF2-40B4-BE49-F238E27FC236}">
                    <a16:creationId xmlns:a16="http://schemas.microsoft.com/office/drawing/2014/main" id="{54A6B4F1-E321-0853-2265-3D859AAC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81" name="Picture 280">
                <a:extLst>
                  <a:ext uri="{FF2B5EF4-FFF2-40B4-BE49-F238E27FC236}">
                    <a16:creationId xmlns:a16="http://schemas.microsoft.com/office/drawing/2014/main" id="{DC2CF8C6-74D2-2D9A-8D38-2834C226A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82" name="Picture 281">
                <a:extLst>
                  <a:ext uri="{FF2B5EF4-FFF2-40B4-BE49-F238E27FC236}">
                    <a16:creationId xmlns:a16="http://schemas.microsoft.com/office/drawing/2014/main" id="{08486B64-72FA-B682-AE27-8D4EC944A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83" name="Picture 28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1026797-474F-1200-0F54-F2CBFA4E9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84" name="Picture 28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F5E08F9-3006-ED36-4F32-B09FB5B1F0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85" name="Picture 28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B838CF7-14A0-0C64-7CD1-16BDB13433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86" name="Picture 28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1F62FB8-E02A-A8B3-856D-FF573A0E5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3B505BCD-5EBD-64E2-4A93-8C6BB74834D5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BDF5A517-332A-6C44-C40A-7AC4C25329DE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271" name="Freeform: Shape 270">
                  <a:extLst>
                    <a:ext uri="{FF2B5EF4-FFF2-40B4-BE49-F238E27FC236}">
                      <a16:creationId xmlns:a16="http://schemas.microsoft.com/office/drawing/2014/main" id="{032AF6F2-AE80-7F44-22A3-118DB007ABC7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5B659DD4-D593-24A9-D554-9F31F5BA08C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6B3F9D39-74CB-3DDD-C27F-0AA0010063CA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5911B5E9-4B44-F44E-0A15-7CD2D71E7989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76E6A476-66CD-C618-0DBD-F4714B859642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61" name="Picture 260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A895CE78-86C1-352E-9282-A0C339DAB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62" name="Picture 26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AAD967DA-AA00-0695-3084-6D62F0C16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63" name="Picture 262">
                <a:extLst>
                  <a:ext uri="{FF2B5EF4-FFF2-40B4-BE49-F238E27FC236}">
                    <a16:creationId xmlns:a16="http://schemas.microsoft.com/office/drawing/2014/main" id="{1BC49A3D-320D-51B1-ADDC-2B6CE87AD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64" name="Picture 263">
                <a:extLst>
                  <a:ext uri="{FF2B5EF4-FFF2-40B4-BE49-F238E27FC236}">
                    <a16:creationId xmlns:a16="http://schemas.microsoft.com/office/drawing/2014/main" id="{C0D1C0A6-6351-E910-D398-FBAACA5DA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65" name="Picture 264">
                <a:extLst>
                  <a:ext uri="{FF2B5EF4-FFF2-40B4-BE49-F238E27FC236}">
                    <a16:creationId xmlns:a16="http://schemas.microsoft.com/office/drawing/2014/main" id="{5BC158F8-F679-D88A-DB6B-5B6C3BE3D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66" name="Picture 265">
                <a:extLst>
                  <a:ext uri="{FF2B5EF4-FFF2-40B4-BE49-F238E27FC236}">
                    <a16:creationId xmlns:a16="http://schemas.microsoft.com/office/drawing/2014/main" id="{1D8DE7D1-CE1D-56BC-2A32-4AF6789EC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67" name="Picture 26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02D03FA-7EE1-92D7-A8F4-904D565847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68" name="Picture 26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363600C-4B89-D593-AF3F-D7976FB4A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69" name="Picture 26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8930393-9997-8CC2-6EC2-97911816E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70" name="Picture 26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E400089F-A8DB-CAFB-6525-A0774488A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10DC584C-F0E3-C20E-E871-94112BF809E0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8696CE9D-08FB-FB36-13F1-82236819DEED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8C2347E2-EC34-E685-0930-85B70A8958C0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01123E5A-1C10-5FF3-4DAD-754B9E98D24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CD758101-A095-7B3A-BEDE-62BA4E60CE6E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C00503ED-6BD5-1335-E395-9AFE56C6B06C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3BF7C7A4-F5D4-5ED2-7383-9814AB7D3006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45" name="Picture 244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46056494-615B-5198-76C4-2EB3B4A4EE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246" name="Picture 245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CD2AF84F-46CE-DB0A-727D-C563F4279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247" name="Picture 246">
                <a:extLst>
                  <a:ext uri="{FF2B5EF4-FFF2-40B4-BE49-F238E27FC236}">
                    <a16:creationId xmlns:a16="http://schemas.microsoft.com/office/drawing/2014/main" id="{96C8F958-FA28-A9A3-7AE2-0DF4183DC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id="{9C8F9686-6B94-4D67-B5BE-34ED6146B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id="{5FDCB7BD-68B7-C237-83BD-F19F7D783A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250" name="Picture 249">
                <a:extLst>
                  <a:ext uri="{FF2B5EF4-FFF2-40B4-BE49-F238E27FC236}">
                    <a16:creationId xmlns:a16="http://schemas.microsoft.com/office/drawing/2014/main" id="{7B8BE8F0-5214-BDD5-D200-AED727213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251" name="Picture 25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A7AB150-5FF2-524D-4C1C-FF54E2C46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52" name="Picture 25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428D9A1-23D5-3A9E-9153-5A6820D89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53" name="Picture 25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FB368F1-421A-3C6F-3AE3-6B72422B5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254" name="Picture 25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1BB9D78-A8B8-703E-EA19-8204B5FE5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241" name="Picture 24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572F092-C53D-5722-5611-03B942ACE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242" name="Picture 24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B8669FA1-B3ED-CD5E-6837-19A0C9E80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243" name="Picture 24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6D2FD1E1-FB6D-4132-5BB2-F00610215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0C3223E-644F-B788-7351-54068A3D485E}"/>
              </a:ext>
            </a:extLst>
          </p:cNvPr>
          <p:cNvSpPr/>
          <p:nvPr/>
        </p:nvSpPr>
        <p:spPr>
          <a:xfrm>
            <a:off x="7851871" y="2521561"/>
            <a:ext cx="3300879" cy="209601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keep adding levels, the network can get really huge!</a:t>
            </a:r>
          </a:p>
        </p:txBody>
      </p:sp>
    </p:spTree>
    <p:extLst>
      <p:ext uri="{BB962C8B-B14F-4D97-AF65-F5344CB8AC3E}">
        <p14:creationId xmlns:p14="http://schemas.microsoft.com/office/powerpoint/2010/main" val="26021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Want to Join?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Imagine a hierarchical network </a:t>
            </a:r>
            <a:br>
              <a:rPr lang="en-US" dirty="0"/>
            </a:br>
            <a:r>
              <a:rPr lang="en-US" dirty="0"/>
              <a:t>here on campus.</a:t>
            </a:r>
          </a:p>
          <a:p>
            <a:pPr marL="0" indent="0" algn="ctr">
              <a:buNone/>
            </a:pPr>
            <a:r>
              <a:rPr lang="en-US" dirty="0"/>
              <a:t>We </a:t>
            </a:r>
            <a:r>
              <a:rPr lang="en-US" b="1" dirty="0">
                <a:solidFill>
                  <a:srgbClr val="0070C0"/>
                </a:solidFill>
              </a:rPr>
              <a:t>connect</a:t>
            </a:r>
            <a:r>
              <a:rPr lang="en-US" dirty="0"/>
              <a:t> the top of </a:t>
            </a:r>
            <a:r>
              <a:rPr lang="en-US" b="1" dirty="0">
                <a:solidFill>
                  <a:srgbClr val="0070C0"/>
                </a:solidFill>
              </a:rPr>
              <a:t>our hierarchy to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 router</a:t>
            </a:r>
            <a:r>
              <a:rPr lang="en-US" dirty="0"/>
              <a:t> in the bigger network </a:t>
            </a:r>
            <a:r>
              <a:rPr lang="en-US" b="1" dirty="0">
                <a:solidFill>
                  <a:srgbClr val="0070C0"/>
                </a:solidFill>
              </a:rPr>
              <a:t>in Chicago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r>
              <a:rPr lang="en-US" dirty="0"/>
              <a:t>Not just one link!</a:t>
            </a:r>
          </a:p>
          <a:p>
            <a:pPr marL="0" indent="0" algn="ctr">
              <a:buNone/>
            </a:pPr>
            <a:r>
              <a:rPr lang="en-US" dirty="0"/>
              <a:t>We connect to two routers instead—</a:t>
            </a:r>
            <a:br>
              <a:rPr lang="en-US" dirty="0"/>
            </a:br>
            <a:r>
              <a:rPr lang="en-US" dirty="0"/>
              <a:t>maybe </a:t>
            </a:r>
            <a:r>
              <a:rPr lang="en-US" b="1" dirty="0">
                <a:solidFill>
                  <a:srgbClr val="0070C0"/>
                </a:solidFill>
              </a:rPr>
              <a:t>a second node in Indianapolis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513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Connections from UIUC to the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9B7ABDE0-F370-7837-7646-4EA50044DAB2}"/>
              </a:ext>
            </a:extLst>
          </p:cNvPr>
          <p:cNvSpPr txBox="1"/>
          <p:nvPr/>
        </p:nvSpPr>
        <p:spPr>
          <a:xfrm>
            <a:off x="5076700" y="1538477"/>
            <a:ext cx="150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81DD215B-AF1F-17D6-8C66-EF111E2A7995}"/>
              </a:ext>
            </a:extLst>
          </p:cNvPr>
          <p:cNvSpPr txBox="1"/>
          <p:nvPr/>
        </p:nvSpPr>
        <p:spPr>
          <a:xfrm>
            <a:off x="2510527" y="5574819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Indianapolis</a:t>
            </a: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923F3A71-605B-622B-41D5-CE89ED9676D1}"/>
              </a:ext>
            </a:extLst>
          </p:cNvPr>
          <p:cNvSpPr/>
          <p:nvPr/>
        </p:nvSpPr>
        <p:spPr>
          <a:xfrm>
            <a:off x="5295307" y="2017973"/>
            <a:ext cx="3302155" cy="1566055"/>
          </a:xfrm>
          <a:custGeom>
            <a:avLst/>
            <a:gdLst>
              <a:gd name="connsiteX0" fmla="*/ 3302155 w 3302155"/>
              <a:gd name="connsiteY0" fmla="*/ 1566055 h 1566055"/>
              <a:gd name="connsiteX1" fmla="*/ 2230100 w 3302155"/>
              <a:gd name="connsiteY1" fmla="*/ 336344 h 1566055"/>
              <a:gd name="connsiteX2" fmla="*/ 359259 w 3302155"/>
              <a:gd name="connsiteY2" fmla="*/ 13 h 1566055"/>
              <a:gd name="connsiteX3" fmla="*/ 1907 w 3302155"/>
              <a:gd name="connsiteY3" fmla="*/ 325834 h 156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155" h="1566055">
                <a:moveTo>
                  <a:pt x="3302155" y="1566055"/>
                </a:moveTo>
                <a:cubicBezTo>
                  <a:pt x="3011369" y="1081703"/>
                  <a:pt x="2720583" y="597351"/>
                  <a:pt x="2230100" y="336344"/>
                </a:cubicBezTo>
                <a:cubicBezTo>
                  <a:pt x="1739617" y="75337"/>
                  <a:pt x="730624" y="1765"/>
                  <a:pt x="359259" y="13"/>
                </a:cubicBezTo>
                <a:cubicBezTo>
                  <a:pt x="-12107" y="-1739"/>
                  <a:pt x="-5100" y="162047"/>
                  <a:pt x="1907" y="32583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C7130941-1F75-D9B9-A38A-74BC63C34BB7}"/>
              </a:ext>
            </a:extLst>
          </p:cNvPr>
          <p:cNvSpPr/>
          <p:nvPr/>
        </p:nvSpPr>
        <p:spPr>
          <a:xfrm>
            <a:off x="6390290" y="3657600"/>
            <a:ext cx="2848304" cy="1408386"/>
          </a:xfrm>
          <a:custGeom>
            <a:avLst/>
            <a:gdLst>
              <a:gd name="connsiteX0" fmla="*/ 2848304 w 2848304"/>
              <a:gd name="connsiteY0" fmla="*/ 0 h 1408386"/>
              <a:gd name="connsiteX1" fmla="*/ 2732690 w 2848304"/>
              <a:gd name="connsiteY1" fmla="*/ 441434 h 1408386"/>
              <a:gd name="connsiteX2" fmla="*/ 2490952 w 2848304"/>
              <a:gd name="connsiteY2" fmla="*/ 840828 h 1408386"/>
              <a:gd name="connsiteX3" fmla="*/ 1177159 w 2848304"/>
              <a:gd name="connsiteY3" fmla="*/ 1072055 h 1408386"/>
              <a:gd name="connsiteX4" fmla="*/ 0 w 2848304"/>
              <a:gd name="connsiteY4" fmla="*/ 1408386 h 14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304" h="1408386">
                <a:moveTo>
                  <a:pt x="2848304" y="0"/>
                </a:moveTo>
                <a:cubicBezTo>
                  <a:pt x="2820276" y="150648"/>
                  <a:pt x="2792249" y="301296"/>
                  <a:pt x="2732690" y="441434"/>
                </a:cubicBezTo>
                <a:cubicBezTo>
                  <a:pt x="2673131" y="581572"/>
                  <a:pt x="2750207" y="735724"/>
                  <a:pt x="2490952" y="840828"/>
                </a:cubicBezTo>
                <a:cubicBezTo>
                  <a:pt x="2231697" y="945932"/>
                  <a:pt x="1592318" y="977462"/>
                  <a:pt x="1177159" y="1072055"/>
                </a:cubicBezTo>
                <a:cubicBezTo>
                  <a:pt x="762000" y="1166648"/>
                  <a:pt x="381000" y="1287517"/>
                  <a:pt x="0" y="1408386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DA486B3-6193-ECA5-BC7B-D5F63FDD8F76}"/>
              </a:ext>
            </a:extLst>
          </p:cNvPr>
          <p:cNvGrpSpPr/>
          <p:nvPr/>
        </p:nvGrpSpPr>
        <p:grpSpPr>
          <a:xfrm>
            <a:off x="7288556" y="2775925"/>
            <a:ext cx="2956515" cy="1591485"/>
            <a:chOff x="475922" y="1696296"/>
            <a:chExt cx="8201107" cy="4414637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7793C0E0-44A7-B33F-F127-DFA8F9B9A13A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0FAD84A-C48C-2AC8-7680-503CCDD053BF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1C60372-95F8-5832-E561-552D3E84D156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4200457-A9F1-1814-C16C-1F7355E079C8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8C31044B-3030-CC52-F5E8-500C553CEE6F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C78882D4-0FB1-5443-C4B1-70787516C322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3AE86B13-6670-C6AE-8C39-DF30E5AF9BA0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61FA59CF-0130-31B1-847F-93A7F93ECC67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B3111190-17F4-A942-51D8-4ED4FAD1AF3E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4CB0770C-782C-B5BA-B3E7-13328CB34DDA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68" name="Picture 367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6AE6A4A2-3FFC-A25B-F0AC-EE89BA230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69" name="Picture 36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F2C86F4-B8F2-A680-3798-907DE2677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3EF5066E-3F9A-3AB7-F9FD-EE3450D5B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71" name="Picture 370">
                <a:extLst>
                  <a:ext uri="{FF2B5EF4-FFF2-40B4-BE49-F238E27FC236}">
                    <a16:creationId xmlns:a16="http://schemas.microsoft.com/office/drawing/2014/main" id="{FD136135-6DE9-F497-D901-93F8E08ED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9C85438D-6702-52B7-B966-4A2F6C330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73" name="Picture 372">
                <a:extLst>
                  <a:ext uri="{FF2B5EF4-FFF2-40B4-BE49-F238E27FC236}">
                    <a16:creationId xmlns:a16="http://schemas.microsoft.com/office/drawing/2014/main" id="{B0B36762-9DF8-C11A-6C9A-EBD5F3335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74" name="Picture 37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903B13-CC0C-C5E6-55BD-C3F8525AE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5" name="Picture 37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D0DD025-1718-C6EB-8590-6689841F0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6" name="Picture 37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51B2B27-9233-A069-4BEA-09841AC72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7" name="Picture 37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C399065-777C-9B94-2617-272F26827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6F0F2EE8-3489-AE15-01E4-61B321A686EA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9A416742-B9BE-317C-9535-EBB6CEEC116B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D59D3DCD-EDAC-A16F-9B55-0DAF213CC1FB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83F0C724-8895-6378-FCD6-31A9F2E4C0D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663B1F1D-1F94-EBD8-17AF-196D132FAB92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76F7C4CC-849E-AED2-9740-42BFD3183B12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6996E9C5-05A9-5922-FAB4-3F9ACB8C1BC0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2" name="Picture 351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113930BA-3F62-9ED1-629D-304346F8B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53" name="Picture 35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DB553AD-2D83-E5E1-5B39-795905E6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54" name="Picture 353">
                <a:extLst>
                  <a:ext uri="{FF2B5EF4-FFF2-40B4-BE49-F238E27FC236}">
                    <a16:creationId xmlns:a16="http://schemas.microsoft.com/office/drawing/2014/main" id="{91EFA539-63EC-D1A7-B29D-CB63C08BC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55" name="Picture 354">
                <a:extLst>
                  <a:ext uri="{FF2B5EF4-FFF2-40B4-BE49-F238E27FC236}">
                    <a16:creationId xmlns:a16="http://schemas.microsoft.com/office/drawing/2014/main" id="{385E341F-94E1-4B7D-207B-86599BF3C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56" name="Picture 355">
                <a:extLst>
                  <a:ext uri="{FF2B5EF4-FFF2-40B4-BE49-F238E27FC236}">
                    <a16:creationId xmlns:a16="http://schemas.microsoft.com/office/drawing/2014/main" id="{FF529048-A1E5-0624-D758-D6875C4A8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37714A5E-32A9-C2C8-6241-ABD6178B0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58" name="Picture 35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BE4CBD0-042D-62A4-2F68-E05CA353A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59" name="Picture 35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E50739E-5C26-BB13-0C2D-16A7B2753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0" name="Picture 35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3920EC6-8052-47D0-EC8C-870385BEA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1" name="Picture 36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1D30430-EC3A-DD07-8968-C6681F011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5903557-84DA-D34A-9F08-5E8EFDC1E67C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E1214D30-243D-D418-54B4-B7D6B8B0D8BD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1455A1AE-762B-4F2F-BEFC-D18B405E3B1D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06D8F1E1-7184-6081-742B-441D08B6F09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43343C40-F83A-C0D7-E1A8-973A8338A46D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741EB586-9718-3644-FAED-FDF96ED66ED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664A4C3E-B5CE-2727-0E76-1CADAF5590E2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6" name="Picture 335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F4E2CD57-8488-FDD1-908F-DE1856665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37" name="Picture 33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9B699AB-656D-6510-D8D2-2ABAC2EE5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38" name="Picture 337">
                <a:extLst>
                  <a:ext uri="{FF2B5EF4-FFF2-40B4-BE49-F238E27FC236}">
                    <a16:creationId xmlns:a16="http://schemas.microsoft.com/office/drawing/2014/main" id="{48977156-5EBB-D70E-EA6A-B6BD23CB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39" name="Picture 338">
                <a:extLst>
                  <a:ext uri="{FF2B5EF4-FFF2-40B4-BE49-F238E27FC236}">
                    <a16:creationId xmlns:a16="http://schemas.microsoft.com/office/drawing/2014/main" id="{2B8346C8-EE20-89E1-AE7D-AC735E5F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40" name="Picture 339">
                <a:extLst>
                  <a:ext uri="{FF2B5EF4-FFF2-40B4-BE49-F238E27FC236}">
                    <a16:creationId xmlns:a16="http://schemas.microsoft.com/office/drawing/2014/main" id="{459661D1-09DD-5E8D-1BE6-F5F716A70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1CA5ED6F-4CB4-4B43-9A29-B4CE14CAE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42" name="Picture 3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57CAB5-80A6-EC16-B6BC-A4625354F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3" name="Picture 3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0581B4A-59E4-4096-1361-2D098302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4" name="Picture 34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595C673-6FBF-9321-6F66-EDE999EE7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5" name="Picture 34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EE7AD74-3675-8BF2-E542-C3F1358FA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72E5270-8A90-EA69-065C-951D163DDCAB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3169C59-CCBB-2B67-3869-834A4DA166FC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98B3DED-F46A-544F-671D-EB4FBFDD61E4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F0113A24-3BA6-1C77-F88E-088A1F5BFA2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44B31ED8-AC14-9513-D1F9-DC88FE09C9EF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5798B445-CDAC-5E0C-757F-44B2306C005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74B17151-DDA5-490F-1934-0C9418F0AB1F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20" name="Picture 319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28B3BC68-BBD9-7FD2-9BE4-21CE0D4D6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21" name="Picture 32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D346443-1223-E3CE-EA47-DF9A93843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22" name="Picture 321">
                <a:extLst>
                  <a:ext uri="{FF2B5EF4-FFF2-40B4-BE49-F238E27FC236}">
                    <a16:creationId xmlns:a16="http://schemas.microsoft.com/office/drawing/2014/main" id="{5D6BB810-825E-4931-8FB4-AF7C9BBD8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FD54F3BF-FF66-93F1-AFD8-8EE8A9F68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24" name="Picture 323">
                <a:extLst>
                  <a:ext uri="{FF2B5EF4-FFF2-40B4-BE49-F238E27FC236}">
                    <a16:creationId xmlns:a16="http://schemas.microsoft.com/office/drawing/2014/main" id="{4E277EEF-B110-ADA0-8C41-735AD35E1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8EE49527-9549-C1DF-22E5-CA685C4CA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26" name="Picture 32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259C9A6-2187-2EA7-23DC-52067AF78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7" name="Picture 32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FC59984-A5A9-50C0-5476-15F9D5A49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8" name="Picture 32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8EB46BB7-2FF5-413C-9B86-E3DB20DD8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9" name="Picture 32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0EB6944-7CE8-D47A-AEE0-E8CBA6312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316" name="Picture 31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6421813-39D5-FB59-BD4C-3D859702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317" name="Picture 31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D1B57B7-EF0F-5795-F1A6-EABE3DF2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318" name="Picture 31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8C55F52B-004A-1CC9-87AB-D3647C88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44F82F4-2510-E7F2-8821-A6843DF0FFD2}"/>
              </a:ext>
            </a:extLst>
          </p:cNvPr>
          <p:cNvGrpSpPr/>
          <p:nvPr/>
        </p:nvGrpSpPr>
        <p:grpSpPr>
          <a:xfrm>
            <a:off x="566131" y="1734065"/>
            <a:ext cx="6408968" cy="4326534"/>
            <a:chOff x="566131" y="1734065"/>
            <a:chExt cx="6408968" cy="4326534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EE6CC16-CB36-73FE-209D-79BCB8010B39}"/>
                </a:ext>
              </a:extLst>
            </p:cNvPr>
            <p:cNvSpPr/>
            <p:nvPr/>
          </p:nvSpPr>
          <p:spPr>
            <a:xfrm>
              <a:off x="2953407" y="2627586"/>
              <a:ext cx="1891862" cy="1240221"/>
            </a:xfrm>
            <a:custGeom>
              <a:avLst/>
              <a:gdLst>
                <a:gd name="connsiteX0" fmla="*/ 0 w 1891862"/>
                <a:gd name="connsiteY0" fmla="*/ 1240221 h 1240221"/>
                <a:gd name="connsiteX1" fmla="*/ 1061545 w 1891862"/>
                <a:gd name="connsiteY1" fmla="*/ 1114097 h 1240221"/>
                <a:gd name="connsiteX2" fmla="*/ 1776248 w 1891862"/>
                <a:gd name="connsiteY2" fmla="*/ 830317 h 1240221"/>
                <a:gd name="connsiteX3" fmla="*/ 1723696 w 1891862"/>
                <a:gd name="connsiteY3" fmla="*/ 231228 h 1240221"/>
                <a:gd name="connsiteX4" fmla="*/ 1891862 w 1891862"/>
                <a:gd name="connsiteY4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1240221">
                  <a:moveTo>
                    <a:pt x="0" y="1240221"/>
                  </a:moveTo>
                  <a:cubicBezTo>
                    <a:pt x="382752" y="1211317"/>
                    <a:pt x="765504" y="1182414"/>
                    <a:pt x="1061545" y="1114097"/>
                  </a:cubicBezTo>
                  <a:cubicBezTo>
                    <a:pt x="1357586" y="1045780"/>
                    <a:pt x="1665890" y="977462"/>
                    <a:pt x="1776248" y="830317"/>
                  </a:cubicBezTo>
                  <a:cubicBezTo>
                    <a:pt x="1886607" y="683172"/>
                    <a:pt x="1704427" y="369614"/>
                    <a:pt x="1723696" y="231228"/>
                  </a:cubicBezTo>
                  <a:cubicBezTo>
                    <a:pt x="1742965" y="92842"/>
                    <a:pt x="1817413" y="46421"/>
                    <a:pt x="189186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AB59D44-6D9C-9492-0F37-EE5A69782A91}"/>
                </a:ext>
              </a:extLst>
            </p:cNvPr>
            <p:cNvSpPr/>
            <p:nvPr/>
          </p:nvSpPr>
          <p:spPr>
            <a:xfrm>
              <a:off x="4880906" y="2142250"/>
              <a:ext cx="1340935" cy="3133943"/>
            </a:xfrm>
            <a:custGeom>
              <a:avLst/>
              <a:gdLst>
                <a:gd name="connsiteX0" fmla="*/ 447839 w 1340935"/>
                <a:gd name="connsiteY0" fmla="*/ 3133943 h 3133943"/>
                <a:gd name="connsiteX1" fmla="*/ 6404 w 1340935"/>
                <a:gd name="connsiteY1" fmla="*/ 2471791 h 3133943"/>
                <a:gd name="connsiteX2" fmla="*/ 269163 w 1340935"/>
                <a:gd name="connsiteY2" fmla="*/ 1935764 h 3133943"/>
                <a:gd name="connsiteX3" fmla="*/ 1330708 w 1340935"/>
                <a:gd name="connsiteY3" fmla="*/ 495847 h 3133943"/>
                <a:gd name="connsiteX4" fmla="*/ 784170 w 1340935"/>
                <a:gd name="connsiteY4" fmla="*/ 12371 h 3133943"/>
                <a:gd name="connsiteX5" fmla="*/ 405797 w 1340935"/>
                <a:gd name="connsiteY5" fmla="*/ 191047 h 31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935" h="3133943">
                  <a:moveTo>
                    <a:pt x="447839" y="3133943"/>
                  </a:moveTo>
                  <a:cubicBezTo>
                    <a:pt x="242011" y="2902715"/>
                    <a:pt x="36183" y="2671488"/>
                    <a:pt x="6404" y="2471791"/>
                  </a:cubicBezTo>
                  <a:cubicBezTo>
                    <a:pt x="-23375" y="2272094"/>
                    <a:pt x="48446" y="2265088"/>
                    <a:pt x="269163" y="1935764"/>
                  </a:cubicBezTo>
                  <a:cubicBezTo>
                    <a:pt x="489880" y="1606440"/>
                    <a:pt x="1244874" y="816412"/>
                    <a:pt x="1330708" y="495847"/>
                  </a:cubicBezTo>
                  <a:cubicBezTo>
                    <a:pt x="1416542" y="175282"/>
                    <a:pt x="938322" y="63171"/>
                    <a:pt x="784170" y="12371"/>
                  </a:cubicBezTo>
                  <a:cubicBezTo>
                    <a:pt x="630018" y="-38429"/>
                    <a:pt x="517907" y="76309"/>
                    <a:pt x="405797" y="1910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2215EC3-758C-474C-82CF-027819E82381}"/>
                </a:ext>
              </a:extLst>
            </p:cNvPr>
            <p:cNvGrpSpPr/>
            <p:nvPr/>
          </p:nvGrpSpPr>
          <p:grpSpPr>
            <a:xfrm>
              <a:off x="566131" y="3258294"/>
              <a:ext cx="2956515" cy="1591485"/>
              <a:chOff x="475922" y="1696296"/>
              <a:chExt cx="8201107" cy="441463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1D6194E-B35F-978F-B4A9-3488E5DB87D1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31511D3-5FAA-A6DF-2140-5CBE8DE1716A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83413148-D933-5320-B427-7A47DE9589E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68A6B6B-0C78-E8AB-3BE1-25E648FC0907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A52ED7B-2B18-C199-6196-C6D821F3DA5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2DF0DF76-3971-8CFA-50D4-64A0A9DEF0D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6D10A5CB-A0EB-9305-C2D8-F4E3EB52E4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0C1171BC-F329-2D15-93CF-0AA0F22762B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F67C16B2-BDE5-7049-4A1F-023374C9239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D7DB3487-D9C1-CA19-57AC-79D7FB17461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43" name="Picture 14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8CE60CAB-EEB1-DD98-62A8-CA0769CC6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FF81ABF-4363-7333-D767-2060BD3EC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5604B758-059D-D980-97CB-60CBA8FCD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EF26FF59-6353-113F-E473-0CD6046B6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65D3C005-A569-2BCC-1C20-2212FD53B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2ABF05BF-B164-5770-0AE6-A13090766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49" name="Picture 14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E780CDE-DDAC-09C4-D453-28C1652A0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3313CA9-FC05-91F4-DA6A-F60D198641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FF1B48A-556C-FB3F-0DC6-9E1BBD120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4BAEB2D-8AD3-92DD-210D-7657FDEF6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EA03991-7EE2-18EC-61D5-932C81974E18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67EC89A5-352F-877C-17DE-6BA421F9A46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7C0FEB59-D289-858B-0DD9-EC1BA7290F9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B5CFF65-D23D-4E09-76C5-12252A406919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973CF86F-DF5B-4495-9705-6BDBE1376E26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542254F-1830-E1FF-7899-36FB954FE95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F55658D-94EF-3446-9475-D030EB75DBD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27" name="Picture 12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A1758E6-7236-3D02-8E8F-C51BC05C1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28" name="Picture 12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75050793-BFF4-367D-4991-544D08871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36F555DA-56BD-BE10-4562-930FD50437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46747DB4-1C72-C684-0AD6-18A316226C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F69CA78C-DB0D-EEA2-FAF3-80E4B8894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852E7E93-10D2-5626-5A4F-86250CDFB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33" name="Picture 13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20B5C92-2D51-CBEE-A87C-DA7650C3B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8DC812-6106-CF47-74ED-595D3C465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9031247-FD96-44DF-0D7B-3752940EF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881B93-4FFC-0785-29F8-CBC5CEA8A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5621519-2531-08BD-2559-908D7FC7EDA1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6D4F20D4-FB66-EC76-00A0-4C6AA4966937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31811F4B-159B-E201-B4C2-D85A911BAB44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B1D5CAF6-0760-2910-1CB0-EF8A441DBF8C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08227C4F-FC77-E324-77EB-0E6302AB0123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8118B6A1-B8AF-DF9D-4C1B-28D5303D1E75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305EA2C6-D848-C946-2E6A-36F3790040D9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1" name="Picture 11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E1ED91C-5362-6148-965E-33A93137B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55D8827C-5A00-2301-FDD5-35B64F75C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95B92BDB-6211-C8C1-B446-0A39C95C3A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937B49E0-6883-8568-CBA3-FE42E2124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CE4E2DA9-811B-6850-523A-7B0AAE004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4571CC50-2E1B-C880-D28C-89B2A4E4E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17" name="Picture 11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A42EE90-D50F-24C8-953E-AE6ADD985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937EB6A-D734-7099-5FBB-06934EEB5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7CD8C82-BB1C-50AF-298C-ED3D1F3B2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D36ECAC-7F53-C2B3-9009-7092320357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FBA2ED-3D1A-5DA8-A2DA-890DE545ADC9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CF2465C-5F9D-0565-74D6-9EC498B721D5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8543E51-78B0-7B8A-E1DA-6784CDBC467B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4D8657A-EFC0-6886-4C08-0A1C2F3C2ECD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F82BA8AF-64EA-9C88-2B90-927A5F27DBB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378FA6F3-ABB5-2904-1DBC-B302A8484038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225544C1-EFFB-1904-5D2D-E2C38FCFF74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9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141D37C-B91A-3FDE-7D43-6F0F3EAAB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96" name="Picture 9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C6D501E-980A-E2DC-743B-D81624D12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CE95C818-A186-2330-7731-F7088141C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F5EFC5A7-E006-9B4F-547B-1BF1D33D5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566523C-90C5-40DE-7E1B-3ED826D39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C4B31A19-4D13-52BA-A079-3001F5557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B4B1774-3688-3FA3-2077-474380BAC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2" name="Picture 1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E8E987E-0FDF-E187-B007-C71A8CB7FE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C47F02B-92FE-372D-32B4-45EB0C7BE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C6E512C-F125-35E5-051A-D180871A6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91" name="Picture 9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625FDDC-133B-EC7F-E782-930FBDF55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2" name="Picture 9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A8E15E2-60D8-7B53-5698-A30990226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3" name="Picture 9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5753DFB-462F-D929-3ACB-6D8FD12BA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592D4A5-2AAD-0138-5518-7C05894007C3}"/>
                </a:ext>
              </a:extLst>
            </p:cNvPr>
            <p:cNvGrpSpPr/>
            <p:nvPr/>
          </p:nvGrpSpPr>
          <p:grpSpPr>
            <a:xfrm>
              <a:off x="2897239" y="1734065"/>
              <a:ext cx="2956515" cy="1591485"/>
              <a:chOff x="475922" y="1696296"/>
              <a:chExt cx="8201107" cy="4414637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F3153AA-0E91-D552-A3CF-5589EA771AD8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BBD383FF-B4DA-EA57-FD1D-B69AC1A859DD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8E6C5F80-2A70-C162-BA82-D386ADB0348C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AE56A5B-8701-70C7-7D80-CC03266C113A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A60C5DCB-8A86-A3B9-1ADA-5A319088CD2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9246A7FE-AE2F-A41D-2C9D-A12168B04B33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DD91B551-CAF0-6FF2-0E48-30B6F6C88F02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7F18ED9C-9572-EFE9-D9DD-027CCFDEDE4F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3BB0BFC1-DBA3-7AB9-2C63-157D7C49D60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8503F9A1-6E0B-8964-C3DB-7593C7A48554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18" name="Picture 217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278DDC-0A03-2894-C7F7-988A3F145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19" name="Picture 21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07711931-E9E7-3E54-A12F-69DBB2D8D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25F5972B-5DD4-9F75-F0A1-237F0D53F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4676F59D-E10B-49FF-E09F-1D1E02865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2955DA93-171C-F3B3-85FF-5E00EEE67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A5C13028-8BBB-E0D4-2DDB-5C69064FF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24" name="Picture 22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30D28E-0F95-EA15-57CD-F72D84881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5" name="Picture 22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D8EFDBB-D261-816E-90BF-B32B60F34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6" name="Picture 22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3B7A56-4C45-0A7E-5889-B2F35B892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7" name="Picture 22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BDD34B61-61D8-6943-8A2A-A7BBBEB9AF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AFB96D4-6B15-5835-1858-40C7279AA265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24CE1484-43A3-C4F4-89FF-1CD251C78BB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F9BE6BF4-978A-FA26-398B-403A0C65F10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379B5FCF-6F7A-3091-CB4A-C2413D549D8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9350CF3E-B878-3911-27DA-8F68C3445365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672DF819-4839-E140-C4E3-34BF69E9B532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86846DA2-F6E3-F422-B2DB-908520047AB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2" name="Picture 201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338100F-C05F-ABF2-4D53-84320D31E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03" name="Picture 20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1235EE0-BA6C-9835-88FF-E3A62DAE0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C204ADA3-111D-D05E-DE9A-AD06F0409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F1D50E0B-78A1-754B-5514-5B5D8DB70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466D081B-CAA5-D68A-BAAF-981AD40FE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5FB1CFBE-CB9C-458C-3791-327CFF9B9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08" name="Picture 20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FE86227-DC23-FAD8-7CEA-E20B5B5B7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09" name="Picture 20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BBBD53E-53AD-7F9E-1231-065F39F1D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0" name="Picture 20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31CF369-91E4-7E76-7E99-0CEB4C2C41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1" name="Picture 21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9E1A190-53FF-7EDE-8A3D-9FE251778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846054F-C91A-9E6C-7A31-209D7660BB1F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7696BF59-8FD0-2B84-F177-DD02DED51A52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E5FD4C28-6D87-CB3B-3D01-FCEBFE845961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C7002795-8D3D-B03E-5BDE-5E0E947FFC90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90E79C6-A480-07CE-5227-00B9C6829A8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FC29802F-14AA-082B-CEC2-7F54828C4F23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E15C60F4-4CC5-7436-A333-0A4EA808F91B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86" name="Picture 185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2B144C8-1744-508E-E2EC-C189E40FC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87" name="Picture 18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FD0E02B-FED5-19A0-B458-458236148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:a16="http://schemas.microsoft.com/office/drawing/2014/main" id="{67CA0A00-AACC-B97B-C01C-A7924C056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9D23B0E4-B86B-C336-4E23-432F593008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:a16="http://schemas.microsoft.com/office/drawing/2014/main" id="{B5B62EA1-2D9E-F5D2-CC88-6597CEEA5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C946EA3B-CEF0-474B-8107-D864035D5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92" name="Picture 19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E48C94-9847-4E7E-0E04-56126ECA8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3" name="Picture 19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EB8E0ED-BCB0-45F3-8912-BBE3CFA1A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4" name="Picture 19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AB854B1-9AAB-455F-1377-8B6041081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5" name="Picture 19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ACE1208-73AF-B687-BE72-BD0850EBD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0E554B6-8F44-63B2-E46F-A027FD451162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F39BDB4-8B33-C31D-307C-CE919D57140C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B7F64CD6-8299-C2D0-6310-F1630FB88F0E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E4667AC2-07D8-82A8-67B0-7E3F669C8F6A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450B6B72-7A15-E837-E878-FBA7C22EBA2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F7BC9BF0-DB2C-6DD1-C78D-84D08636EDA7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778B91E3-6926-A31E-18F0-0B426C56691A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70" name="Picture 169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58AFB2C-8D40-4D5C-5D49-17B1C0D86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D7E98CC-C2C9-0B5E-5330-42F37D52C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EEF44168-3E20-2553-8A5D-EB5E56FCA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89B0F5ED-C099-19E0-DB70-127900F0E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88B329DC-BF8D-CF64-EE15-48CAAC31E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919C28B5-8618-7D9C-6C03-B896087AB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76" name="Picture 17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64A8963-1699-A796-C162-80B2DD4A6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7" name="Picture 17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EAFF086-3882-75D0-1CAC-2D93B1701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754902B-5AD1-DC8B-1A1F-5096576A6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9" name="Picture 17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ABAEF9-3BB2-20A2-B2A2-80652636B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166" name="Picture 16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A228618-43CA-4979-B77D-F8707F9D1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7" name="Picture 16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62F5174-5DE6-1132-3265-3202D10DC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8" name="Picture 16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BE65ED1-0BA2-9941-CAF9-79FFDD044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CA01C56-C2DE-CAF5-6353-3243EA789351}"/>
                </a:ext>
              </a:extLst>
            </p:cNvPr>
            <p:cNvGrpSpPr/>
            <p:nvPr/>
          </p:nvGrpSpPr>
          <p:grpSpPr>
            <a:xfrm>
              <a:off x="4018584" y="4469114"/>
              <a:ext cx="2956515" cy="1591485"/>
              <a:chOff x="475922" y="1696296"/>
              <a:chExt cx="8201107" cy="4414637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481D7E3-F754-75AA-8C67-9B1BFD51166F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99BBA8C0-1CB0-01DA-C288-BB3F0CAA0834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1C040F68-9D94-01E3-1929-6F4233EAACF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569EF6EE-D44C-109A-5112-A225B5AAD170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5C7E4F3-3CCA-66D0-0042-8B5FBFBE47C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3429AC4C-B886-815E-9BD3-2B64811B88F2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D0562F9A-1FF0-0E2D-CA6E-3796E90D38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19E61CA0-1E92-DA0D-55CF-7E03E9C6ADE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3F58900-C348-8248-D6A9-62FA0916466A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C879AE31-0F99-4B77-CB00-A609513AE790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3" name="Picture 29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84D65C8-8348-245A-2157-49219A7DD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94" name="Picture 29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AC15113-A78C-247C-5D38-043271951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95" name="Picture 294">
                  <a:extLst>
                    <a:ext uri="{FF2B5EF4-FFF2-40B4-BE49-F238E27FC236}">
                      <a16:creationId xmlns:a16="http://schemas.microsoft.com/office/drawing/2014/main" id="{49AAC9F4-0016-776D-B95D-A0F2251C5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96" name="Picture 295">
                  <a:extLst>
                    <a:ext uri="{FF2B5EF4-FFF2-40B4-BE49-F238E27FC236}">
                      <a16:creationId xmlns:a16="http://schemas.microsoft.com/office/drawing/2014/main" id="{90857B1F-14A7-D9A9-C664-D8ACEF8DF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97" name="Picture 296">
                  <a:extLst>
                    <a:ext uri="{FF2B5EF4-FFF2-40B4-BE49-F238E27FC236}">
                      <a16:creationId xmlns:a16="http://schemas.microsoft.com/office/drawing/2014/main" id="{C0B1683B-3A94-D973-CA30-240F5C9CE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98" name="Picture 297">
                  <a:extLst>
                    <a:ext uri="{FF2B5EF4-FFF2-40B4-BE49-F238E27FC236}">
                      <a16:creationId xmlns:a16="http://schemas.microsoft.com/office/drawing/2014/main" id="{BAD39690-D486-4655-55CB-49813A438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99" name="Picture 29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77BF40B8-5447-5756-38CA-7A52E2713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0" name="Picture 29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3F351C6-6AB9-3655-7256-DD552A2A7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1" name="Picture 3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79D8121-462C-4905-76C1-9ADA1F430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2" name="Picture 3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6276BCC-2D62-65CD-4A03-EFF129327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2F3CD2E-93F1-1537-72DE-62749E2ED854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C94944D4-5744-ACDF-3573-6BB33769586A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96BCA9D5-FCE8-F181-24CC-C2F6A55205B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BA2E1196-6973-5FDA-BAC4-D961EF2B8B4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775E688F-D86A-3462-00E6-35E4C9D5B5AB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8D7BDBDD-5C74-5152-BCB0-597A1978300D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51AF6D09-1827-8A78-DC84-17F27E0824AE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77" name="Picture 27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09854BE6-48C8-CC25-AFA8-8921CD9B3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78" name="Picture 27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D7039F0-E952-FF7E-1052-762631E496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79" name="Picture 278">
                  <a:extLst>
                    <a:ext uri="{FF2B5EF4-FFF2-40B4-BE49-F238E27FC236}">
                      <a16:creationId xmlns:a16="http://schemas.microsoft.com/office/drawing/2014/main" id="{AFAE4DCA-F360-DB31-B57F-58F817800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80" name="Picture 279">
                  <a:extLst>
                    <a:ext uri="{FF2B5EF4-FFF2-40B4-BE49-F238E27FC236}">
                      <a16:creationId xmlns:a16="http://schemas.microsoft.com/office/drawing/2014/main" id="{54A6B4F1-E321-0853-2265-3D859AAC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81" name="Picture 280">
                  <a:extLst>
                    <a:ext uri="{FF2B5EF4-FFF2-40B4-BE49-F238E27FC236}">
                      <a16:creationId xmlns:a16="http://schemas.microsoft.com/office/drawing/2014/main" id="{DC2CF8C6-74D2-2D9A-8D38-2834C226A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82" name="Picture 281">
                  <a:extLst>
                    <a:ext uri="{FF2B5EF4-FFF2-40B4-BE49-F238E27FC236}">
                      <a16:creationId xmlns:a16="http://schemas.microsoft.com/office/drawing/2014/main" id="{08486B64-72FA-B682-AE27-8D4EC944A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83" name="Picture 28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026797-474F-1200-0F54-F2CBFA4E9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4" name="Picture 28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F5E08F9-3006-ED36-4F32-B09FB5B1F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5" name="Picture 28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B838CF7-14A0-0C64-7CD1-16BDB1343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6" name="Picture 28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1F62FB8-E02A-A8B3-856D-FF573A0E5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3B505BCD-5EBD-64E2-4A93-8C6BB74834D5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BDF5A517-332A-6C44-C40A-7AC4C25329D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032AF6F2-AE80-7F44-22A3-118DB007ABC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B659DD4-D593-24A9-D554-9F31F5BA08C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6B3F9D39-74CB-3DDD-C27F-0AA0010063C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911B5E9-4B44-F44E-0A15-7CD2D71E798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76E6A476-66CD-C618-0DBD-F4714B85964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61" name="Picture 26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895CE78-86C1-352E-9282-A0C339DAB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62" name="Picture 26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AD967DA-AA00-0695-3084-6D62F0C16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1BC49A3D-320D-51B1-ADDC-2B6CE87AD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64" name="Picture 263">
                  <a:extLst>
                    <a:ext uri="{FF2B5EF4-FFF2-40B4-BE49-F238E27FC236}">
                      <a16:creationId xmlns:a16="http://schemas.microsoft.com/office/drawing/2014/main" id="{C0D1C0A6-6351-E910-D398-FBAACA5D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5BC158F8-F679-D88A-DB6B-5B6C3BE3D1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1D8DE7D1-CE1D-56BC-2A32-4AF6789EC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67" name="Picture 26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02D03FA-7EE1-92D7-A8F4-904D56584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8" name="Picture 26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363600C-4B89-D593-AF3F-D7976FB4A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9" name="Picture 26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8930393-9997-8CC2-6EC2-97911816E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400089F-A8DB-CAFB-6525-A0774488A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0DC584C-F0E3-C20E-E871-94112BF809E0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8696CE9D-08FB-FB36-13F1-82236819DEED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C2347E2-EC34-E685-0930-85B70A8958C0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01123E5A-1C10-5FF3-4DAD-754B9E98D24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CD758101-A095-7B3A-BEDE-62BA4E60CE6E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C00503ED-6BD5-1335-E395-9AFE56C6B06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3BF7C7A4-F5D4-5ED2-7383-9814AB7D300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45" name="Picture 24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6056494-615B-5198-76C4-2EB3B4A4E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46" name="Picture 24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D2AF84F-46CE-DB0A-727D-C563F4279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96C8F958-FA28-A9A3-7AE2-0DF4183DC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48" name="Picture 247">
                  <a:extLst>
                    <a:ext uri="{FF2B5EF4-FFF2-40B4-BE49-F238E27FC236}">
                      <a16:creationId xmlns:a16="http://schemas.microsoft.com/office/drawing/2014/main" id="{9C8F9686-6B94-4D67-B5BE-34ED6146B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5FDCB7BD-68B7-C237-83BD-F19F7D783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7B8BE8F0-5214-BDD5-D200-AED727213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51" name="Picture 2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A7AB150-5FF2-524D-4C1C-FF54E2C46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2" name="Picture 2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428D9A1-23D5-3A9E-9153-5A6820D89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3" name="Picture 25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FB368F1-421A-3C6F-3AE3-6B72422B5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4" name="Picture 25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BB9D78-A8B8-703E-EA19-8204B5FE5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241" name="Picture 24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E572F092-C53D-5722-5611-03B942ACE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2" name="Picture 2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B8669FA1-B3ED-CD5E-6837-19A0C9E80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3" name="Picture 2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D2FD1E1-FB6D-4132-5BB2-F0061021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</p:grpSp>
      <p:sp>
        <p:nvSpPr>
          <p:cNvPr id="396" name="Rectangle 395">
            <a:extLst>
              <a:ext uri="{FF2B5EF4-FFF2-40B4-BE49-F238E27FC236}">
                <a16:creationId xmlns:a16="http://schemas.microsoft.com/office/drawing/2014/main" id="{3330B893-4724-DF44-5C9E-1F8959E9C495}"/>
              </a:ext>
            </a:extLst>
          </p:cNvPr>
          <p:cNvSpPr/>
          <p:nvPr/>
        </p:nvSpPr>
        <p:spPr>
          <a:xfrm>
            <a:off x="8345676" y="4696080"/>
            <a:ext cx="3147496" cy="15328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locally, then connect to someone else.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95C1AE5-7E1C-9008-3F81-DD9D7117AFB3}"/>
              </a:ext>
            </a:extLst>
          </p:cNvPr>
          <p:cNvSpPr txBox="1"/>
          <p:nvPr/>
        </p:nvSpPr>
        <p:spPr>
          <a:xfrm>
            <a:off x="554393" y="2783589"/>
            <a:ext cx="18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Valley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CA7C3A58-60C5-C9EC-27F6-C99329F36A7C}"/>
              </a:ext>
            </a:extLst>
          </p:cNvPr>
          <p:cNvSpPr txBox="1"/>
          <p:nvPr/>
        </p:nvSpPr>
        <p:spPr>
          <a:xfrm>
            <a:off x="9652129" y="2806539"/>
            <a:ext cx="106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UIUC</a:t>
            </a:r>
          </a:p>
        </p:txBody>
      </p:sp>
    </p:spTree>
    <p:extLst>
      <p:ext uri="{BB962C8B-B14F-4D97-AF65-F5344CB8AC3E}">
        <p14:creationId xmlns:p14="http://schemas.microsoft.com/office/powerpoint/2010/main" val="178074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/>
      <p:bldP spid="391" grpId="0"/>
      <p:bldP spid="394" grpId="0" animBg="1"/>
      <p:bldP spid="395" grpId="0" animBg="1"/>
      <p:bldP spid="396" grpId="0" animBg="1"/>
      <p:bldP spid="398" grpId="0"/>
      <p:bldP spid="4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Topologies to Minimize the Impact of Failures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What about failures?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Which link failures in the previous diagram disconnect groups of computers?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Lots!</a:t>
            </a:r>
          </a:p>
          <a:p>
            <a:pPr marL="0" indent="0" algn="ctr">
              <a:buNone/>
            </a:pPr>
            <a:r>
              <a:rPr lang="en-US" dirty="0"/>
              <a:t>But not all.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How can we connect our networks so that the network is reliable?  </a:t>
            </a:r>
          </a:p>
          <a:p>
            <a:pPr marL="0" indent="0" algn="ctr">
              <a:buNone/>
            </a:pPr>
            <a:r>
              <a:rPr lang="en-US" dirty="0"/>
              <a:t>Real </a:t>
            </a:r>
            <a:r>
              <a:rPr lang="en-US" b="1" dirty="0">
                <a:solidFill>
                  <a:srgbClr val="0070C0"/>
                </a:solidFill>
              </a:rPr>
              <a:t>topologies</a:t>
            </a:r>
            <a:r>
              <a:rPr lang="en-US" dirty="0"/>
              <a:t> are </a:t>
            </a:r>
            <a:r>
              <a:rPr lang="en-US" b="1" dirty="0">
                <a:solidFill>
                  <a:srgbClr val="0070C0"/>
                </a:solidFill>
              </a:rPr>
              <a:t>designed to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reduce the impact of failures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0362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Failures Can Still be Catastrophic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practice, it’s not as reliable as one hopes.</a:t>
            </a:r>
          </a:p>
          <a:p>
            <a:r>
              <a:rPr lang="en-US" dirty="0"/>
              <a:t>About 15 years ago, a backhoe dug up </a:t>
            </a:r>
            <a:br>
              <a:rPr lang="en-US" dirty="0"/>
            </a:br>
            <a:r>
              <a:rPr lang="en-US" dirty="0"/>
              <a:t>(and broke) the optical fibers running </a:t>
            </a:r>
            <a:br>
              <a:rPr lang="en-US" dirty="0"/>
            </a:br>
            <a:r>
              <a:rPr lang="en-US" dirty="0"/>
              <a:t>from our campus to Chicago.</a:t>
            </a:r>
          </a:p>
          <a:p>
            <a:r>
              <a:rPr lang="en-US" dirty="0"/>
              <a:t>Internet traffic almost instantly shifted </a:t>
            </a:r>
            <a:br>
              <a:rPr lang="en-US" dirty="0"/>
            </a:br>
            <a:r>
              <a:rPr lang="en-US" dirty="0"/>
              <a:t>to route through Indianapolis.</a:t>
            </a:r>
          </a:p>
          <a:p>
            <a:r>
              <a:rPr lang="en-US" dirty="0"/>
              <a:t>Although we had paid for that connection, the router in Indianapolis didn’t expect any traffic.</a:t>
            </a:r>
          </a:p>
          <a:p>
            <a:r>
              <a:rPr lang="en-US" dirty="0"/>
              <a:t>After all, UIUC never sent any traffic that way.</a:t>
            </a:r>
          </a:p>
          <a:p>
            <a:r>
              <a:rPr lang="en-US" dirty="0"/>
              <a:t>The Internet was down for days at UIUC.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picture containing ground, outdoor, cement, dirty&#10;&#10;Description automatically generated">
            <a:extLst>
              <a:ext uri="{FF2B5EF4-FFF2-40B4-BE49-F238E27FC236}">
                <a16:creationId xmlns:a16="http://schemas.microsoft.com/office/drawing/2014/main" id="{0C6C0876-6015-CC21-4DB1-8206D9EE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34" y="1488329"/>
            <a:ext cx="3863228" cy="248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Tradeoffs: Pros and Cons of a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Today, you get to be an engineer!</a:t>
            </a:r>
          </a:p>
          <a:p>
            <a:pPr marL="0" indent="0" algn="ctr">
              <a:buNone/>
            </a:pPr>
            <a:r>
              <a:rPr lang="en-US" dirty="0"/>
              <a:t>…</a:t>
            </a:r>
          </a:p>
          <a:p>
            <a:r>
              <a:rPr lang="en-US" dirty="0"/>
              <a:t>Actually, </a:t>
            </a:r>
          </a:p>
          <a:p>
            <a:pPr lvl="1"/>
            <a:r>
              <a:rPr lang="en-US" dirty="0"/>
              <a:t>today we will </a:t>
            </a:r>
            <a:r>
              <a:rPr lang="en-US" b="1" dirty="0">
                <a:solidFill>
                  <a:srgbClr val="0070C0"/>
                </a:solidFill>
              </a:rPr>
              <a:t>focus on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design tradeoffs </a:t>
            </a:r>
          </a:p>
          <a:p>
            <a:pPr lvl="1"/>
            <a:r>
              <a:rPr lang="en-US" dirty="0"/>
              <a:t>as we consider different ways </a:t>
            </a:r>
          </a:p>
          <a:p>
            <a:pPr lvl="1"/>
            <a:r>
              <a:rPr lang="en-US" dirty="0"/>
              <a:t>in which communication </a:t>
            </a:r>
            <a:br>
              <a:rPr lang="en-US" dirty="0"/>
            </a:br>
            <a:r>
              <a:rPr lang="en-US" dirty="0"/>
              <a:t>networks can be connected.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E4DE35-038E-91E2-4721-F67E6C91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96000" y="1773448"/>
            <a:ext cx="5437527" cy="42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Link Can Have a Huge Impact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9B7ABDE0-F370-7837-7646-4EA50044DAB2}"/>
              </a:ext>
            </a:extLst>
          </p:cNvPr>
          <p:cNvSpPr txBox="1"/>
          <p:nvPr/>
        </p:nvSpPr>
        <p:spPr>
          <a:xfrm>
            <a:off x="5076700" y="1538477"/>
            <a:ext cx="150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81DD215B-AF1F-17D6-8C66-EF111E2A7995}"/>
              </a:ext>
            </a:extLst>
          </p:cNvPr>
          <p:cNvSpPr txBox="1"/>
          <p:nvPr/>
        </p:nvSpPr>
        <p:spPr>
          <a:xfrm>
            <a:off x="2510527" y="5574819"/>
            <a:ext cx="210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Indianapolis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A231B2CC-24A2-211C-3050-D96484FB2E98}"/>
              </a:ext>
            </a:extLst>
          </p:cNvPr>
          <p:cNvSpPr txBox="1"/>
          <p:nvPr/>
        </p:nvSpPr>
        <p:spPr>
          <a:xfrm>
            <a:off x="9652129" y="2806539"/>
            <a:ext cx="1063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UIUC</a:t>
            </a: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923F3A71-605B-622B-41D5-CE89ED9676D1}"/>
              </a:ext>
            </a:extLst>
          </p:cNvPr>
          <p:cNvSpPr/>
          <p:nvPr/>
        </p:nvSpPr>
        <p:spPr>
          <a:xfrm>
            <a:off x="5295307" y="2017973"/>
            <a:ext cx="3302155" cy="1566055"/>
          </a:xfrm>
          <a:custGeom>
            <a:avLst/>
            <a:gdLst>
              <a:gd name="connsiteX0" fmla="*/ 3302155 w 3302155"/>
              <a:gd name="connsiteY0" fmla="*/ 1566055 h 1566055"/>
              <a:gd name="connsiteX1" fmla="*/ 2230100 w 3302155"/>
              <a:gd name="connsiteY1" fmla="*/ 336344 h 1566055"/>
              <a:gd name="connsiteX2" fmla="*/ 359259 w 3302155"/>
              <a:gd name="connsiteY2" fmla="*/ 13 h 1566055"/>
              <a:gd name="connsiteX3" fmla="*/ 1907 w 3302155"/>
              <a:gd name="connsiteY3" fmla="*/ 325834 h 156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155" h="1566055">
                <a:moveTo>
                  <a:pt x="3302155" y="1566055"/>
                </a:moveTo>
                <a:cubicBezTo>
                  <a:pt x="3011369" y="1081703"/>
                  <a:pt x="2720583" y="597351"/>
                  <a:pt x="2230100" y="336344"/>
                </a:cubicBezTo>
                <a:cubicBezTo>
                  <a:pt x="1739617" y="75337"/>
                  <a:pt x="730624" y="1765"/>
                  <a:pt x="359259" y="13"/>
                </a:cubicBezTo>
                <a:cubicBezTo>
                  <a:pt x="-12107" y="-1739"/>
                  <a:pt x="-5100" y="162047"/>
                  <a:pt x="1907" y="32583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C7130941-1F75-D9B9-A38A-74BC63C34BB7}"/>
              </a:ext>
            </a:extLst>
          </p:cNvPr>
          <p:cNvSpPr/>
          <p:nvPr/>
        </p:nvSpPr>
        <p:spPr>
          <a:xfrm>
            <a:off x="6390290" y="3657600"/>
            <a:ext cx="2848304" cy="1408386"/>
          </a:xfrm>
          <a:custGeom>
            <a:avLst/>
            <a:gdLst>
              <a:gd name="connsiteX0" fmla="*/ 2848304 w 2848304"/>
              <a:gd name="connsiteY0" fmla="*/ 0 h 1408386"/>
              <a:gd name="connsiteX1" fmla="*/ 2732690 w 2848304"/>
              <a:gd name="connsiteY1" fmla="*/ 441434 h 1408386"/>
              <a:gd name="connsiteX2" fmla="*/ 2490952 w 2848304"/>
              <a:gd name="connsiteY2" fmla="*/ 840828 h 1408386"/>
              <a:gd name="connsiteX3" fmla="*/ 1177159 w 2848304"/>
              <a:gd name="connsiteY3" fmla="*/ 1072055 h 1408386"/>
              <a:gd name="connsiteX4" fmla="*/ 0 w 2848304"/>
              <a:gd name="connsiteY4" fmla="*/ 1408386 h 14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304" h="1408386">
                <a:moveTo>
                  <a:pt x="2848304" y="0"/>
                </a:moveTo>
                <a:cubicBezTo>
                  <a:pt x="2820276" y="150648"/>
                  <a:pt x="2792249" y="301296"/>
                  <a:pt x="2732690" y="441434"/>
                </a:cubicBezTo>
                <a:cubicBezTo>
                  <a:pt x="2673131" y="581572"/>
                  <a:pt x="2750207" y="735724"/>
                  <a:pt x="2490952" y="840828"/>
                </a:cubicBezTo>
                <a:cubicBezTo>
                  <a:pt x="2231697" y="945932"/>
                  <a:pt x="1592318" y="977462"/>
                  <a:pt x="1177159" y="1072055"/>
                </a:cubicBezTo>
                <a:cubicBezTo>
                  <a:pt x="762000" y="1166648"/>
                  <a:pt x="381000" y="1287517"/>
                  <a:pt x="0" y="1408386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44F82F4-2510-E7F2-8821-A6843DF0FFD2}"/>
              </a:ext>
            </a:extLst>
          </p:cNvPr>
          <p:cNvGrpSpPr/>
          <p:nvPr/>
        </p:nvGrpSpPr>
        <p:grpSpPr>
          <a:xfrm>
            <a:off x="566131" y="1734065"/>
            <a:ext cx="6408968" cy="4326534"/>
            <a:chOff x="566131" y="1734065"/>
            <a:chExt cx="6408968" cy="4326534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EE6CC16-CB36-73FE-209D-79BCB8010B39}"/>
                </a:ext>
              </a:extLst>
            </p:cNvPr>
            <p:cNvSpPr/>
            <p:nvPr/>
          </p:nvSpPr>
          <p:spPr>
            <a:xfrm>
              <a:off x="2953407" y="2627586"/>
              <a:ext cx="1891862" cy="1240221"/>
            </a:xfrm>
            <a:custGeom>
              <a:avLst/>
              <a:gdLst>
                <a:gd name="connsiteX0" fmla="*/ 0 w 1891862"/>
                <a:gd name="connsiteY0" fmla="*/ 1240221 h 1240221"/>
                <a:gd name="connsiteX1" fmla="*/ 1061545 w 1891862"/>
                <a:gd name="connsiteY1" fmla="*/ 1114097 h 1240221"/>
                <a:gd name="connsiteX2" fmla="*/ 1776248 w 1891862"/>
                <a:gd name="connsiteY2" fmla="*/ 830317 h 1240221"/>
                <a:gd name="connsiteX3" fmla="*/ 1723696 w 1891862"/>
                <a:gd name="connsiteY3" fmla="*/ 231228 h 1240221"/>
                <a:gd name="connsiteX4" fmla="*/ 1891862 w 1891862"/>
                <a:gd name="connsiteY4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1240221">
                  <a:moveTo>
                    <a:pt x="0" y="1240221"/>
                  </a:moveTo>
                  <a:cubicBezTo>
                    <a:pt x="382752" y="1211317"/>
                    <a:pt x="765504" y="1182414"/>
                    <a:pt x="1061545" y="1114097"/>
                  </a:cubicBezTo>
                  <a:cubicBezTo>
                    <a:pt x="1357586" y="1045780"/>
                    <a:pt x="1665890" y="977462"/>
                    <a:pt x="1776248" y="830317"/>
                  </a:cubicBezTo>
                  <a:cubicBezTo>
                    <a:pt x="1886607" y="683172"/>
                    <a:pt x="1704427" y="369614"/>
                    <a:pt x="1723696" y="231228"/>
                  </a:cubicBezTo>
                  <a:cubicBezTo>
                    <a:pt x="1742965" y="92842"/>
                    <a:pt x="1817413" y="46421"/>
                    <a:pt x="189186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AB59D44-6D9C-9492-0F37-EE5A69782A91}"/>
                </a:ext>
              </a:extLst>
            </p:cNvPr>
            <p:cNvSpPr/>
            <p:nvPr/>
          </p:nvSpPr>
          <p:spPr>
            <a:xfrm>
              <a:off x="4880906" y="2142250"/>
              <a:ext cx="1340935" cy="3133943"/>
            </a:xfrm>
            <a:custGeom>
              <a:avLst/>
              <a:gdLst>
                <a:gd name="connsiteX0" fmla="*/ 447839 w 1340935"/>
                <a:gd name="connsiteY0" fmla="*/ 3133943 h 3133943"/>
                <a:gd name="connsiteX1" fmla="*/ 6404 w 1340935"/>
                <a:gd name="connsiteY1" fmla="*/ 2471791 h 3133943"/>
                <a:gd name="connsiteX2" fmla="*/ 269163 w 1340935"/>
                <a:gd name="connsiteY2" fmla="*/ 1935764 h 3133943"/>
                <a:gd name="connsiteX3" fmla="*/ 1330708 w 1340935"/>
                <a:gd name="connsiteY3" fmla="*/ 495847 h 3133943"/>
                <a:gd name="connsiteX4" fmla="*/ 784170 w 1340935"/>
                <a:gd name="connsiteY4" fmla="*/ 12371 h 3133943"/>
                <a:gd name="connsiteX5" fmla="*/ 405797 w 1340935"/>
                <a:gd name="connsiteY5" fmla="*/ 191047 h 31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935" h="3133943">
                  <a:moveTo>
                    <a:pt x="447839" y="3133943"/>
                  </a:moveTo>
                  <a:cubicBezTo>
                    <a:pt x="242011" y="2902715"/>
                    <a:pt x="36183" y="2671488"/>
                    <a:pt x="6404" y="2471791"/>
                  </a:cubicBezTo>
                  <a:cubicBezTo>
                    <a:pt x="-23375" y="2272094"/>
                    <a:pt x="48446" y="2265088"/>
                    <a:pt x="269163" y="1935764"/>
                  </a:cubicBezTo>
                  <a:cubicBezTo>
                    <a:pt x="489880" y="1606440"/>
                    <a:pt x="1244874" y="816412"/>
                    <a:pt x="1330708" y="495847"/>
                  </a:cubicBezTo>
                  <a:cubicBezTo>
                    <a:pt x="1416542" y="175282"/>
                    <a:pt x="938322" y="63171"/>
                    <a:pt x="784170" y="12371"/>
                  </a:cubicBezTo>
                  <a:cubicBezTo>
                    <a:pt x="630018" y="-38429"/>
                    <a:pt x="517907" y="76309"/>
                    <a:pt x="405797" y="19104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2215EC3-758C-474C-82CF-027819E82381}"/>
                </a:ext>
              </a:extLst>
            </p:cNvPr>
            <p:cNvGrpSpPr/>
            <p:nvPr/>
          </p:nvGrpSpPr>
          <p:grpSpPr>
            <a:xfrm>
              <a:off x="566131" y="3258294"/>
              <a:ext cx="2956515" cy="1591485"/>
              <a:chOff x="475922" y="1696296"/>
              <a:chExt cx="8201107" cy="441463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1D6194E-B35F-978F-B4A9-3488E5DB87D1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31511D3-5FAA-A6DF-2140-5CBE8DE1716A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83413148-D933-5320-B427-7A47DE9589E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68A6B6B-0C78-E8AB-3BE1-25E648FC0907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A52ED7B-2B18-C199-6196-C6D821F3DA5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2DF0DF76-3971-8CFA-50D4-64A0A9DEF0D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6D10A5CB-A0EB-9305-C2D8-F4E3EB52E4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0C1171BC-F329-2D15-93CF-0AA0F22762B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F67C16B2-BDE5-7049-4A1F-023374C9239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D7DB3487-D9C1-CA19-57AC-79D7FB17461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43" name="Picture 14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8CE60CAB-EEB1-DD98-62A8-CA0769CC6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FF81ABF-4363-7333-D767-2060BD3EC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5604B758-059D-D980-97CB-60CBA8FCD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EF26FF59-6353-113F-E473-0CD6046B6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65D3C005-A569-2BCC-1C20-2212FD53B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2ABF05BF-B164-5770-0AE6-A13090766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49" name="Picture 14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E780CDE-DDAC-09C4-D453-28C1652A0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3313CA9-FC05-91F4-DA6A-F60D198641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FF1B48A-556C-FB3F-0DC6-9E1BBD120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4BAEB2D-8AD3-92DD-210D-7657FDEF6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EA03991-7EE2-18EC-61D5-932C81974E18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67EC89A5-352F-877C-17DE-6BA421F9A46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7C0FEB59-D289-858B-0DD9-EC1BA7290F9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B5CFF65-D23D-4E09-76C5-12252A406919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973CF86F-DF5B-4495-9705-6BDBE1376E26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542254F-1830-E1FF-7899-36FB954FE95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F55658D-94EF-3446-9475-D030EB75DBD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27" name="Picture 12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A1758E6-7236-3D02-8E8F-C51BC05C1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28" name="Picture 12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75050793-BFF4-367D-4991-544D08871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36F555DA-56BD-BE10-4562-930FD50437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46747DB4-1C72-C684-0AD6-18A316226C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F69CA78C-DB0D-EEA2-FAF3-80E4B8894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852E7E93-10D2-5626-5A4F-86250CDFB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33" name="Picture 13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20B5C92-2D51-CBEE-A87C-DA7650C3B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8DC812-6106-CF47-74ED-595D3C465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9031247-FD96-44DF-0D7B-3752940EF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881B93-4FFC-0785-29F8-CBC5CEA8A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5621519-2531-08BD-2559-908D7FC7EDA1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6D4F20D4-FB66-EC76-00A0-4C6AA4966937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31811F4B-159B-E201-B4C2-D85A911BAB44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B1D5CAF6-0760-2910-1CB0-EF8A441DBF8C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08227C4F-FC77-E324-77EB-0E6302AB0123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8118B6A1-B8AF-DF9D-4C1B-28D5303D1E75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305EA2C6-D848-C946-2E6A-36F3790040D9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1" name="Picture 11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E1ED91C-5362-6148-965E-33A93137B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55D8827C-5A00-2301-FDD5-35B64F75C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95B92BDB-6211-C8C1-B446-0A39C95C3A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937B49E0-6883-8568-CBA3-FE42E2124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CE4E2DA9-811B-6850-523A-7B0AAE004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4571CC50-2E1B-C880-D28C-89B2A4E4E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17" name="Picture 11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A42EE90-D50F-24C8-953E-AE6ADD985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937EB6A-D734-7099-5FBB-06934EEB5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7CD8C82-BB1C-50AF-298C-ED3D1F3B2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D36ECAC-7F53-C2B3-9009-7092320357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FBA2ED-3D1A-5DA8-A2DA-890DE545ADC9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CF2465C-5F9D-0565-74D6-9EC498B721D5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8543E51-78B0-7B8A-E1DA-6784CDBC467B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4D8657A-EFC0-6886-4C08-0A1C2F3C2ECD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F82BA8AF-64EA-9C88-2B90-927A5F27DBB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378FA6F3-ABB5-2904-1DBC-B302A8484038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225544C1-EFFB-1904-5D2D-E2C38FCFF74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9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141D37C-B91A-3FDE-7D43-6F0F3EAAB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96" name="Picture 9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C6D501E-980A-E2DC-743B-D81624D12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CE95C818-A186-2330-7731-F7088141C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F5EFC5A7-E006-9B4F-547B-1BF1D33D5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566523C-90C5-40DE-7E1B-3ED826D39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C4B31A19-4D13-52BA-A079-3001F5557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B4B1774-3688-3FA3-2077-474380BAC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2" name="Picture 1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E8E987E-0FDF-E187-B007-C71A8CB7FE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C47F02B-92FE-372D-32B4-45EB0C7BE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C6E512C-F125-35E5-051A-D180871A6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91" name="Picture 9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625FDDC-133B-EC7F-E782-930FBDF55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2" name="Picture 9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A8E15E2-60D8-7B53-5698-A30990226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3" name="Picture 9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5753DFB-462F-D929-3ACB-6D8FD12BA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592D4A5-2AAD-0138-5518-7C05894007C3}"/>
                </a:ext>
              </a:extLst>
            </p:cNvPr>
            <p:cNvGrpSpPr/>
            <p:nvPr/>
          </p:nvGrpSpPr>
          <p:grpSpPr>
            <a:xfrm>
              <a:off x="2897239" y="1734065"/>
              <a:ext cx="2956515" cy="1591485"/>
              <a:chOff x="475922" y="1696296"/>
              <a:chExt cx="8201107" cy="4414637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F3153AA-0E91-D552-A3CF-5589EA771AD8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BBD383FF-B4DA-EA57-FD1D-B69AC1A859DD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8E6C5F80-2A70-C162-BA82-D386ADB0348C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AE56A5B-8701-70C7-7D80-CC03266C113A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A60C5DCB-8A86-A3B9-1ADA-5A319088CD2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9246A7FE-AE2F-A41D-2C9D-A12168B04B33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DD91B551-CAF0-6FF2-0E48-30B6F6C88F02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7F18ED9C-9572-EFE9-D9DD-027CCFDEDE4F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3BB0BFC1-DBA3-7AB9-2C63-157D7C49D60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8503F9A1-6E0B-8964-C3DB-7593C7A48554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18" name="Picture 217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278DDC-0A03-2894-C7F7-988A3F145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19" name="Picture 21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07711931-E9E7-3E54-A12F-69DBB2D8D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25F5972B-5DD4-9F75-F0A1-237F0D53F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4676F59D-E10B-49FF-E09F-1D1E02865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2955DA93-171C-F3B3-85FF-5E00EEE67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A5C13028-8BBB-E0D4-2DDB-5C69064FF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24" name="Picture 22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30D28E-0F95-EA15-57CD-F72D84881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5" name="Picture 22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D8EFDBB-D261-816E-90BF-B32B60F34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6" name="Picture 22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3B7A56-4C45-0A7E-5889-B2F35B892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7" name="Picture 22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BDD34B61-61D8-6943-8A2A-A7BBBEB9AF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AFB96D4-6B15-5835-1858-40C7279AA265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24CE1484-43A3-C4F4-89FF-1CD251C78BB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F9BE6BF4-978A-FA26-398B-403A0C65F10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379B5FCF-6F7A-3091-CB4A-C2413D549D8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9350CF3E-B878-3911-27DA-8F68C3445365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672DF819-4839-E140-C4E3-34BF69E9B532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86846DA2-F6E3-F422-B2DB-908520047AB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2" name="Picture 201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338100F-C05F-ABF2-4D53-84320D31E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03" name="Picture 20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1235EE0-BA6C-9835-88FF-E3A62DAE0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C204ADA3-111D-D05E-DE9A-AD06F0409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F1D50E0B-78A1-754B-5514-5B5D8DB70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466D081B-CAA5-D68A-BAAF-981AD40FE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5FB1CFBE-CB9C-458C-3791-327CFF9B9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08" name="Picture 20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FE86227-DC23-FAD8-7CEA-E20B5B5B7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09" name="Picture 20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BBBD53E-53AD-7F9E-1231-065F39F1D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0" name="Picture 20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31CF369-91E4-7E76-7E99-0CEB4C2C41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1" name="Picture 21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9E1A190-53FF-7EDE-8A3D-9FE251778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846054F-C91A-9E6C-7A31-209D7660BB1F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7696BF59-8FD0-2B84-F177-DD02DED51A52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E5FD4C28-6D87-CB3B-3D01-FCEBFE845961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C7002795-8D3D-B03E-5BDE-5E0E947FFC90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90E79C6-A480-07CE-5227-00B9C6829A8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FC29802F-14AA-082B-CEC2-7F54828C4F23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E15C60F4-4CC5-7436-A333-0A4EA808F91B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86" name="Picture 185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2B144C8-1744-508E-E2EC-C189E40FC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87" name="Picture 18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FD0E02B-FED5-19A0-B458-458236148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:a16="http://schemas.microsoft.com/office/drawing/2014/main" id="{67CA0A00-AACC-B97B-C01C-A7924C056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9D23B0E4-B86B-C336-4E23-432F593008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:a16="http://schemas.microsoft.com/office/drawing/2014/main" id="{B5B62EA1-2D9E-F5D2-CC88-6597CEEA5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C946EA3B-CEF0-474B-8107-D864035D5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92" name="Picture 19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E48C94-9847-4E7E-0E04-56126ECA8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3" name="Picture 19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EB8E0ED-BCB0-45F3-8912-BBE3CFA1A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4" name="Picture 19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AB854B1-9AAB-455F-1377-8B6041081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5" name="Picture 19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ACE1208-73AF-B687-BE72-BD0850EBD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0E554B6-8F44-63B2-E46F-A027FD451162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F39BDB4-8B33-C31D-307C-CE919D57140C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B7F64CD6-8299-C2D0-6310-F1630FB88F0E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E4667AC2-07D8-82A8-67B0-7E3F669C8F6A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450B6B72-7A15-E837-E878-FBA7C22EBA2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F7BC9BF0-DB2C-6DD1-C78D-84D08636EDA7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778B91E3-6926-A31E-18F0-0B426C56691A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70" name="Picture 169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58AFB2C-8D40-4D5C-5D49-17B1C0D86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D7E98CC-C2C9-0B5E-5330-42F37D52C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EEF44168-3E20-2553-8A5D-EB5E56FCA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89B0F5ED-C099-19E0-DB70-127900F0E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88B329DC-BF8D-CF64-EE15-48CAAC31E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919C28B5-8618-7D9C-6C03-B896087AB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76" name="Picture 17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64A8963-1699-A796-C162-80B2DD4A6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7" name="Picture 17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EAFF086-3882-75D0-1CAC-2D93B1701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754902B-5AD1-DC8B-1A1F-5096576A6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9" name="Picture 17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ABAEF9-3BB2-20A2-B2A2-80652636B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166" name="Picture 16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A228618-43CA-4979-B77D-F8707F9D1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7" name="Picture 16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62F5174-5DE6-1132-3265-3202D10DC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8" name="Picture 16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BE65ED1-0BA2-9941-CAF9-79FFDD044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CA01C56-C2DE-CAF5-6353-3243EA789351}"/>
                </a:ext>
              </a:extLst>
            </p:cNvPr>
            <p:cNvGrpSpPr/>
            <p:nvPr/>
          </p:nvGrpSpPr>
          <p:grpSpPr>
            <a:xfrm>
              <a:off x="4018584" y="4469114"/>
              <a:ext cx="2956515" cy="1591485"/>
              <a:chOff x="475922" y="1696296"/>
              <a:chExt cx="8201107" cy="4414637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481D7E3-F754-75AA-8C67-9B1BFD51166F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99BBA8C0-1CB0-01DA-C288-BB3F0CAA0834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1C040F68-9D94-01E3-1929-6F4233EAACF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569EF6EE-D44C-109A-5112-A225B5AAD170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5C7E4F3-3CCA-66D0-0042-8B5FBFBE47C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3429AC4C-B886-815E-9BD3-2B64811B88F2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D0562F9A-1FF0-0E2D-CA6E-3796E90D38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19E61CA0-1E92-DA0D-55CF-7E03E9C6ADE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3F58900-C348-8248-D6A9-62FA0916466A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C879AE31-0F99-4B77-CB00-A609513AE790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3" name="Picture 29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84D65C8-8348-245A-2157-49219A7DD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94" name="Picture 29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AC15113-A78C-247C-5D38-043271951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95" name="Picture 294">
                  <a:extLst>
                    <a:ext uri="{FF2B5EF4-FFF2-40B4-BE49-F238E27FC236}">
                      <a16:creationId xmlns:a16="http://schemas.microsoft.com/office/drawing/2014/main" id="{49AAC9F4-0016-776D-B95D-A0F2251C5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96" name="Picture 295">
                  <a:extLst>
                    <a:ext uri="{FF2B5EF4-FFF2-40B4-BE49-F238E27FC236}">
                      <a16:creationId xmlns:a16="http://schemas.microsoft.com/office/drawing/2014/main" id="{90857B1F-14A7-D9A9-C664-D8ACEF8DF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97" name="Picture 296">
                  <a:extLst>
                    <a:ext uri="{FF2B5EF4-FFF2-40B4-BE49-F238E27FC236}">
                      <a16:creationId xmlns:a16="http://schemas.microsoft.com/office/drawing/2014/main" id="{C0B1683B-3A94-D973-CA30-240F5C9CE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98" name="Picture 297">
                  <a:extLst>
                    <a:ext uri="{FF2B5EF4-FFF2-40B4-BE49-F238E27FC236}">
                      <a16:creationId xmlns:a16="http://schemas.microsoft.com/office/drawing/2014/main" id="{BAD39690-D486-4655-55CB-49813A438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99" name="Picture 29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77BF40B8-5447-5756-38CA-7A52E2713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0" name="Picture 29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3F351C6-6AB9-3655-7256-DD552A2A7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1" name="Picture 3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79D8121-462C-4905-76C1-9ADA1F430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2" name="Picture 3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6276BCC-2D62-65CD-4A03-EFF129327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2F3CD2E-93F1-1537-72DE-62749E2ED854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C94944D4-5744-ACDF-3573-6BB33769586A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96BCA9D5-FCE8-F181-24CC-C2F6A55205B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BA2E1196-6973-5FDA-BAC4-D961EF2B8B4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775E688F-D86A-3462-00E6-35E4C9D5B5AB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8D7BDBDD-5C74-5152-BCB0-597A1978300D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51AF6D09-1827-8A78-DC84-17F27E0824AE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77" name="Picture 27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09854BE6-48C8-CC25-AFA8-8921CD9B3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78" name="Picture 27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D7039F0-E952-FF7E-1052-762631E496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79" name="Picture 278">
                  <a:extLst>
                    <a:ext uri="{FF2B5EF4-FFF2-40B4-BE49-F238E27FC236}">
                      <a16:creationId xmlns:a16="http://schemas.microsoft.com/office/drawing/2014/main" id="{AFAE4DCA-F360-DB31-B57F-58F817800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80" name="Picture 279">
                  <a:extLst>
                    <a:ext uri="{FF2B5EF4-FFF2-40B4-BE49-F238E27FC236}">
                      <a16:creationId xmlns:a16="http://schemas.microsoft.com/office/drawing/2014/main" id="{54A6B4F1-E321-0853-2265-3D859AAC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81" name="Picture 280">
                  <a:extLst>
                    <a:ext uri="{FF2B5EF4-FFF2-40B4-BE49-F238E27FC236}">
                      <a16:creationId xmlns:a16="http://schemas.microsoft.com/office/drawing/2014/main" id="{DC2CF8C6-74D2-2D9A-8D38-2834C226A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82" name="Picture 281">
                  <a:extLst>
                    <a:ext uri="{FF2B5EF4-FFF2-40B4-BE49-F238E27FC236}">
                      <a16:creationId xmlns:a16="http://schemas.microsoft.com/office/drawing/2014/main" id="{08486B64-72FA-B682-AE27-8D4EC944A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83" name="Picture 28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026797-474F-1200-0F54-F2CBFA4E9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4" name="Picture 28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F5E08F9-3006-ED36-4F32-B09FB5B1F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5" name="Picture 28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B838CF7-14A0-0C64-7CD1-16BDB1343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6" name="Picture 28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1F62FB8-E02A-A8B3-856D-FF573A0E5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3B505BCD-5EBD-64E2-4A93-8C6BB74834D5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BDF5A517-332A-6C44-C40A-7AC4C25329D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032AF6F2-AE80-7F44-22A3-118DB007ABC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B659DD4-D593-24A9-D554-9F31F5BA08C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6B3F9D39-74CB-3DDD-C27F-0AA0010063C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911B5E9-4B44-F44E-0A15-7CD2D71E798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76E6A476-66CD-C618-0DBD-F4714B85964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61" name="Picture 26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895CE78-86C1-352E-9282-A0C339DAB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62" name="Picture 26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AD967DA-AA00-0695-3084-6D62F0C16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1BC49A3D-320D-51B1-ADDC-2B6CE87AD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64" name="Picture 263">
                  <a:extLst>
                    <a:ext uri="{FF2B5EF4-FFF2-40B4-BE49-F238E27FC236}">
                      <a16:creationId xmlns:a16="http://schemas.microsoft.com/office/drawing/2014/main" id="{C0D1C0A6-6351-E910-D398-FBAACA5D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5BC158F8-F679-D88A-DB6B-5B6C3BE3D1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1D8DE7D1-CE1D-56BC-2A32-4AF6789EC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67" name="Picture 26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02D03FA-7EE1-92D7-A8F4-904D56584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8" name="Picture 26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363600C-4B89-D593-AF3F-D7976FB4A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9" name="Picture 26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8930393-9997-8CC2-6EC2-97911816E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400089F-A8DB-CAFB-6525-A0774488A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0DC584C-F0E3-C20E-E871-94112BF809E0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8696CE9D-08FB-FB36-13F1-82236819DEED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C2347E2-EC34-E685-0930-85B70A8958C0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01123E5A-1C10-5FF3-4DAD-754B9E98D24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CD758101-A095-7B3A-BEDE-62BA4E60CE6E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C00503ED-6BD5-1335-E395-9AFE56C6B06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3BF7C7A4-F5D4-5ED2-7383-9814AB7D300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45" name="Picture 24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6056494-615B-5198-76C4-2EB3B4A4E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46" name="Picture 24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D2AF84F-46CE-DB0A-727D-C563F4279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96C8F958-FA28-A9A3-7AE2-0DF4183DC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48" name="Picture 247">
                  <a:extLst>
                    <a:ext uri="{FF2B5EF4-FFF2-40B4-BE49-F238E27FC236}">
                      <a16:creationId xmlns:a16="http://schemas.microsoft.com/office/drawing/2014/main" id="{9C8F9686-6B94-4D67-B5BE-34ED6146B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5FDCB7BD-68B7-C237-83BD-F19F7D783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7B8BE8F0-5214-BDD5-D200-AED727213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51" name="Picture 2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A7AB150-5FF2-524D-4C1C-FF54E2C46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2" name="Picture 2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428D9A1-23D5-3A9E-9153-5A6820D89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3" name="Picture 25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FB368F1-421A-3C6F-3AE3-6B72422B5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4" name="Picture 25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BB9D78-A8B8-703E-EA19-8204B5FE5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241" name="Picture 24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E572F092-C53D-5722-5611-03B942ACE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2" name="Picture 2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B8669FA1-B3ED-CD5E-6837-19A0C9E80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3" name="Picture 2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D2FD1E1-FB6D-4132-5BB2-F0061021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</p:grpSp>
      <p:sp>
        <p:nvSpPr>
          <p:cNvPr id="396" name="Rectangle 395">
            <a:extLst>
              <a:ext uri="{FF2B5EF4-FFF2-40B4-BE49-F238E27FC236}">
                <a16:creationId xmlns:a16="http://schemas.microsoft.com/office/drawing/2014/main" id="{3330B893-4724-DF44-5C9E-1F8959E9C495}"/>
              </a:ext>
            </a:extLst>
          </p:cNvPr>
          <p:cNvSpPr/>
          <p:nvPr/>
        </p:nvSpPr>
        <p:spPr>
          <a:xfrm>
            <a:off x="7901007" y="1470366"/>
            <a:ext cx="3147496" cy="9641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astronauts can watch Netflix!</a:t>
            </a:r>
          </a:p>
        </p:txBody>
      </p:sp>
      <p:sp>
        <p:nvSpPr>
          <p:cNvPr id="398" name="TextBox 397">
            <a:extLst>
              <a:ext uri="{FF2B5EF4-FFF2-40B4-BE49-F238E27FC236}">
                <a16:creationId xmlns:a16="http://schemas.microsoft.com/office/drawing/2014/main" id="{995C1AE5-7E1C-9008-3F81-DD9D7117AFB3}"/>
              </a:ext>
            </a:extLst>
          </p:cNvPr>
          <p:cNvSpPr txBox="1"/>
          <p:nvPr/>
        </p:nvSpPr>
        <p:spPr>
          <a:xfrm>
            <a:off x="554393" y="2783589"/>
            <a:ext cx="1857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Valley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58DBF-E7B9-FC59-2EE4-E8E4BA423A1B}"/>
              </a:ext>
            </a:extLst>
          </p:cNvPr>
          <p:cNvSpPr txBox="1"/>
          <p:nvPr/>
        </p:nvSpPr>
        <p:spPr>
          <a:xfrm>
            <a:off x="8527660" y="5532382"/>
            <a:ext cx="76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BE50E95-154F-E00E-746D-4B22DA38B98C}"/>
              </a:ext>
            </a:extLst>
          </p:cNvPr>
          <p:cNvSpPr/>
          <p:nvPr/>
        </p:nvSpPr>
        <p:spPr>
          <a:xfrm>
            <a:off x="9489139" y="3235420"/>
            <a:ext cx="1009225" cy="1821761"/>
          </a:xfrm>
          <a:custGeom>
            <a:avLst/>
            <a:gdLst>
              <a:gd name="connsiteX0" fmla="*/ 106806 w 1009225"/>
              <a:gd name="connsiteY0" fmla="*/ 1799035 h 1821761"/>
              <a:gd name="connsiteX1" fmla="*/ 75275 w 1009225"/>
              <a:gd name="connsiteY1" fmla="*/ 1725463 h 1821761"/>
              <a:gd name="connsiteX2" fmla="*/ 958144 w 1009225"/>
              <a:gd name="connsiteY2" fmla="*/ 1031780 h 1821761"/>
              <a:gd name="connsiteX3" fmla="*/ 842530 w 1009225"/>
              <a:gd name="connsiteY3" fmla="*/ 369628 h 1821761"/>
              <a:gd name="connsiteX4" fmla="*/ 338033 w 1009225"/>
              <a:gd name="connsiteY4" fmla="*/ 12277 h 1821761"/>
              <a:gd name="connsiteX5" fmla="*/ 201399 w 1009225"/>
              <a:gd name="connsiteY5" fmla="*/ 117380 h 182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225" h="1821761">
                <a:moveTo>
                  <a:pt x="106806" y="1799035"/>
                </a:moveTo>
                <a:cubicBezTo>
                  <a:pt x="20095" y="1826187"/>
                  <a:pt x="-66615" y="1853339"/>
                  <a:pt x="75275" y="1725463"/>
                </a:cubicBezTo>
                <a:cubicBezTo>
                  <a:pt x="217165" y="1597587"/>
                  <a:pt x="830268" y="1257752"/>
                  <a:pt x="958144" y="1031780"/>
                </a:cubicBezTo>
                <a:cubicBezTo>
                  <a:pt x="1086020" y="805808"/>
                  <a:pt x="945882" y="539545"/>
                  <a:pt x="842530" y="369628"/>
                </a:cubicBezTo>
                <a:cubicBezTo>
                  <a:pt x="739178" y="199711"/>
                  <a:pt x="444888" y="54318"/>
                  <a:pt x="338033" y="12277"/>
                </a:cubicBezTo>
                <a:cubicBezTo>
                  <a:pt x="231178" y="-29764"/>
                  <a:pt x="216288" y="43808"/>
                  <a:pt x="201399" y="11738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DA486B3-6193-ECA5-BC7B-D5F63FDD8F76}"/>
              </a:ext>
            </a:extLst>
          </p:cNvPr>
          <p:cNvGrpSpPr/>
          <p:nvPr/>
        </p:nvGrpSpPr>
        <p:grpSpPr>
          <a:xfrm>
            <a:off x="7288556" y="2775925"/>
            <a:ext cx="2956515" cy="1591485"/>
            <a:chOff x="475922" y="1696296"/>
            <a:chExt cx="8201107" cy="4414637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7793C0E0-44A7-B33F-F127-DFA8F9B9A13A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0FAD84A-C48C-2AC8-7680-503CCDD053BF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1C60372-95F8-5832-E561-552D3E84D156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4200457-A9F1-1814-C16C-1F7355E079C8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8C31044B-3030-CC52-F5E8-500C553CEE6F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C78882D4-0FB1-5443-C4B1-70787516C322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3AE86B13-6670-C6AE-8C39-DF30E5AF9BA0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61FA59CF-0130-31B1-847F-93A7F93ECC67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B3111190-17F4-A942-51D8-4ED4FAD1AF3E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4CB0770C-782C-B5BA-B3E7-13328CB34DDA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68" name="Picture 367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6AE6A4A2-3FFC-A25B-F0AC-EE89BA230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69" name="Picture 36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F2C86F4-B8F2-A680-3798-907DE2677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3EF5066E-3F9A-3AB7-F9FD-EE3450D5B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71" name="Picture 370">
                <a:extLst>
                  <a:ext uri="{FF2B5EF4-FFF2-40B4-BE49-F238E27FC236}">
                    <a16:creationId xmlns:a16="http://schemas.microsoft.com/office/drawing/2014/main" id="{FD136135-6DE9-F497-D901-93F8E08ED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9C85438D-6702-52B7-B966-4A2F6C330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73" name="Picture 372">
                <a:extLst>
                  <a:ext uri="{FF2B5EF4-FFF2-40B4-BE49-F238E27FC236}">
                    <a16:creationId xmlns:a16="http://schemas.microsoft.com/office/drawing/2014/main" id="{B0B36762-9DF8-C11A-6C9A-EBD5F3335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74" name="Picture 37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903B13-CC0C-C5E6-55BD-C3F8525AE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5" name="Picture 37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D0DD025-1718-C6EB-8590-6689841F0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6" name="Picture 37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51B2B27-9233-A069-4BEA-09841AC72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7" name="Picture 37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C399065-777C-9B94-2617-272F26827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6F0F2EE8-3489-AE15-01E4-61B321A686EA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9A416742-B9BE-317C-9535-EBB6CEEC116B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D59D3DCD-EDAC-A16F-9B55-0DAF213CC1FB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83F0C724-8895-6378-FCD6-31A9F2E4C0D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663B1F1D-1F94-EBD8-17AF-196D132FAB92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76F7C4CC-849E-AED2-9740-42BFD3183B12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6996E9C5-05A9-5922-FAB4-3F9ACB8C1BC0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2" name="Picture 351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113930BA-3F62-9ED1-629D-304346F8B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53" name="Picture 35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DB553AD-2D83-E5E1-5B39-795905E6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54" name="Picture 353">
                <a:extLst>
                  <a:ext uri="{FF2B5EF4-FFF2-40B4-BE49-F238E27FC236}">
                    <a16:creationId xmlns:a16="http://schemas.microsoft.com/office/drawing/2014/main" id="{91EFA539-63EC-D1A7-B29D-CB63C08BC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55" name="Picture 354">
                <a:extLst>
                  <a:ext uri="{FF2B5EF4-FFF2-40B4-BE49-F238E27FC236}">
                    <a16:creationId xmlns:a16="http://schemas.microsoft.com/office/drawing/2014/main" id="{385E341F-94E1-4B7D-207B-86599BF3C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56" name="Picture 355">
                <a:extLst>
                  <a:ext uri="{FF2B5EF4-FFF2-40B4-BE49-F238E27FC236}">
                    <a16:creationId xmlns:a16="http://schemas.microsoft.com/office/drawing/2014/main" id="{FF529048-A1E5-0624-D758-D6875C4A8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37714A5E-32A9-C2C8-6241-ABD6178B0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58" name="Picture 35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BE4CBD0-042D-62A4-2F68-E05CA353A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59" name="Picture 35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E50739E-5C26-BB13-0C2D-16A7B2753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0" name="Picture 35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3920EC6-8052-47D0-EC8C-870385BEA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1" name="Picture 36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1D30430-EC3A-DD07-8968-C6681F011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5903557-84DA-D34A-9F08-5E8EFDC1E67C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E1214D30-243D-D418-54B4-B7D6B8B0D8BD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1455A1AE-762B-4F2F-BEFC-D18B405E3B1D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06D8F1E1-7184-6081-742B-441D08B6F09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43343C40-F83A-C0D7-E1A8-973A8338A46D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741EB586-9718-3644-FAED-FDF96ED66ED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664A4C3E-B5CE-2727-0E76-1CADAF5590E2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6" name="Picture 335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F4E2CD57-8488-FDD1-908F-DE1856665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37" name="Picture 33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9B699AB-656D-6510-D8D2-2ABAC2EE5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38" name="Picture 337">
                <a:extLst>
                  <a:ext uri="{FF2B5EF4-FFF2-40B4-BE49-F238E27FC236}">
                    <a16:creationId xmlns:a16="http://schemas.microsoft.com/office/drawing/2014/main" id="{48977156-5EBB-D70E-EA6A-B6BD23CB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39" name="Picture 338">
                <a:extLst>
                  <a:ext uri="{FF2B5EF4-FFF2-40B4-BE49-F238E27FC236}">
                    <a16:creationId xmlns:a16="http://schemas.microsoft.com/office/drawing/2014/main" id="{2B8346C8-EE20-89E1-AE7D-AC735E5F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40" name="Picture 339">
                <a:extLst>
                  <a:ext uri="{FF2B5EF4-FFF2-40B4-BE49-F238E27FC236}">
                    <a16:creationId xmlns:a16="http://schemas.microsoft.com/office/drawing/2014/main" id="{459661D1-09DD-5E8D-1BE6-F5F716A70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1CA5ED6F-4CB4-4B43-9A29-B4CE14CAE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42" name="Picture 3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57CAB5-80A6-EC16-B6BC-A4625354F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3" name="Picture 3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0581B4A-59E4-4096-1361-2D098302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4" name="Picture 34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595C673-6FBF-9321-6F66-EDE999EE7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5" name="Picture 34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EE7AD74-3675-8BF2-E542-C3F1358FA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72E5270-8A90-EA69-065C-951D163DDCAB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3169C59-CCBB-2B67-3869-834A4DA166FC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98B3DED-F46A-544F-671D-EB4FBFDD61E4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F0113A24-3BA6-1C77-F88E-088A1F5BFA2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44B31ED8-AC14-9513-D1F9-DC88FE09C9EF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5798B445-CDAC-5E0C-757F-44B2306C005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74B17151-DDA5-490F-1934-0C9418F0AB1F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20" name="Picture 319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28B3BC68-BBD9-7FD2-9BE4-21CE0D4D6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21" name="Picture 32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D346443-1223-E3CE-EA47-DF9A93843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22" name="Picture 321">
                <a:extLst>
                  <a:ext uri="{FF2B5EF4-FFF2-40B4-BE49-F238E27FC236}">
                    <a16:creationId xmlns:a16="http://schemas.microsoft.com/office/drawing/2014/main" id="{5D6BB810-825E-4931-8FB4-AF7C9BBD8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FD54F3BF-FF66-93F1-AFD8-8EE8A9F68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24" name="Picture 323">
                <a:extLst>
                  <a:ext uri="{FF2B5EF4-FFF2-40B4-BE49-F238E27FC236}">
                    <a16:creationId xmlns:a16="http://schemas.microsoft.com/office/drawing/2014/main" id="{4E277EEF-B110-ADA0-8C41-735AD35E1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8EE49527-9549-C1DF-22E5-CA685C4CA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26" name="Picture 32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259C9A6-2187-2EA7-23DC-52067AF78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7" name="Picture 32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FC59984-A5A9-50C0-5476-15F9D5A49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8" name="Picture 32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8EB46BB7-2FF5-413C-9B86-E3DB20DD8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9" name="Picture 32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0EB6944-7CE8-D47A-AEE0-E8CBA6312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316" name="Picture 31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6421813-39D5-FB59-BD4C-3D859702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317" name="Picture 31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D1B57B7-EF0F-5795-F1A6-EABE3DF2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318" name="Picture 31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8C55F52B-004A-1CC9-87AB-D3647C88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pic>
        <p:nvPicPr>
          <p:cNvPr id="3" name="Picture 2" descr="A satellite in space&#10;&#10;Description automatically generated with medium confidence">
            <a:extLst>
              <a:ext uri="{FF2B5EF4-FFF2-40B4-BE49-F238E27FC236}">
                <a16:creationId xmlns:a16="http://schemas.microsoft.com/office/drawing/2014/main" id="{DD8D2A3F-8F99-605E-40BB-C36C2F94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043" y="4887119"/>
            <a:ext cx="2034540" cy="11658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F53BA7A-4701-7712-5F10-DC0719CDD4D3}"/>
              </a:ext>
            </a:extLst>
          </p:cNvPr>
          <p:cNvGrpSpPr/>
          <p:nvPr/>
        </p:nvGrpSpPr>
        <p:grpSpPr>
          <a:xfrm>
            <a:off x="588455" y="4895795"/>
            <a:ext cx="1183337" cy="939831"/>
            <a:chOff x="588455" y="4895795"/>
            <a:chExt cx="1183337" cy="9398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10C3FAE-468A-84FC-8240-B7141D81AAE0}"/>
                </a:ext>
              </a:extLst>
            </p:cNvPr>
            <p:cNvSpPr txBox="1"/>
            <p:nvPr/>
          </p:nvSpPr>
          <p:spPr>
            <a:xfrm>
              <a:off x="588455" y="5312406"/>
              <a:ext cx="118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Netflix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8510BA3-3138-105E-5A23-8E51995976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2753" y="4895795"/>
              <a:ext cx="378664" cy="518946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10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Plumbing: the Invisible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Do you care about your plumbing?</a:t>
            </a:r>
          </a:p>
          <a:p>
            <a:r>
              <a:rPr lang="en-US" dirty="0"/>
              <a:t>You should say, “Absolutely!”</a:t>
            </a:r>
          </a:p>
          <a:p>
            <a:r>
              <a:rPr lang="en-US" dirty="0"/>
              <a:t>But how often do you think </a:t>
            </a:r>
            <a:br>
              <a:rPr lang="en-US" dirty="0"/>
            </a:br>
            <a:r>
              <a:rPr lang="en-US" dirty="0"/>
              <a:t>about your plumbing?</a:t>
            </a:r>
          </a:p>
          <a:p>
            <a:r>
              <a:rPr lang="en-US" dirty="0"/>
              <a:t>Plumbing is an invisible infrastructure: </a:t>
            </a:r>
            <a:br>
              <a:rPr lang="en-US" dirty="0"/>
            </a:br>
            <a:r>
              <a:rPr lang="en-US" dirty="0"/>
              <a:t>you only think about it when it fails.</a:t>
            </a:r>
          </a:p>
          <a:p>
            <a:r>
              <a:rPr lang="en-US" dirty="0"/>
              <a:t>So we often talk about infrastructure </a:t>
            </a:r>
            <a:br>
              <a:rPr lang="en-US" dirty="0"/>
            </a:br>
            <a:r>
              <a:rPr lang="en-US" dirty="0"/>
              <a:t>that works well as “plumbing.”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close-up of a magnifying glass&#10;&#10;Description automatically generated with medium confidence">
            <a:extLst>
              <a:ext uri="{FF2B5EF4-FFF2-40B4-BE49-F238E27FC236}">
                <a16:creationId xmlns:a16="http://schemas.microsoft.com/office/drawing/2014/main" id="{07249122-E8BD-BBE1-059D-6905EE818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r="23037" b="21185"/>
          <a:stretch/>
        </p:blipFill>
        <p:spPr>
          <a:xfrm>
            <a:off x="7740984" y="2337435"/>
            <a:ext cx="3546776" cy="305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Optical Fiber and Tier 1 ISPs Form the Backbone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What about the “plumbing” in the Internet?</a:t>
            </a:r>
          </a:p>
          <a:p>
            <a:r>
              <a:rPr lang="en-US" b="1" dirty="0">
                <a:solidFill>
                  <a:srgbClr val="0070C0"/>
                </a:solidFill>
              </a:rPr>
              <a:t>Governments</a:t>
            </a:r>
            <a:r>
              <a:rPr lang="en-US" dirty="0"/>
              <a:t> (in the US, for example)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own* the </a:t>
            </a:r>
            <a:r>
              <a:rPr lang="en-US" b="1" dirty="0" err="1">
                <a:solidFill>
                  <a:srgbClr val="0070C0"/>
                </a:solidFill>
              </a:rPr>
              <a:t>right-of-ways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along which</a:t>
            </a:r>
          </a:p>
          <a:p>
            <a:pPr lvl="1"/>
            <a:r>
              <a:rPr lang="en-US" dirty="0"/>
              <a:t>companies lay bundles of optical fiber.</a:t>
            </a:r>
          </a:p>
          <a:p>
            <a:r>
              <a:rPr lang="en-US" b="1" dirty="0">
                <a:solidFill>
                  <a:srgbClr val="0070C0"/>
                </a:solidFill>
              </a:rPr>
              <a:t>Tier 1 </a:t>
            </a:r>
            <a:r>
              <a:rPr lang="en-US" dirty="0"/>
              <a:t>Internet Service Providers (</a:t>
            </a:r>
            <a:r>
              <a:rPr lang="en-US" b="1" dirty="0">
                <a:solidFill>
                  <a:srgbClr val="0070C0"/>
                </a:solidFill>
              </a:rPr>
              <a:t>ISPs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build or lease these fibers </a:t>
            </a:r>
          </a:p>
          <a:p>
            <a:pPr lvl="1"/>
            <a:r>
              <a:rPr lang="en-US" dirty="0"/>
              <a:t>to </a:t>
            </a:r>
            <a:r>
              <a:rPr lang="en-US" b="1" dirty="0">
                <a:solidFill>
                  <a:srgbClr val="0070C0"/>
                </a:solidFill>
              </a:rPr>
              <a:t>carry traffic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across the Internet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70C0"/>
                </a:solidFill>
              </a:rPr>
              <a:t>These form the backbone</a:t>
            </a:r>
            <a:r>
              <a:rPr lang="en-US" dirty="0"/>
              <a:t> of the Internet.</a:t>
            </a:r>
          </a:p>
          <a:p>
            <a:pPr marL="0" indent="0" algn="ctr">
              <a:buNone/>
            </a:pPr>
            <a:r>
              <a:rPr lang="en-US" sz="2200" dirty="0"/>
              <a:t>*Purchased in the 19</a:t>
            </a:r>
            <a:r>
              <a:rPr lang="en-US" sz="2200" baseline="30000" dirty="0"/>
              <a:t>th</a:t>
            </a:r>
            <a:r>
              <a:rPr lang="en-US" sz="2200" dirty="0"/>
              <a:t> century to lay </a:t>
            </a:r>
            <a:br>
              <a:rPr lang="en-US" sz="2200" dirty="0"/>
            </a:br>
            <a:r>
              <a:rPr lang="en-US" sz="2200" dirty="0"/>
              <a:t>railroads across the continent.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picture containing outdoor, person, person, tool&#10;&#10;Description automatically generated">
            <a:extLst>
              <a:ext uri="{FF2B5EF4-FFF2-40B4-BE49-F238E27FC236}">
                <a16:creationId xmlns:a16="http://schemas.microsoft.com/office/drawing/2014/main" id="{E29028CF-D323-51F4-8983-FC9B76AD4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32" y="2358905"/>
            <a:ext cx="30099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1 ISPs Carry Transit Traffic for Lower Tiers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Tier 1 ISPs cover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different parts of</a:t>
            </a:r>
            <a:r>
              <a:rPr lang="en-US" dirty="0"/>
              <a:t> the country </a:t>
            </a:r>
          </a:p>
          <a:p>
            <a:pPr lvl="1"/>
            <a:r>
              <a:rPr lang="en-US" dirty="0"/>
              <a:t>and/or </a:t>
            </a:r>
            <a:r>
              <a:rPr lang="en-US" b="1" dirty="0">
                <a:solidFill>
                  <a:srgbClr val="0070C0"/>
                </a:solidFill>
              </a:rPr>
              <a:t>world</a:t>
            </a:r>
            <a:r>
              <a:rPr lang="en-US" dirty="0"/>
              <a:t> (sometimes overlapping).</a:t>
            </a:r>
          </a:p>
          <a:p>
            <a:pPr lvl="1"/>
            <a:endParaRPr lang="en-US" dirty="0"/>
          </a:p>
          <a:p>
            <a:r>
              <a:rPr lang="en-US" dirty="0"/>
              <a:t>They </a:t>
            </a:r>
            <a:r>
              <a:rPr lang="en-US" b="1" dirty="0">
                <a:solidFill>
                  <a:srgbClr val="0070C0"/>
                </a:solidFill>
              </a:rPr>
              <a:t>peer</a:t>
            </a:r>
            <a:r>
              <a:rPr lang="en-US" dirty="0"/>
              <a:t> with one another: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connect in several places </a:t>
            </a:r>
            <a:r>
              <a:rPr lang="en-US" dirty="0"/>
              <a:t>and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agree to carry data traffic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one another.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755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 2 and 3 ISPs Connect Directly to Customers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Tier 2 ISPs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connect to Tier 1 ISPs </a:t>
            </a:r>
            <a:r>
              <a:rPr lang="en-US" dirty="0"/>
              <a:t>and </a:t>
            </a:r>
          </a:p>
          <a:p>
            <a:pPr lvl="1"/>
            <a:r>
              <a:rPr lang="en-US" dirty="0"/>
              <a:t>provide service in smaller regions,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carrying some transit traffic</a:t>
            </a:r>
            <a:r>
              <a:rPr lang="en-US" dirty="0"/>
              <a:t>, but </a:t>
            </a:r>
          </a:p>
          <a:p>
            <a:pPr lvl="1"/>
            <a:r>
              <a:rPr lang="en-US" dirty="0"/>
              <a:t>not as much as Tier 1.</a:t>
            </a:r>
          </a:p>
          <a:p>
            <a:r>
              <a:rPr lang="en-US" b="1" dirty="0">
                <a:solidFill>
                  <a:srgbClr val="0070C0"/>
                </a:solidFill>
              </a:rPr>
              <a:t>Tier 3 ISPs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connect to Tier 2 ISPs</a:t>
            </a:r>
            <a:r>
              <a:rPr lang="en-US" dirty="0"/>
              <a:t> and are fairly local.</a:t>
            </a:r>
          </a:p>
          <a:p>
            <a:pPr lvl="1"/>
            <a:r>
              <a:rPr lang="en-US" dirty="0"/>
              <a:t>They </a:t>
            </a:r>
            <a:r>
              <a:rPr lang="en-US" b="1" dirty="0">
                <a:solidFill>
                  <a:srgbClr val="0070C0"/>
                </a:solidFill>
              </a:rPr>
              <a:t>do not carry transit traffic, </a:t>
            </a:r>
            <a:r>
              <a:rPr lang="en-US" dirty="0"/>
              <a:t>only passing packets from their customers up to the Tier 2 ISPs (and back).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1686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Data Packets Across the Internet!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it’s all connected, </a:t>
            </a:r>
          </a:p>
          <a:p>
            <a:pPr lvl="1"/>
            <a:r>
              <a:rPr lang="en-US" dirty="0"/>
              <a:t>you can </a:t>
            </a:r>
            <a:r>
              <a:rPr lang="en-US" b="1" dirty="0">
                <a:solidFill>
                  <a:srgbClr val="0070C0"/>
                </a:solidFill>
              </a:rPr>
              <a:t>send packets of bits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to any machine on the Internet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		How?</a:t>
            </a:r>
          </a:p>
          <a:p>
            <a:r>
              <a:rPr lang="en-US" dirty="0"/>
              <a:t>You </a:t>
            </a:r>
            <a:r>
              <a:rPr lang="en-US" b="1" dirty="0">
                <a:solidFill>
                  <a:srgbClr val="0070C0"/>
                </a:solidFill>
              </a:rPr>
              <a:t>just need an IP address</a:t>
            </a:r>
            <a:r>
              <a:rPr lang="en-US" dirty="0"/>
              <a:t>!</a:t>
            </a:r>
          </a:p>
          <a:p>
            <a:r>
              <a:rPr lang="en-US" dirty="0"/>
              <a:t>For example, here’s one for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ece.illinois.edu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picture containing grass, outdoor, tree, garden&#10;&#10;Description automatically generated">
            <a:extLst>
              <a:ext uri="{FF2B5EF4-FFF2-40B4-BE49-F238E27FC236}">
                <a16:creationId xmlns:a16="http://schemas.microsoft.com/office/drawing/2014/main" id="{E766329A-C8E1-1522-29B6-E44D4BB94B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1" y="1530667"/>
            <a:ext cx="4338427" cy="43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 Computer Has a Unique IP Address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630017"/>
            <a:ext cx="8642243" cy="4239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Internet Protocol (</a:t>
            </a:r>
            <a:r>
              <a:rPr lang="en-US" b="1" dirty="0">
                <a:solidFill>
                  <a:srgbClr val="0070C0"/>
                </a:solidFill>
              </a:rPr>
              <a:t>IP</a:t>
            </a:r>
            <a:r>
              <a:rPr lang="en-US" dirty="0"/>
              <a:t>) </a:t>
            </a:r>
            <a:r>
              <a:rPr lang="en-US" b="1" dirty="0">
                <a:solidFill>
                  <a:srgbClr val="0070C0"/>
                </a:solidFill>
              </a:rPr>
              <a:t>address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is 4 Bytes </a:t>
            </a:r>
            <a:r>
              <a:rPr lang="en-US" dirty="0"/>
              <a:t>(32 bits)</a:t>
            </a:r>
          </a:p>
          <a:p>
            <a:pPr lvl="1"/>
            <a:r>
              <a:rPr lang="en-US" dirty="0"/>
              <a:t>Humans write </a:t>
            </a:r>
            <a:r>
              <a:rPr lang="en-US" b="1" dirty="0">
                <a:solidFill>
                  <a:srgbClr val="00B050"/>
                </a:solidFill>
              </a:rPr>
              <a:t>130.126.151.19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but in the computer, it’s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1000 0010 0111 1110 1001 0111 0001 0011</a:t>
            </a:r>
          </a:p>
          <a:p>
            <a:pPr lvl="1"/>
            <a:r>
              <a:rPr lang="en-US" dirty="0"/>
              <a:t>(without the spaces).</a:t>
            </a:r>
          </a:p>
          <a:p>
            <a:r>
              <a:rPr lang="en-US" b="1" dirty="0">
                <a:solidFill>
                  <a:srgbClr val="0070C0"/>
                </a:solidFill>
              </a:rPr>
              <a:t>Every computer </a:t>
            </a:r>
            <a:r>
              <a:rPr lang="en-US" dirty="0"/>
              <a:t>in the Internet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has an IP address</a:t>
            </a:r>
            <a:r>
              <a:rPr lang="en-US" dirty="0"/>
              <a:t>.*</a:t>
            </a:r>
          </a:p>
          <a:p>
            <a:pPr algn="ctr"/>
            <a:r>
              <a:rPr lang="en-US" sz="2200" dirty="0"/>
              <a:t>*Sort of.  Today, a household usually </a:t>
            </a:r>
            <a:br>
              <a:rPr lang="en-US" sz="2200" dirty="0"/>
            </a:br>
            <a:r>
              <a:rPr lang="en-US" sz="2200" dirty="0"/>
              <a:t>shares one public address.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5996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5730B0-86A6-4938-129A-91960994CC6C}"/>
              </a:ext>
            </a:extLst>
          </p:cNvPr>
          <p:cNvSpPr/>
          <p:nvPr/>
        </p:nvSpPr>
        <p:spPr>
          <a:xfrm>
            <a:off x="8250620" y="2232535"/>
            <a:ext cx="2848304" cy="2995448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8D0B7-26A9-56EA-5F00-BC7FB6825CFD}"/>
              </a:ext>
            </a:extLst>
          </p:cNvPr>
          <p:cNvSpPr txBox="1"/>
          <p:nvPr/>
        </p:nvSpPr>
        <p:spPr>
          <a:xfrm>
            <a:off x="8367267" y="2335794"/>
            <a:ext cx="261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210.152.243.234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Sending is Easy: Attach an Address and Send it Off!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To send </a:t>
            </a:r>
            <a:r>
              <a:rPr lang="en-US" dirty="0"/>
              <a:t>a birthday photo</a:t>
            </a:r>
          </a:p>
          <a:p>
            <a:pPr lvl="1"/>
            <a:r>
              <a:rPr lang="en-US" dirty="0"/>
              <a:t>to your friend in Tokyo, your computer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find</a:t>
            </a:r>
            <a:r>
              <a:rPr lang="en-US" dirty="0"/>
              <a:t>s their computer’s </a:t>
            </a:r>
            <a:r>
              <a:rPr lang="en-US" b="1" dirty="0">
                <a:solidFill>
                  <a:srgbClr val="0070C0"/>
                </a:solidFill>
              </a:rPr>
              <a:t>IP address </a:t>
            </a:r>
            <a:r>
              <a:rPr lang="en-US" dirty="0"/>
              <a:t>and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puts</a:t>
            </a:r>
            <a:r>
              <a:rPr lang="en-US" dirty="0"/>
              <a:t> it </a:t>
            </a:r>
            <a:r>
              <a:rPr lang="en-US" b="1" dirty="0">
                <a:solidFill>
                  <a:srgbClr val="0070C0"/>
                </a:solidFill>
              </a:rPr>
              <a:t>into</a:t>
            </a:r>
            <a:r>
              <a:rPr lang="en-US" dirty="0"/>
              <a:t> a </a:t>
            </a:r>
            <a:r>
              <a:rPr lang="en-US" b="1" dirty="0">
                <a:solidFill>
                  <a:srgbClr val="0070C0"/>
                </a:solidFill>
              </a:rPr>
              <a:t>packet</a:t>
            </a:r>
            <a:r>
              <a:rPr lang="en-US" dirty="0"/>
              <a:t> with the photo, then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push</a:t>
            </a:r>
            <a:r>
              <a:rPr lang="en-US" dirty="0"/>
              <a:t>es the packet </a:t>
            </a:r>
            <a:r>
              <a:rPr lang="en-US" b="1" dirty="0">
                <a:solidFill>
                  <a:srgbClr val="0070C0"/>
                </a:solidFill>
              </a:rPr>
              <a:t>into</a:t>
            </a:r>
            <a:r>
              <a:rPr lang="en-US" dirty="0"/>
              <a:t> the </a:t>
            </a:r>
            <a:r>
              <a:rPr lang="en-US" b="1" dirty="0">
                <a:solidFill>
                  <a:srgbClr val="0070C0"/>
                </a:solidFill>
              </a:rPr>
              <a:t>Internet</a:t>
            </a:r>
            <a:r>
              <a:rPr lang="en-US" dirty="0"/>
              <a:t>.</a:t>
            </a:r>
          </a:p>
          <a:p>
            <a:r>
              <a:rPr lang="en-US" dirty="0"/>
              <a:t>Each router along the way</a:t>
            </a:r>
          </a:p>
          <a:p>
            <a:pPr lvl="1"/>
            <a:r>
              <a:rPr lang="en-US" dirty="0"/>
              <a:t>sees the IP address </a:t>
            </a:r>
          </a:p>
          <a:p>
            <a:pPr lvl="1"/>
            <a:r>
              <a:rPr lang="en-US" dirty="0"/>
              <a:t>and knows where to send it</a:t>
            </a:r>
          </a:p>
          <a:p>
            <a:pPr lvl="1"/>
            <a:r>
              <a:rPr lang="en-US" dirty="0"/>
              <a:t>until it arrives at your friend’s computer!</a:t>
            </a:r>
          </a:p>
          <a:p>
            <a:r>
              <a:rPr lang="en-US" dirty="0"/>
              <a:t>Then their computer unpacks the photo bits.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3" name="Picture 2" descr="A cake with candles on it&#10;&#10;Description automatically generated with medium confidence">
            <a:extLst>
              <a:ext uri="{FF2B5EF4-FFF2-40B4-BE49-F238E27FC236}">
                <a16:creationId xmlns:a16="http://schemas.microsoft.com/office/drawing/2014/main" id="{98ECB32D-7843-0418-7CE2-91325119C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01" y="2844762"/>
            <a:ext cx="2173342" cy="217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Routers Forward Data Packets Based on IP Address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When</a:t>
            </a:r>
            <a:r>
              <a:rPr lang="en-US" dirty="0"/>
              <a:t> a </a:t>
            </a:r>
            <a:r>
              <a:rPr lang="en-US" b="1" dirty="0">
                <a:solidFill>
                  <a:srgbClr val="0070C0"/>
                </a:solidFill>
              </a:rPr>
              <a:t>data packet arrives </a:t>
            </a:r>
            <a:r>
              <a:rPr lang="en-US" dirty="0"/>
              <a:t>at a router,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router must decide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on which </a:t>
            </a:r>
            <a:r>
              <a:rPr lang="en-US" dirty="0"/>
              <a:t>outgoing link/network </a:t>
            </a:r>
            <a:br>
              <a:rPr lang="en-US" dirty="0"/>
            </a:br>
            <a:r>
              <a:rPr lang="en-US" b="1" dirty="0">
                <a:solidFill>
                  <a:srgbClr val="0070C0"/>
                </a:solidFill>
              </a:rPr>
              <a:t>interface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to forward </a:t>
            </a:r>
            <a:r>
              <a:rPr lang="en-US" dirty="0"/>
              <a:t>the packet.</a:t>
            </a:r>
          </a:p>
          <a:p>
            <a:r>
              <a:rPr lang="en-US" dirty="0"/>
              <a:t>The router looks at two things: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destination IP address in packet,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dirty="0"/>
              <a:t>and its forwarding table</a:t>
            </a:r>
            <a:br>
              <a:rPr lang="en-US" dirty="0"/>
            </a:br>
            <a:r>
              <a:rPr lang="en-US" dirty="0"/>
              <a:t>(also called a routing table).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4B35AE-947C-3BC8-6E0B-03D08921084B}"/>
              </a:ext>
            </a:extLst>
          </p:cNvPr>
          <p:cNvGrpSpPr/>
          <p:nvPr/>
        </p:nvGrpSpPr>
        <p:grpSpPr>
          <a:xfrm>
            <a:off x="7378262" y="3056421"/>
            <a:ext cx="4059859" cy="2645527"/>
            <a:chOff x="1968649" y="2402958"/>
            <a:chExt cx="5888811" cy="32809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48838F-8850-C23D-4246-41AFC3D419EE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FCC49F-3FC0-D7CC-1051-D21AC15A714B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3FC1802-2924-7F51-C345-3FAFA6111E0F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8ED9782-7C78-0035-3E85-1EFB30AA270A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AB99AF7-C806-58C7-D3D1-684440E2913C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161A35-B3ED-F94C-8971-5C70FA4062D1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D569F6EF-7FBE-76B3-FA8F-7485B3FCF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13" name="Picture 1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564DC72-2E21-3811-014B-4135FAE08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15" name="Picture 14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88FDEACF-8F2C-EBE0-9CBF-044B7EA07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16" name="Picture 1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5796B75-B6FC-A784-19E4-EF3E3FC58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9B8248-EF49-2555-A1CD-5B5DAD5841DD}"/>
              </a:ext>
            </a:extLst>
          </p:cNvPr>
          <p:cNvGrpSpPr/>
          <p:nvPr/>
        </p:nvGrpSpPr>
        <p:grpSpPr>
          <a:xfrm>
            <a:off x="7899398" y="1626408"/>
            <a:ext cx="2728977" cy="1797325"/>
            <a:chOff x="8352904" y="1782003"/>
            <a:chExt cx="2728977" cy="1797325"/>
          </a:xfrm>
        </p:grpSpPr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48EE331-5D55-9D35-E91E-9756B9520F67}"/>
                </a:ext>
              </a:extLst>
            </p:cNvPr>
            <p:cNvSpPr/>
            <p:nvPr/>
          </p:nvSpPr>
          <p:spPr>
            <a:xfrm rot="8942062">
              <a:off x="9188808" y="2404209"/>
              <a:ext cx="398532" cy="1175119"/>
            </a:xfrm>
            <a:prstGeom prst="triangle">
              <a:avLst>
                <a:gd name="adj" fmla="val 558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0B3105-53F6-4E5F-F545-41CD91730162}"/>
                </a:ext>
              </a:extLst>
            </p:cNvPr>
            <p:cNvSpPr/>
            <p:nvPr/>
          </p:nvSpPr>
          <p:spPr>
            <a:xfrm>
              <a:off x="8352904" y="1782003"/>
              <a:ext cx="2728977" cy="123274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way should it go?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65DB568-0343-8E48-A8E1-E00CBC60BBF9}"/>
              </a:ext>
            </a:extLst>
          </p:cNvPr>
          <p:cNvSpPr/>
          <p:nvPr/>
        </p:nvSpPr>
        <p:spPr>
          <a:xfrm>
            <a:off x="9855364" y="2951956"/>
            <a:ext cx="863334" cy="4545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31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Routers Advertise IP Addresses They Can Reach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70C0"/>
                </a:solidFill>
              </a:rPr>
              <a:t>forwarding table maps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IP addresses into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interface numbers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(1, 2, or 3, for example).</a:t>
            </a:r>
          </a:p>
          <a:p>
            <a:r>
              <a:rPr lang="en-US" b="1" dirty="0">
                <a:solidFill>
                  <a:srgbClr val="0070C0"/>
                </a:solidFill>
              </a:rPr>
              <a:t>Routers</a:t>
            </a:r>
            <a:r>
              <a:rPr lang="en-US" dirty="0"/>
              <a:t> periodically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advertise IP address ranges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that they can reach </a:t>
            </a:r>
          </a:p>
          <a:p>
            <a:pPr lvl="1"/>
            <a:r>
              <a:rPr lang="en-US" dirty="0"/>
              <a:t>to their other links.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3586D-1C25-5F26-5228-2418C81C9788}"/>
              </a:ext>
            </a:extLst>
          </p:cNvPr>
          <p:cNvSpPr txBox="1"/>
          <p:nvPr/>
        </p:nvSpPr>
        <p:spPr>
          <a:xfrm>
            <a:off x="8952361" y="35802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A417-903C-A7F6-AF73-854F00BD240A}"/>
              </a:ext>
            </a:extLst>
          </p:cNvPr>
          <p:cNvSpPr txBox="1"/>
          <p:nvPr/>
        </p:nvSpPr>
        <p:spPr>
          <a:xfrm>
            <a:off x="9352874" y="40080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ADCF-9C2F-B3FF-14C9-EA9CC3FE1C20}"/>
              </a:ext>
            </a:extLst>
          </p:cNvPr>
          <p:cNvSpPr txBox="1"/>
          <p:nvPr/>
        </p:nvSpPr>
        <p:spPr>
          <a:xfrm>
            <a:off x="9776140" y="3380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004CE9-F93F-52C3-C61C-CBB644EA85D1}"/>
              </a:ext>
            </a:extLst>
          </p:cNvPr>
          <p:cNvGrpSpPr/>
          <p:nvPr/>
        </p:nvGrpSpPr>
        <p:grpSpPr>
          <a:xfrm>
            <a:off x="7378262" y="3056421"/>
            <a:ext cx="4059859" cy="2645527"/>
            <a:chOff x="1968649" y="2402958"/>
            <a:chExt cx="5888811" cy="32809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A08AE2-F2DA-37CB-C860-D7B102FFC43B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344E34-F4D0-AA99-1959-CD7C89FB702D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B49164-3B93-95A7-39AD-A79C2471C621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671D13-BACD-CBCF-E425-D3089C228CEB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2817727-959D-0D88-1344-3A13FE9F6D79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B3F489-8985-2CA0-676C-B2BD39931EC6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3E64375-3736-97B6-4C00-80721813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1" name="Picture 3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BBD5961-AE9C-C547-FCE6-4DD998F7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2" name="Picture 3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6C3B4D0-0AE7-E67B-D507-8780790A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3" name="Picture 3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6BC3201-F8D3-F2B6-3D48-A02483C1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7E14BC-58BE-6504-61F4-A5C57CFB16AA}"/>
              </a:ext>
            </a:extLst>
          </p:cNvPr>
          <p:cNvGrpSpPr/>
          <p:nvPr/>
        </p:nvGrpSpPr>
        <p:grpSpPr>
          <a:xfrm>
            <a:off x="4905793" y="2152499"/>
            <a:ext cx="3702879" cy="1892050"/>
            <a:chOff x="6693292" y="1687278"/>
            <a:chExt cx="3702879" cy="1892050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7AC9464-DBAE-9FC3-7EB9-A7CC296CC59E}"/>
                </a:ext>
              </a:extLst>
            </p:cNvPr>
            <p:cNvSpPr/>
            <p:nvPr/>
          </p:nvSpPr>
          <p:spPr>
            <a:xfrm rot="8942062">
              <a:off x="9188808" y="2404209"/>
              <a:ext cx="398532" cy="1175119"/>
            </a:xfrm>
            <a:prstGeom prst="triangle">
              <a:avLst>
                <a:gd name="adj" fmla="val 558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52735D-DEED-5824-2AFD-49738484C4B2}"/>
                </a:ext>
              </a:extLst>
            </p:cNvPr>
            <p:cNvSpPr/>
            <p:nvPr/>
          </p:nvSpPr>
          <p:spPr>
            <a:xfrm>
              <a:off x="6693292" y="1687278"/>
              <a:ext cx="3702879" cy="14231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get packets to Japan (IP addresses).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AD4CC6-12AF-D27F-EC93-F56E86B4E316}"/>
              </a:ext>
            </a:extLst>
          </p:cNvPr>
          <p:cNvGrpSpPr/>
          <p:nvPr/>
        </p:nvGrpSpPr>
        <p:grpSpPr>
          <a:xfrm>
            <a:off x="9101601" y="1367982"/>
            <a:ext cx="2677663" cy="2462057"/>
            <a:chOff x="7193125" y="1674058"/>
            <a:chExt cx="2677663" cy="2462057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0286C2C-E01A-D1F6-0903-553D269FA237}"/>
                </a:ext>
              </a:extLst>
            </p:cNvPr>
            <p:cNvSpPr/>
            <p:nvPr/>
          </p:nvSpPr>
          <p:spPr>
            <a:xfrm rot="11408069">
              <a:off x="8687583" y="2960996"/>
              <a:ext cx="398532" cy="1175119"/>
            </a:xfrm>
            <a:prstGeom prst="triangle">
              <a:avLst>
                <a:gd name="adj" fmla="val 558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B24C51-A097-FCBE-B0F4-36830E3FDD18}"/>
                </a:ext>
              </a:extLst>
            </p:cNvPr>
            <p:cNvSpPr/>
            <p:nvPr/>
          </p:nvSpPr>
          <p:spPr>
            <a:xfrm>
              <a:off x="7193125" y="1674058"/>
              <a:ext cx="2677663" cy="19023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get packets to UIUC (IP addresses).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2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Internet Development in Terms of Tradeoffs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Organization of a network—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which machine connects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to which other machine</a:t>
            </a:r>
            <a:r>
              <a:rPr lang="en-US" dirty="0"/>
              <a:t>—</a:t>
            </a:r>
          </a:p>
          <a:p>
            <a:pPr lvl="1"/>
            <a:r>
              <a:rPr lang="en-US" dirty="0"/>
              <a:t>called the </a:t>
            </a:r>
            <a:r>
              <a:rPr lang="en-US" b="1" dirty="0">
                <a:solidFill>
                  <a:srgbClr val="0070C0"/>
                </a:solidFill>
              </a:rPr>
              <a:t>topology of the network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We’ll </a:t>
            </a:r>
            <a:r>
              <a:rPr lang="en-US" b="1" dirty="0">
                <a:solidFill>
                  <a:srgbClr val="0070C0"/>
                </a:solidFill>
              </a:rPr>
              <a:t>compare benefits and disadvantages </a:t>
            </a:r>
          </a:p>
          <a:p>
            <a:pPr lvl="1"/>
            <a:r>
              <a:rPr lang="en-US" dirty="0"/>
              <a:t>of different topologies </a:t>
            </a:r>
          </a:p>
          <a:p>
            <a:pPr lvl="1"/>
            <a:r>
              <a:rPr lang="en-US" dirty="0"/>
              <a:t>to understand </a:t>
            </a:r>
            <a:r>
              <a:rPr lang="en-US" b="1" dirty="0">
                <a:solidFill>
                  <a:srgbClr val="0070C0"/>
                </a:solidFill>
              </a:rPr>
              <a:t>how Internet developed</a:t>
            </a:r>
          </a:p>
          <a:p>
            <a:pPr lvl="1"/>
            <a:r>
              <a:rPr lang="en-US" dirty="0"/>
              <a:t>and </a:t>
            </a:r>
            <a:r>
              <a:rPr lang="en-US" b="1" dirty="0">
                <a:solidFill>
                  <a:srgbClr val="0070C0"/>
                </a:solidFill>
              </a:rPr>
              <a:t>what problems it solves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84" name="Picture 83" descr="A picture containing chat or text message&#10;&#10;Description automatically generated">
            <a:extLst>
              <a:ext uri="{FF2B5EF4-FFF2-40B4-BE49-F238E27FC236}">
                <a16:creationId xmlns:a16="http://schemas.microsoft.com/office/drawing/2014/main" id="{0FA65A92-991C-C51E-9760-3228DAB5D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59" y="1429234"/>
            <a:ext cx="2176137" cy="1864224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9845010B-5E2C-D2F2-83D3-A13FE669C2BD}"/>
              </a:ext>
            </a:extLst>
          </p:cNvPr>
          <p:cNvGrpSpPr/>
          <p:nvPr/>
        </p:nvGrpSpPr>
        <p:grpSpPr>
          <a:xfrm>
            <a:off x="7957970" y="3364612"/>
            <a:ext cx="2956515" cy="2797427"/>
            <a:chOff x="7957970" y="3364612"/>
            <a:chExt cx="2956515" cy="279742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9F68895-4D58-ACFA-4AD0-4997BF332F05}"/>
                </a:ext>
              </a:extLst>
            </p:cNvPr>
            <p:cNvGrpSpPr/>
            <p:nvPr/>
          </p:nvGrpSpPr>
          <p:grpSpPr>
            <a:xfrm>
              <a:off x="7957970" y="4570554"/>
              <a:ext cx="2956515" cy="1591485"/>
              <a:chOff x="475922" y="1696296"/>
              <a:chExt cx="8201107" cy="441463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D2F62FF-B13C-2F99-CADC-CA3456DDFEED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3" name="Freeform: Shape 2">
                  <a:extLst>
                    <a:ext uri="{FF2B5EF4-FFF2-40B4-BE49-F238E27FC236}">
                      <a16:creationId xmlns:a16="http://schemas.microsoft.com/office/drawing/2014/main" id="{C6DF90B5-92A9-8555-6103-2AAAF15A479E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D698909F-745A-6057-1DB0-701DA5D521BF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26DADF6-305C-7B9A-B283-8327FE1CE758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C7E0C202-7F8E-3DF1-4DCC-F9AD6779EF7C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3EEC2C6A-D425-163E-E352-E3D0507AC882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F2C684C8-FD05-2379-38F5-487BE2EB6BAB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1B16115C-0E01-72DF-E773-A623720702A3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2CFAADBF-6483-E48F-A89D-97A2C0C8C013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A28810D-563E-BCB1-F661-9AE55B48E25A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" name="Picture 8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5C6C369-2110-10BD-8D55-98E143ADD8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0" name="Picture 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950C2B7-6143-40F9-4637-0597CB0111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9549027D-572D-4CAD-98A4-C2BDACF9A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2E7231B-ABA8-C990-A1E0-D148838B99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2EC96A8-301C-F2A4-A2BF-EA51453A5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CD6DCAAE-31C5-3D58-E4AD-2AD7B7F15B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6" name="Picture 1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E6A77D1-85F3-C5BC-96E2-C8A24ADB9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" name="Picture 1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2AD32CB-EA1D-280A-3DA1-42BF6B8759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71BC5C05-B3D8-9864-AE7A-33279CA77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BE7033EC-793E-AFE3-6AE3-60916DAF2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5547779-3FCD-3FE4-2C6F-50B629BF68C8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FBE3CAAE-C1CD-AEBF-1B21-395D6724CE38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8CC0DCFF-5B22-A834-1381-53C6E5621AD6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9DE52405-1738-2991-2A02-4D55C91D65A9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100FE35D-0343-E10D-39A8-2E502EE7A759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0C0D45A-43C9-AC5B-1B8D-B76432212714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E5848F33-E2E7-6333-02CE-54A5DFF3740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" name="Picture 28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264E90C-17D7-7F03-6011-C197294E38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30" name="Picture 29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71D1545F-E138-E076-8937-37302CE0CE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5ED55F0-FA65-26A8-407B-C6E743CAD0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B64377A-1890-21CA-1E23-CDC5DD7535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A8F9C5FB-794E-683C-AAF6-4F055AF734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8241C4CD-8903-32F8-2F3D-5ADC822F38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35" name="Picture 3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2CEF7ED-0D0F-8559-8C4A-BBB537D0D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6" name="Picture 3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5CAD8AD-625B-B9F0-4D7B-6E75676F2B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7" name="Picture 3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7BC1174-2A6E-D959-B6E9-DFB2D8D6F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8" name="Picture 3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B514133-1A82-905D-651F-84CCCC34D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5EECAEE0-82B3-D15F-4DE2-01D97AB9ED17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36ACEECB-422E-CDE7-0555-96E490BC41A4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D97FA8DD-20EB-F117-8128-D96C1EE67A0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C95D11C8-8A59-BD1F-70C0-3C05B10E3865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F620A5DA-A116-2494-CDCD-8603B8D92888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A82812F0-F94F-2FB4-5EDF-B613E2A93E76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AA568D16-E099-5497-D5CB-4E9AF404505D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6" name="Picture 45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092A1B29-5A8E-4F9C-9AC6-9F6597D30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47" name="Picture 4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4D0A1A7-5377-2C26-7E35-2869F6C3FB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1BA3F422-F149-95EA-F343-FBFDB0354B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5B259222-FE37-1149-117E-DEB3D8FF9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D9A0B61C-0AEA-B408-B0F2-5CD70910A4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CD691E94-6FA6-7050-1516-1CA2A855A2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52" name="Picture 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0889594-82C5-E878-B189-982EC1902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53" name="Picture 5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92D9C32-3A53-6CB3-D085-1C08501956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54" name="Picture 5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D985AC4-3F04-5B44-2049-2668B848D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55" name="Picture 5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BFE831C0-FF59-6773-A4E0-7A58B1B1FE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9E917BF-C78C-7B2D-8B2C-A9F6F78ABB94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AD1015C0-505E-7824-CF19-86B46E1537C4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9FF746B2-86DD-BC7D-6978-E97C552998B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33610FDA-7A16-7716-622B-F0D891195B1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02BECE32-9A28-0071-6327-6AF3D87E1E7F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ED642C51-D676-FE82-4331-AB302ECADBE5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391BE24A-4CAC-9F10-07C0-E626497BFB70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63" name="Picture 6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98D5FC1-1E13-4C3D-B0B1-12D4107B0D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64" name="Picture 6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2F903F13-BFAF-B3AB-D623-7586C47EC0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3D3C8D95-CCD9-384A-1362-B34F7D7DEE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2A474660-1669-16CB-ADDE-C4A1AA4FC0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EED1A561-1A6B-E154-7868-36B7AA5CD9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8E8A1454-7254-7679-00EE-03D8F89D76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69" name="Picture 6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9A21584-F8DB-4C5A-1C4B-95C0ADE3CF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70" name="Picture 6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CA49F56-B332-6281-DB29-BB0343DAFC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71" name="Picture 7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4A281BA-5A6E-4304-AE95-E8932D00F3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50A6F12-7BB0-FB6F-CBA3-501CAA176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78" name="Picture 7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F50FE4F-E591-C8AC-9B9E-0CBE03539F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79" name="Picture 7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BD69DD7-3EF2-5E06-D7D1-A45C85292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80" name="Picture 7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F335991-D9B2-7ECE-BD67-22652BCFAC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sp>
          <p:nvSpPr>
            <p:cNvPr id="86" name="Arrow: Down 85">
              <a:extLst>
                <a:ext uri="{FF2B5EF4-FFF2-40B4-BE49-F238E27FC236}">
                  <a16:creationId xmlns:a16="http://schemas.microsoft.com/office/drawing/2014/main" id="{9697FEF5-1903-3F45-E477-BA886DF26088}"/>
                </a:ext>
              </a:extLst>
            </p:cNvPr>
            <p:cNvSpPr/>
            <p:nvPr/>
          </p:nvSpPr>
          <p:spPr>
            <a:xfrm>
              <a:off x="9036608" y="3364612"/>
              <a:ext cx="872173" cy="110192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6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Forwarding Table Built from Advertisements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b="1" dirty="0">
                <a:solidFill>
                  <a:srgbClr val="0070C0"/>
                </a:solidFill>
              </a:rPr>
              <a:t>router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builds </a:t>
            </a:r>
            <a:r>
              <a:rPr lang="en-US" dirty="0"/>
              <a:t>its </a:t>
            </a:r>
            <a:r>
              <a:rPr lang="en-US" b="1" dirty="0">
                <a:solidFill>
                  <a:srgbClr val="0070C0"/>
                </a:solidFill>
              </a:rPr>
              <a:t>forwarding table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based on</a:t>
            </a:r>
            <a:r>
              <a:rPr lang="en-US" dirty="0"/>
              <a:t> the </a:t>
            </a:r>
            <a:r>
              <a:rPr lang="en-US" b="1" dirty="0">
                <a:solidFill>
                  <a:srgbClr val="0070C0"/>
                </a:solidFill>
              </a:rPr>
              <a:t>advertisements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it hears from its neighbors.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3586D-1C25-5F26-5228-2418C81C9788}"/>
              </a:ext>
            </a:extLst>
          </p:cNvPr>
          <p:cNvSpPr txBox="1"/>
          <p:nvPr/>
        </p:nvSpPr>
        <p:spPr>
          <a:xfrm>
            <a:off x="8952361" y="35802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A417-903C-A7F6-AF73-854F00BD240A}"/>
              </a:ext>
            </a:extLst>
          </p:cNvPr>
          <p:cNvSpPr txBox="1"/>
          <p:nvPr/>
        </p:nvSpPr>
        <p:spPr>
          <a:xfrm>
            <a:off x="9352874" y="40080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ADCF-9C2F-B3FF-14C9-EA9CC3FE1C20}"/>
              </a:ext>
            </a:extLst>
          </p:cNvPr>
          <p:cNvSpPr txBox="1"/>
          <p:nvPr/>
        </p:nvSpPr>
        <p:spPr>
          <a:xfrm>
            <a:off x="9776140" y="3380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004CE9-F93F-52C3-C61C-CBB644EA85D1}"/>
              </a:ext>
            </a:extLst>
          </p:cNvPr>
          <p:cNvGrpSpPr/>
          <p:nvPr/>
        </p:nvGrpSpPr>
        <p:grpSpPr>
          <a:xfrm>
            <a:off x="7378262" y="3056421"/>
            <a:ext cx="4059859" cy="2645527"/>
            <a:chOff x="1968649" y="2402958"/>
            <a:chExt cx="5888811" cy="32809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A08AE2-F2DA-37CB-C860-D7B102FFC43B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344E34-F4D0-AA99-1959-CD7C89FB702D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B49164-3B93-95A7-39AD-A79C2471C621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671D13-BACD-CBCF-E425-D3089C228CEB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2817727-959D-0D88-1344-3A13FE9F6D79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B3F489-8985-2CA0-676C-B2BD39931EC6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3E64375-3736-97B6-4C00-80721813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1" name="Picture 3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BBD5961-AE9C-C547-FCE6-4DD998F7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2" name="Picture 3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6C3B4D0-0AE7-E67B-D507-8780790A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3" name="Picture 3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6BC3201-F8D3-F2B6-3D48-A02483C1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7E14BC-58BE-6504-61F4-A5C57CFB16AA}"/>
              </a:ext>
            </a:extLst>
          </p:cNvPr>
          <p:cNvGrpSpPr/>
          <p:nvPr/>
        </p:nvGrpSpPr>
        <p:grpSpPr>
          <a:xfrm>
            <a:off x="3544380" y="3698432"/>
            <a:ext cx="4390054" cy="1423138"/>
            <a:chOff x="6257345" y="1261449"/>
            <a:chExt cx="4390054" cy="1423138"/>
          </a:xfrm>
        </p:grpSpPr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7AC9464-DBAE-9FC3-7EB9-A7CC296CC59E}"/>
                </a:ext>
              </a:extLst>
            </p:cNvPr>
            <p:cNvSpPr/>
            <p:nvPr/>
          </p:nvSpPr>
          <p:spPr>
            <a:xfrm rot="4608637">
              <a:off x="9860574" y="1436347"/>
              <a:ext cx="398532" cy="1175119"/>
            </a:xfrm>
            <a:prstGeom prst="triangle">
              <a:avLst>
                <a:gd name="adj" fmla="val 558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452735D-DEED-5824-2AFD-49738484C4B2}"/>
                </a:ext>
              </a:extLst>
            </p:cNvPr>
            <p:cNvSpPr/>
            <p:nvPr/>
          </p:nvSpPr>
          <p:spPr>
            <a:xfrm>
              <a:off x="6257345" y="1261449"/>
              <a:ext cx="3702879" cy="142313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get packets to Japan (IP addresses).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AD4CC6-12AF-D27F-EC93-F56E86B4E316}"/>
              </a:ext>
            </a:extLst>
          </p:cNvPr>
          <p:cNvGrpSpPr/>
          <p:nvPr/>
        </p:nvGrpSpPr>
        <p:grpSpPr>
          <a:xfrm>
            <a:off x="7649840" y="4432241"/>
            <a:ext cx="2857775" cy="1902307"/>
            <a:chOff x="5941542" y="2324747"/>
            <a:chExt cx="2857775" cy="1902307"/>
          </a:xfrm>
        </p:grpSpPr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0286C2C-E01A-D1F6-0903-553D269FA237}"/>
                </a:ext>
              </a:extLst>
            </p:cNvPr>
            <p:cNvSpPr/>
            <p:nvPr/>
          </p:nvSpPr>
          <p:spPr>
            <a:xfrm rot="3717120">
              <a:off x="8012492" y="1999261"/>
              <a:ext cx="398532" cy="1175119"/>
            </a:xfrm>
            <a:prstGeom prst="triangle">
              <a:avLst>
                <a:gd name="adj" fmla="val 5589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BB24C51-A097-FCBE-B0F4-36830E3FDD18}"/>
                </a:ext>
              </a:extLst>
            </p:cNvPr>
            <p:cNvSpPr/>
            <p:nvPr/>
          </p:nvSpPr>
          <p:spPr>
            <a:xfrm>
              <a:off x="5941542" y="2324747"/>
              <a:ext cx="2677663" cy="190230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can get packets to UIUC (IP addresses).</a:t>
              </a:r>
            </a:p>
          </p:txBody>
        </p:sp>
      </p:grpSp>
      <p:graphicFrame>
        <p:nvGraphicFramePr>
          <p:cNvPr id="2" name="Table 39">
            <a:extLst>
              <a:ext uri="{FF2B5EF4-FFF2-40B4-BE49-F238E27FC236}">
                <a16:creationId xmlns:a16="http://schemas.microsoft.com/office/drawing/2014/main" id="{74C91EDC-8D81-B6BB-C64A-AC6050524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8516"/>
              </p:ext>
            </p:extLst>
          </p:nvPr>
        </p:nvGraphicFramePr>
        <p:xfrm>
          <a:off x="8736664" y="2195520"/>
          <a:ext cx="185848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3877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124606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CFAD06-9373-4946-8649-D4B0716942C1}"/>
              </a:ext>
            </a:extLst>
          </p:cNvPr>
          <p:cNvSpPr txBox="1"/>
          <p:nvPr/>
        </p:nvSpPr>
        <p:spPr>
          <a:xfrm>
            <a:off x="8745549" y="2526977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DA80B5-C0EE-6A8D-42A5-B37FE6B073BF}"/>
              </a:ext>
            </a:extLst>
          </p:cNvPr>
          <p:cNvSpPr txBox="1"/>
          <p:nvPr/>
        </p:nvSpPr>
        <p:spPr>
          <a:xfrm>
            <a:off x="9883675" y="253034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37E0C7-3321-7326-CA3E-771364E2516A}"/>
              </a:ext>
            </a:extLst>
          </p:cNvPr>
          <p:cNvSpPr txBox="1"/>
          <p:nvPr/>
        </p:nvSpPr>
        <p:spPr>
          <a:xfrm>
            <a:off x="9886838" y="28704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5F0ED0-8702-5508-19B2-2B764F837423}"/>
              </a:ext>
            </a:extLst>
          </p:cNvPr>
          <p:cNvSpPr txBox="1"/>
          <p:nvPr/>
        </p:nvSpPr>
        <p:spPr>
          <a:xfrm>
            <a:off x="8759199" y="28587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UIUC</a:t>
            </a:r>
          </a:p>
        </p:txBody>
      </p:sp>
    </p:spTree>
    <p:extLst>
      <p:ext uri="{BB962C8B-B14F-4D97-AF65-F5344CB8AC3E}">
        <p14:creationId xmlns:p14="http://schemas.microsoft.com/office/powerpoint/2010/main" val="15221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AS: An Independently-Operated Subnetwork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394" name="Freeform: Shape 393">
            <a:extLst>
              <a:ext uri="{FF2B5EF4-FFF2-40B4-BE49-F238E27FC236}">
                <a16:creationId xmlns:a16="http://schemas.microsoft.com/office/drawing/2014/main" id="{923F3A71-605B-622B-41D5-CE89ED9676D1}"/>
              </a:ext>
            </a:extLst>
          </p:cNvPr>
          <p:cNvSpPr/>
          <p:nvPr/>
        </p:nvSpPr>
        <p:spPr>
          <a:xfrm>
            <a:off x="5295307" y="2017973"/>
            <a:ext cx="3302155" cy="1566055"/>
          </a:xfrm>
          <a:custGeom>
            <a:avLst/>
            <a:gdLst>
              <a:gd name="connsiteX0" fmla="*/ 3302155 w 3302155"/>
              <a:gd name="connsiteY0" fmla="*/ 1566055 h 1566055"/>
              <a:gd name="connsiteX1" fmla="*/ 2230100 w 3302155"/>
              <a:gd name="connsiteY1" fmla="*/ 336344 h 1566055"/>
              <a:gd name="connsiteX2" fmla="*/ 359259 w 3302155"/>
              <a:gd name="connsiteY2" fmla="*/ 13 h 1566055"/>
              <a:gd name="connsiteX3" fmla="*/ 1907 w 3302155"/>
              <a:gd name="connsiteY3" fmla="*/ 325834 h 156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2155" h="1566055">
                <a:moveTo>
                  <a:pt x="3302155" y="1566055"/>
                </a:moveTo>
                <a:cubicBezTo>
                  <a:pt x="3011369" y="1081703"/>
                  <a:pt x="2720583" y="597351"/>
                  <a:pt x="2230100" y="336344"/>
                </a:cubicBezTo>
                <a:cubicBezTo>
                  <a:pt x="1739617" y="75337"/>
                  <a:pt x="730624" y="1765"/>
                  <a:pt x="359259" y="13"/>
                </a:cubicBezTo>
                <a:cubicBezTo>
                  <a:pt x="-12107" y="-1739"/>
                  <a:pt x="-5100" y="162047"/>
                  <a:pt x="1907" y="325834"/>
                </a:cubicBezTo>
              </a:path>
            </a:pathLst>
          </a:custGeom>
          <a:noFill/>
          <a:ln w="25400">
            <a:solidFill>
              <a:srgbClr val="06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Freeform: Shape 394">
            <a:extLst>
              <a:ext uri="{FF2B5EF4-FFF2-40B4-BE49-F238E27FC236}">
                <a16:creationId xmlns:a16="http://schemas.microsoft.com/office/drawing/2014/main" id="{C7130941-1F75-D9B9-A38A-74BC63C34BB7}"/>
              </a:ext>
            </a:extLst>
          </p:cNvPr>
          <p:cNvSpPr/>
          <p:nvPr/>
        </p:nvSpPr>
        <p:spPr>
          <a:xfrm>
            <a:off x="6390290" y="3657600"/>
            <a:ext cx="2848304" cy="1408386"/>
          </a:xfrm>
          <a:custGeom>
            <a:avLst/>
            <a:gdLst>
              <a:gd name="connsiteX0" fmla="*/ 2848304 w 2848304"/>
              <a:gd name="connsiteY0" fmla="*/ 0 h 1408386"/>
              <a:gd name="connsiteX1" fmla="*/ 2732690 w 2848304"/>
              <a:gd name="connsiteY1" fmla="*/ 441434 h 1408386"/>
              <a:gd name="connsiteX2" fmla="*/ 2490952 w 2848304"/>
              <a:gd name="connsiteY2" fmla="*/ 840828 h 1408386"/>
              <a:gd name="connsiteX3" fmla="*/ 1177159 w 2848304"/>
              <a:gd name="connsiteY3" fmla="*/ 1072055 h 1408386"/>
              <a:gd name="connsiteX4" fmla="*/ 0 w 2848304"/>
              <a:gd name="connsiteY4" fmla="*/ 1408386 h 1408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8304" h="1408386">
                <a:moveTo>
                  <a:pt x="2848304" y="0"/>
                </a:moveTo>
                <a:cubicBezTo>
                  <a:pt x="2820276" y="150648"/>
                  <a:pt x="2792249" y="301296"/>
                  <a:pt x="2732690" y="441434"/>
                </a:cubicBezTo>
                <a:cubicBezTo>
                  <a:pt x="2673131" y="581572"/>
                  <a:pt x="2750207" y="735724"/>
                  <a:pt x="2490952" y="840828"/>
                </a:cubicBezTo>
                <a:cubicBezTo>
                  <a:pt x="2231697" y="945932"/>
                  <a:pt x="1592318" y="977462"/>
                  <a:pt x="1177159" y="1072055"/>
                </a:cubicBezTo>
                <a:cubicBezTo>
                  <a:pt x="762000" y="1166648"/>
                  <a:pt x="381000" y="1287517"/>
                  <a:pt x="0" y="1408386"/>
                </a:cubicBezTo>
              </a:path>
            </a:pathLst>
          </a:custGeom>
          <a:noFill/>
          <a:ln w="25400">
            <a:solidFill>
              <a:srgbClr val="065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44F82F4-2510-E7F2-8821-A6843DF0FFD2}"/>
              </a:ext>
            </a:extLst>
          </p:cNvPr>
          <p:cNvGrpSpPr/>
          <p:nvPr/>
        </p:nvGrpSpPr>
        <p:grpSpPr>
          <a:xfrm>
            <a:off x="566131" y="1734065"/>
            <a:ext cx="6408968" cy="4326534"/>
            <a:chOff x="566131" y="1734065"/>
            <a:chExt cx="6408968" cy="4326534"/>
          </a:xfrm>
        </p:grpSpPr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EE6CC16-CB36-73FE-209D-79BCB8010B39}"/>
                </a:ext>
              </a:extLst>
            </p:cNvPr>
            <p:cNvSpPr/>
            <p:nvPr/>
          </p:nvSpPr>
          <p:spPr>
            <a:xfrm>
              <a:off x="2953407" y="2627586"/>
              <a:ext cx="1891862" cy="1240221"/>
            </a:xfrm>
            <a:custGeom>
              <a:avLst/>
              <a:gdLst>
                <a:gd name="connsiteX0" fmla="*/ 0 w 1891862"/>
                <a:gd name="connsiteY0" fmla="*/ 1240221 h 1240221"/>
                <a:gd name="connsiteX1" fmla="*/ 1061545 w 1891862"/>
                <a:gd name="connsiteY1" fmla="*/ 1114097 h 1240221"/>
                <a:gd name="connsiteX2" fmla="*/ 1776248 w 1891862"/>
                <a:gd name="connsiteY2" fmla="*/ 830317 h 1240221"/>
                <a:gd name="connsiteX3" fmla="*/ 1723696 w 1891862"/>
                <a:gd name="connsiteY3" fmla="*/ 231228 h 1240221"/>
                <a:gd name="connsiteX4" fmla="*/ 1891862 w 1891862"/>
                <a:gd name="connsiteY4" fmla="*/ 0 h 124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1240221">
                  <a:moveTo>
                    <a:pt x="0" y="1240221"/>
                  </a:moveTo>
                  <a:cubicBezTo>
                    <a:pt x="382752" y="1211317"/>
                    <a:pt x="765504" y="1182414"/>
                    <a:pt x="1061545" y="1114097"/>
                  </a:cubicBezTo>
                  <a:cubicBezTo>
                    <a:pt x="1357586" y="1045780"/>
                    <a:pt x="1665890" y="977462"/>
                    <a:pt x="1776248" y="830317"/>
                  </a:cubicBezTo>
                  <a:cubicBezTo>
                    <a:pt x="1886607" y="683172"/>
                    <a:pt x="1704427" y="369614"/>
                    <a:pt x="1723696" y="231228"/>
                  </a:cubicBezTo>
                  <a:cubicBezTo>
                    <a:pt x="1742965" y="92842"/>
                    <a:pt x="1817413" y="46421"/>
                    <a:pt x="1891862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7AB59D44-6D9C-9492-0F37-EE5A69782A91}"/>
                </a:ext>
              </a:extLst>
            </p:cNvPr>
            <p:cNvSpPr/>
            <p:nvPr/>
          </p:nvSpPr>
          <p:spPr>
            <a:xfrm>
              <a:off x="4880906" y="2142250"/>
              <a:ext cx="1340935" cy="3133943"/>
            </a:xfrm>
            <a:custGeom>
              <a:avLst/>
              <a:gdLst>
                <a:gd name="connsiteX0" fmla="*/ 447839 w 1340935"/>
                <a:gd name="connsiteY0" fmla="*/ 3133943 h 3133943"/>
                <a:gd name="connsiteX1" fmla="*/ 6404 w 1340935"/>
                <a:gd name="connsiteY1" fmla="*/ 2471791 h 3133943"/>
                <a:gd name="connsiteX2" fmla="*/ 269163 w 1340935"/>
                <a:gd name="connsiteY2" fmla="*/ 1935764 h 3133943"/>
                <a:gd name="connsiteX3" fmla="*/ 1330708 w 1340935"/>
                <a:gd name="connsiteY3" fmla="*/ 495847 h 3133943"/>
                <a:gd name="connsiteX4" fmla="*/ 784170 w 1340935"/>
                <a:gd name="connsiteY4" fmla="*/ 12371 h 3133943"/>
                <a:gd name="connsiteX5" fmla="*/ 405797 w 1340935"/>
                <a:gd name="connsiteY5" fmla="*/ 191047 h 313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0935" h="3133943">
                  <a:moveTo>
                    <a:pt x="447839" y="3133943"/>
                  </a:moveTo>
                  <a:cubicBezTo>
                    <a:pt x="242011" y="2902715"/>
                    <a:pt x="36183" y="2671488"/>
                    <a:pt x="6404" y="2471791"/>
                  </a:cubicBezTo>
                  <a:cubicBezTo>
                    <a:pt x="-23375" y="2272094"/>
                    <a:pt x="48446" y="2265088"/>
                    <a:pt x="269163" y="1935764"/>
                  </a:cubicBezTo>
                  <a:cubicBezTo>
                    <a:pt x="489880" y="1606440"/>
                    <a:pt x="1244874" y="816412"/>
                    <a:pt x="1330708" y="495847"/>
                  </a:cubicBezTo>
                  <a:cubicBezTo>
                    <a:pt x="1416542" y="175282"/>
                    <a:pt x="938322" y="63171"/>
                    <a:pt x="784170" y="12371"/>
                  </a:cubicBezTo>
                  <a:cubicBezTo>
                    <a:pt x="630018" y="-38429"/>
                    <a:pt x="517907" y="76309"/>
                    <a:pt x="405797" y="191047"/>
                  </a:cubicBezTo>
                </a:path>
              </a:pathLst>
            </a:custGeom>
            <a:noFill/>
            <a:ln>
              <a:solidFill>
                <a:srgbClr val="065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2215EC3-758C-474C-82CF-027819E82381}"/>
                </a:ext>
              </a:extLst>
            </p:cNvPr>
            <p:cNvGrpSpPr/>
            <p:nvPr/>
          </p:nvGrpSpPr>
          <p:grpSpPr>
            <a:xfrm>
              <a:off x="566131" y="3258294"/>
              <a:ext cx="2956515" cy="1591485"/>
              <a:chOff x="475922" y="1696296"/>
              <a:chExt cx="8201107" cy="4414637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1D6194E-B35F-978F-B4A9-3488E5DB87D1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31511D3-5FAA-A6DF-2140-5CBE8DE1716A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83413148-D933-5320-B427-7A47DE9589E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B68A6B6B-0C78-E8AB-3BE1-25E648FC0907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1A52ED7B-2B18-C199-6196-C6D821F3DA5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2DF0DF76-3971-8CFA-50D4-64A0A9DEF0D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6D10A5CB-A0EB-9305-C2D8-F4E3EB52E4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0C1171BC-F329-2D15-93CF-0AA0F22762B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F67C16B2-BDE5-7049-4A1F-023374C9239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D7DB3487-D9C1-CA19-57AC-79D7FB17461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43" name="Picture 14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8CE60CAB-EEB1-DD98-62A8-CA0769CC61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44" name="Picture 14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BFF81ABF-4363-7333-D767-2060BD3EC2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45" name="Picture 144">
                  <a:extLst>
                    <a:ext uri="{FF2B5EF4-FFF2-40B4-BE49-F238E27FC236}">
                      <a16:creationId xmlns:a16="http://schemas.microsoft.com/office/drawing/2014/main" id="{5604B758-059D-D980-97CB-60CBA8FCD8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46" name="Picture 145">
                  <a:extLst>
                    <a:ext uri="{FF2B5EF4-FFF2-40B4-BE49-F238E27FC236}">
                      <a16:creationId xmlns:a16="http://schemas.microsoft.com/office/drawing/2014/main" id="{EF26FF59-6353-113F-E473-0CD6046B6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47" name="Picture 146">
                  <a:extLst>
                    <a:ext uri="{FF2B5EF4-FFF2-40B4-BE49-F238E27FC236}">
                      <a16:creationId xmlns:a16="http://schemas.microsoft.com/office/drawing/2014/main" id="{65D3C005-A569-2BCC-1C20-2212FD53B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48" name="Picture 147">
                  <a:extLst>
                    <a:ext uri="{FF2B5EF4-FFF2-40B4-BE49-F238E27FC236}">
                      <a16:creationId xmlns:a16="http://schemas.microsoft.com/office/drawing/2014/main" id="{2ABF05BF-B164-5770-0AE6-A13090766C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49" name="Picture 14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E780CDE-DDAC-09C4-D453-28C1652A01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0" name="Picture 14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3313CA9-FC05-91F4-DA6A-F60D198641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1" name="Picture 1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FF1B48A-556C-FB3F-0DC6-9E1BBD120F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52" name="Picture 1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4BAEB2D-8AD3-92DD-210D-7657FDEF6E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5EA03991-7EE2-18EC-61D5-932C81974E18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67EC89A5-352F-877C-17DE-6BA421F9A46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7C0FEB59-D289-858B-0DD9-EC1BA7290F9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B5CFF65-D23D-4E09-76C5-12252A406919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973CF86F-DF5B-4495-9705-6BDBE1376E26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A542254F-1830-E1FF-7899-36FB954FE95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F55658D-94EF-3446-9475-D030EB75DBD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27" name="Picture 12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A1758E6-7236-3D02-8E8F-C51BC05C1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28" name="Picture 12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75050793-BFF4-367D-4991-544D08871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36F555DA-56BD-BE10-4562-930FD50437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46747DB4-1C72-C684-0AD6-18A316226C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31" name="Picture 130">
                  <a:extLst>
                    <a:ext uri="{FF2B5EF4-FFF2-40B4-BE49-F238E27FC236}">
                      <a16:creationId xmlns:a16="http://schemas.microsoft.com/office/drawing/2014/main" id="{F69CA78C-DB0D-EEA2-FAF3-80E4B88947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32" name="Picture 131">
                  <a:extLst>
                    <a:ext uri="{FF2B5EF4-FFF2-40B4-BE49-F238E27FC236}">
                      <a16:creationId xmlns:a16="http://schemas.microsoft.com/office/drawing/2014/main" id="{852E7E93-10D2-5626-5A4F-86250CDFBE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33" name="Picture 13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20B5C92-2D51-CBEE-A87C-DA7650C3B1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4" name="Picture 13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8DC812-6106-CF47-74ED-595D3C465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5" name="Picture 13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9031247-FD96-44DF-0D7B-3752940EFC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36" name="Picture 13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881B93-4FFC-0785-29F8-CBC5CEA8A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5621519-2531-08BD-2559-908D7FC7EDA1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6D4F20D4-FB66-EC76-00A0-4C6AA4966937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31811F4B-159B-E201-B4C2-D85A911BAB44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B1D5CAF6-0760-2910-1CB0-EF8A441DBF8C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08227C4F-FC77-E324-77EB-0E6302AB0123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8118B6A1-B8AF-DF9D-4C1B-28D5303D1E75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305EA2C6-D848-C946-2E6A-36F3790040D9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1" name="Picture 11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E1ED91C-5362-6148-965E-33A93137BC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12" name="Picture 11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55D8827C-5A00-2301-FDD5-35B64F75C7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95B92BDB-6211-C8C1-B446-0A39C95C3A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937B49E0-6883-8568-CBA3-FE42E21246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CE4E2DA9-811B-6850-523A-7B0AAE004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4571CC50-2E1B-C880-D28C-89B2A4E4E1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17" name="Picture 11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A42EE90-D50F-24C8-953E-AE6ADD985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8" name="Picture 11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937EB6A-D734-7099-5FBB-06934EEB51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7CD8C82-BB1C-50AF-298C-ED3D1F3B24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D36ECAC-7F53-C2B3-9009-7092320357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3FBA2ED-3D1A-5DA8-A2DA-890DE545ADC9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BCF2465C-5F9D-0565-74D6-9EC498B721D5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98543E51-78B0-7B8A-E1DA-6784CDBC467B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4D8657A-EFC0-6886-4C08-0A1C2F3C2ECD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F82BA8AF-64EA-9C88-2B90-927A5F27DBB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378FA6F3-ABB5-2904-1DBC-B302A8484038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225544C1-EFFB-1904-5D2D-E2C38FCFF745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5" name="Picture 9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141D37C-B91A-3FDE-7D43-6F0F3EAAB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96" name="Picture 9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EC6D501E-980A-E2DC-743B-D81624D122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CE95C818-A186-2330-7731-F7088141C5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F5EFC5A7-E006-9B4F-547B-1BF1D33D57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2566523C-90C5-40DE-7E1B-3ED826D392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C4B31A19-4D13-52BA-A079-3001F55570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B4B1774-3688-3FA3-2077-474380BACB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2" name="Picture 1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1E8E987E-0FDF-E187-B007-C71A8CB7FE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C47F02B-92FE-372D-32B4-45EB0C7BED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C6E512C-F125-35E5-051A-D180871A6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91" name="Picture 9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625FDDC-133B-EC7F-E782-930FBDF55E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2" name="Picture 9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A8E15E2-60D8-7B53-5698-A30990226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93" name="Picture 9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15753DFB-462F-D929-3ACB-6D8FD12BA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592D4A5-2AAD-0138-5518-7C05894007C3}"/>
                </a:ext>
              </a:extLst>
            </p:cNvPr>
            <p:cNvGrpSpPr/>
            <p:nvPr/>
          </p:nvGrpSpPr>
          <p:grpSpPr>
            <a:xfrm>
              <a:off x="2897239" y="1734065"/>
              <a:ext cx="2956515" cy="1591485"/>
              <a:chOff x="475922" y="1696296"/>
              <a:chExt cx="8201107" cy="4414637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9F3153AA-0E91-D552-A3CF-5589EA771AD8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BBD383FF-B4DA-EA57-FD1D-B69AC1A859DD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Freeform: Shape 233">
                  <a:extLst>
                    <a:ext uri="{FF2B5EF4-FFF2-40B4-BE49-F238E27FC236}">
                      <a16:creationId xmlns:a16="http://schemas.microsoft.com/office/drawing/2014/main" id="{8E6C5F80-2A70-C162-BA82-D386ADB0348C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AE56A5B-8701-70C7-7D80-CC03266C113A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A60C5DCB-8A86-A3B9-1ADA-5A319088CD2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9246A7FE-AE2F-A41D-2C9D-A12168B04B33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DD91B551-CAF0-6FF2-0E48-30B6F6C88F02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7F18ED9C-9572-EFE9-D9DD-027CCFDEDE4F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3BB0BFC1-DBA3-7AB9-2C63-157D7C49D60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8503F9A1-6E0B-8964-C3DB-7593C7A48554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18" name="Picture 217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278DDC-0A03-2894-C7F7-988A3F145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19" name="Picture 218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07711931-E9E7-3E54-A12F-69DBB2D8D6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20" name="Picture 219">
                  <a:extLst>
                    <a:ext uri="{FF2B5EF4-FFF2-40B4-BE49-F238E27FC236}">
                      <a16:creationId xmlns:a16="http://schemas.microsoft.com/office/drawing/2014/main" id="{25F5972B-5DD4-9F75-F0A1-237F0D53FE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21" name="Picture 220">
                  <a:extLst>
                    <a:ext uri="{FF2B5EF4-FFF2-40B4-BE49-F238E27FC236}">
                      <a16:creationId xmlns:a16="http://schemas.microsoft.com/office/drawing/2014/main" id="{4676F59D-E10B-49FF-E09F-1D1E02865B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22" name="Picture 221">
                  <a:extLst>
                    <a:ext uri="{FF2B5EF4-FFF2-40B4-BE49-F238E27FC236}">
                      <a16:creationId xmlns:a16="http://schemas.microsoft.com/office/drawing/2014/main" id="{2955DA93-171C-F3B3-85FF-5E00EEE67C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23" name="Picture 222">
                  <a:extLst>
                    <a:ext uri="{FF2B5EF4-FFF2-40B4-BE49-F238E27FC236}">
                      <a16:creationId xmlns:a16="http://schemas.microsoft.com/office/drawing/2014/main" id="{A5C13028-8BBB-E0D4-2DDB-5C69064FF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24" name="Picture 22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D30D28E-0F95-EA15-57CD-F72D84881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5" name="Picture 22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D8EFDBB-D261-816E-90BF-B32B60F340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6" name="Picture 22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3B7A56-4C45-0A7E-5889-B2F35B892D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27" name="Picture 22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BDD34B61-61D8-6943-8A2A-A7BBBEB9AF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BAFB96D4-6B15-5835-1858-40C7279AA265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24CE1484-43A3-C4F4-89FF-1CD251C78BB9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F9BE6BF4-978A-FA26-398B-403A0C65F10C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379B5FCF-6F7A-3091-CB4A-C2413D549D8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9350CF3E-B878-3911-27DA-8F68C3445365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672DF819-4839-E140-C4E3-34BF69E9B532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86846DA2-F6E3-F422-B2DB-908520047AB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02" name="Picture 201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338100F-C05F-ABF2-4D53-84320D31E8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03" name="Picture 202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91235EE0-BA6C-9835-88FF-E3A62DAE09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C204ADA3-111D-D05E-DE9A-AD06F0409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05" name="Picture 204">
                  <a:extLst>
                    <a:ext uri="{FF2B5EF4-FFF2-40B4-BE49-F238E27FC236}">
                      <a16:creationId xmlns:a16="http://schemas.microsoft.com/office/drawing/2014/main" id="{F1D50E0B-78A1-754B-5514-5B5D8DB706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466D081B-CAA5-D68A-BAAF-981AD40FE0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5FB1CFBE-CB9C-458C-3791-327CFF9B9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08" name="Picture 20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4FE86227-DC23-FAD8-7CEA-E20B5B5B75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09" name="Picture 20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8BBBD53E-53AD-7F9E-1231-065F39F1D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0" name="Picture 20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31CF369-91E4-7E76-7E99-0CEB4C2C41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11" name="Picture 21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9E1A190-53FF-7EDE-8A3D-9FE2517786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1846054F-C91A-9E6C-7A31-209D7660BB1F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7696BF59-8FD0-2B84-F177-DD02DED51A52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E5FD4C28-6D87-CB3B-3D01-FCEBFE845961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C7002795-8D3D-B03E-5BDE-5E0E947FFC90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90E79C6-A480-07CE-5227-00B9C6829A8C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FC29802F-14AA-082B-CEC2-7F54828C4F23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E15C60F4-4CC5-7436-A333-0A4EA808F91B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86" name="Picture 185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22B144C8-1744-508E-E2EC-C189E40FC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87" name="Picture 186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FFD0E02B-FED5-19A0-B458-4582361484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88" name="Picture 187">
                  <a:extLst>
                    <a:ext uri="{FF2B5EF4-FFF2-40B4-BE49-F238E27FC236}">
                      <a16:creationId xmlns:a16="http://schemas.microsoft.com/office/drawing/2014/main" id="{67CA0A00-AACC-B97B-C01C-A7924C0567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89" name="Picture 188">
                  <a:extLst>
                    <a:ext uri="{FF2B5EF4-FFF2-40B4-BE49-F238E27FC236}">
                      <a16:creationId xmlns:a16="http://schemas.microsoft.com/office/drawing/2014/main" id="{9D23B0E4-B86B-C336-4E23-432F593008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90" name="Picture 189">
                  <a:extLst>
                    <a:ext uri="{FF2B5EF4-FFF2-40B4-BE49-F238E27FC236}">
                      <a16:creationId xmlns:a16="http://schemas.microsoft.com/office/drawing/2014/main" id="{B5B62EA1-2D9E-F5D2-CC88-6597CEEA5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C946EA3B-CEF0-474B-8107-D864035D5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92" name="Picture 19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2BE48C94-9847-4E7E-0E04-56126ECA8E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3" name="Picture 19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EB8E0ED-BCB0-45F3-8912-BBE3CFA1A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4" name="Picture 19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AB854B1-9AAB-455F-1377-8B60410815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95" name="Picture 19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ACE1208-73AF-B687-BE72-BD0850EBDB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0E554B6-8F44-63B2-E46F-A027FD451162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F39BDB4-8B33-C31D-307C-CE919D57140C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B7F64CD6-8299-C2D0-6310-F1630FB88F0E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E4667AC2-07D8-82A8-67B0-7E3F669C8F6A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450B6B72-7A15-E837-E878-FBA7C22EBA2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F7BC9BF0-DB2C-6DD1-C78D-84D08636EDA7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778B91E3-6926-A31E-18F0-0B426C56691A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70" name="Picture 169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D58AFB2C-8D40-4D5C-5D49-17B1C0D86A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171" name="Picture 170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D7E98CC-C2C9-0B5E-5330-42F37D52CC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172" name="Picture 171">
                  <a:extLst>
                    <a:ext uri="{FF2B5EF4-FFF2-40B4-BE49-F238E27FC236}">
                      <a16:creationId xmlns:a16="http://schemas.microsoft.com/office/drawing/2014/main" id="{EEF44168-3E20-2553-8A5D-EB5E56FCA6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173" name="Picture 172">
                  <a:extLst>
                    <a:ext uri="{FF2B5EF4-FFF2-40B4-BE49-F238E27FC236}">
                      <a16:creationId xmlns:a16="http://schemas.microsoft.com/office/drawing/2014/main" id="{89B0F5ED-C099-19E0-DB70-127900F0E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174" name="Picture 173">
                  <a:extLst>
                    <a:ext uri="{FF2B5EF4-FFF2-40B4-BE49-F238E27FC236}">
                      <a16:creationId xmlns:a16="http://schemas.microsoft.com/office/drawing/2014/main" id="{88B329DC-BF8D-CF64-EE15-48CAAC31E8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175" name="Picture 174">
                  <a:extLst>
                    <a:ext uri="{FF2B5EF4-FFF2-40B4-BE49-F238E27FC236}">
                      <a16:creationId xmlns:a16="http://schemas.microsoft.com/office/drawing/2014/main" id="{919C28B5-8618-7D9C-6C03-B896087AB4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176" name="Picture 17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64A8963-1699-A796-C162-80B2DD4A6D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7" name="Picture 17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EAFF086-3882-75D0-1CAC-2D93B17015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754902B-5AD1-DC8B-1A1F-5096576A6D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179" name="Picture 17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FABAEF9-3BB2-20A2-B2A2-80652636BB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166" name="Picture 16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A228618-43CA-4979-B77D-F8707F9D1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7" name="Picture 16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62F5174-5DE6-1132-3265-3202D10DC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168" name="Picture 16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BE65ED1-0BA2-9941-CAF9-79FFDD0446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6CA01C56-C2DE-CAF5-6353-3243EA789351}"/>
                </a:ext>
              </a:extLst>
            </p:cNvPr>
            <p:cNvGrpSpPr/>
            <p:nvPr/>
          </p:nvGrpSpPr>
          <p:grpSpPr>
            <a:xfrm>
              <a:off x="4018584" y="4469114"/>
              <a:ext cx="2956515" cy="1591485"/>
              <a:chOff x="475922" y="1696296"/>
              <a:chExt cx="8201107" cy="4414637"/>
            </a:xfrm>
          </p:grpSpPr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481D7E3-F754-75AA-8C67-9B1BFD51166F}"/>
                  </a:ext>
                </a:extLst>
              </p:cNvPr>
              <p:cNvGrpSpPr/>
              <p:nvPr/>
            </p:nvGrpSpPr>
            <p:grpSpPr>
              <a:xfrm>
                <a:off x="1848284" y="1696296"/>
                <a:ext cx="5672062" cy="3432752"/>
                <a:chOff x="1848284" y="1696296"/>
                <a:chExt cx="5672062" cy="3432752"/>
              </a:xfrm>
            </p:grpSpPr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99BBA8C0-1CB0-01DA-C288-BB3F0CAA0834}"/>
                    </a:ext>
                  </a:extLst>
                </p:cNvPr>
                <p:cNvSpPr/>
                <p:nvPr/>
              </p:nvSpPr>
              <p:spPr>
                <a:xfrm>
                  <a:off x="1848284" y="1696296"/>
                  <a:ext cx="5298950" cy="2458903"/>
                </a:xfrm>
                <a:custGeom>
                  <a:avLst/>
                  <a:gdLst>
                    <a:gd name="connsiteX0" fmla="*/ 89373 w 5298950"/>
                    <a:gd name="connsiteY0" fmla="*/ 2037504 h 2458903"/>
                    <a:gd name="connsiteX1" fmla="*/ 67602 w 5298950"/>
                    <a:gd name="connsiteY1" fmla="*/ 1580304 h 2458903"/>
                    <a:gd name="connsiteX2" fmla="*/ 840487 w 5298950"/>
                    <a:gd name="connsiteY2" fmla="*/ 1406133 h 2458903"/>
                    <a:gd name="connsiteX3" fmla="*/ 2288287 w 5298950"/>
                    <a:gd name="connsiteY3" fmla="*/ 2244333 h 2458903"/>
                    <a:gd name="connsiteX4" fmla="*/ 3975573 w 5298950"/>
                    <a:gd name="connsiteY4" fmla="*/ 2429390 h 2458903"/>
                    <a:gd name="connsiteX5" fmla="*/ 5194773 w 5298950"/>
                    <a:gd name="connsiteY5" fmla="*/ 1754475 h 2458903"/>
                    <a:gd name="connsiteX6" fmla="*/ 5118573 w 5298950"/>
                    <a:gd name="connsiteY6" fmla="*/ 883618 h 2458903"/>
                    <a:gd name="connsiteX7" fmla="*/ 4182402 w 5298950"/>
                    <a:gd name="connsiteY7" fmla="*/ 110733 h 2458903"/>
                    <a:gd name="connsiteX8" fmla="*/ 3322430 w 5298950"/>
                    <a:gd name="connsiteY8" fmla="*/ 56304 h 2458903"/>
                    <a:gd name="connsiteX9" fmla="*/ 3104716 w 5298950"/>
                    <a:gd name="connsiteY9" fmla="*/ 600590 h 2458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98950" h="2458903">
                      <a:moveTo>
                        <a:pt x="89373" y="2037504"/>
                      </a:moveTo>
                      <a:cubicBezTo>
                        <a:pt x="15894" y="1861518"/>
                        <a:pt x="-57584" y="1685533"/>
                        <a:pt x="67602" y="1580304"/>
                      </a:cubicBezTo>
                      <a:cubicBezTo>
                        <a:pt x="192788" y="1475075"/>
                        <a:pt x="470373" y="1295462"/>
                        <a:pt x="840487" y="1406133"/>
                      </a:cubicBezTo>
                      <a:cubicBezTo>
                        <a:pt x="1210601" y="1516804"/>
                        <a:pt x="1765773" y="2073790"/>
                        <a:pt x="2288287" y="2244333"/>
                      </a:cubicBezTo>
                      <a:cubicBezTo>
                        <a:pt x="2810801" y="2414876"/>
                        <a:pt x="3491159" y="2511033"/>
                        <a:pt x="3975573" y="2429390"/>
                      </a:cubicBezTo>
                      <a:cubicBezTo>
                        <a:pt x="4459987" y="2347747"/>
                        <a:pt x="5004273" y="2012104"/>
                        <a:pt x="5194773" y="1754475"/>
                      </a:cubicBezTo>
                      <a:cubicBezTo>
                        <a:pt x="5385273" y="1496846"/>
                        <a:pt x="5287302" y="1157575"/>
                        <a:pt x="5118573" y="883618"/>
                      </a:cubicBezTo>
                      <a:cubicBezTo>
                        <a:pt x="4949845" y="609661"/>
                        <a:pt x="4481759" y="248619"/>
                        <a:pt x="4182402" y="110733"/>
                      </a:cubicBezTo>
                      <a:cubicBezTo>
                        <a:pt x="3883045" y="-27153"/>
                        <a:pt x="3502044" y="-25339"/>
                        <a:pt x="3322430" y="56304"/>
                      </a:cubicBezTo>
                      <a:cubicBezTo>
                        <a:pt x="3142816" y="137947"/>
                        <a:pt x="3123766" y="369268"/>
                        <a:pt x="3104716" y="600590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1C040F68-9D94-01E3-1929-6F4233EAACFB}"/>
                    </a:ext>
                  </a:extLst>
                </p:cNvPr>
                <p:cNvSpPr/>
                <p:nvPr/>
              </p:nvSpPr>
              <p:spPr>
                <a:xfrm>
                  <a:off x="4014952" y="3367542"/>
                  <a:ext cx="3505394" cy="1761506"/>
                </a:xfrm>
                <a:custGeom>
                  <a:avLst/>
                  <a:gdLst>
                    <a:gd name="connsiteX0" fmla="*/ 0 w 3505394"/>
                    <a:gd name="connsiteY0" fmla="*/ 1761506 h 1761506"/>
                    <a:gd name="connsiteX1" fmla="*/ 210207 w 3505394"/>
                    <a:gd name="connsiteY1" fmla="*/ 983741 h 1761506"/>
                    <a:gd name="connsiteX2" fmla="*/ 73572 w 3505394"/>
                    <a:gd name="connsiteY2" fmla="*/ 573837 h 1761506"/>
                    <a:gd name="connsiteX3" fmla="*/ 178676 w 3505394"/>
                    <a:gd name="connsiteY3" fmla="*/ 237506 h 1761506"/>
                    <a:gd name="connsiteX4" fmla="*/ 746234 w 3505394"/>
                    <a:gd name="connsiteY4" fmla="*/ 142913 h 1761506"/>
                    <a:gd name="connsiteX5" fmla="*/ 1818289 w 3505394"/>
                    <a:gd name="connsiteY5" fmla="*/ 248017 h 1761506"/>
                    <a:gd name="connsiteX6" fmla="*/ 3069020 w 3505394"/>
                    <a:gd name="connsiteY6" fmla="*/ 16789 h 1761506"/>
                    <a:gd name="connsiteX7" fmla="*/ 3436882 w 3505394"/>
                    <a:gd name="connsiteY7" fmla="*/ 58830 h 1761506"/>
                    <a:gd name="connsiteX8" fmla="*/ 3489434 w 3505394"/>
                    <a:gd name="connsiteY8" fmla="*/ 384651 h 1761506"/>
                    <a:gd name="connsiteX9" fmla="*/ 3247696 w 3505394"/>
                    <a:gd name="connsiteY9" fmla="*/ 1456706 h 1761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05394" h="1761506">
                      <a:moveTo>
                        <a:pt x="0" y="1761506"/>
                      </a:moveTo>
                      <a:cubicBezTo>
                        <a:pt x="98972" y="1471596"/>
                        <a:pt x="197945" y="1181686"/>
                        <a:pt x="210207" y="983741"/>
                      </a:cubicBezTo>
                      <a:cubicBezTo>
                        <a:pt x="222469" y="785796"/>
                        <a:pt x="78827" y="698209"/>
                        <a:pt x="73572" y="573837"/>
                      </a:cubicBezTo>
                      <a:cubicBezTo>
                        <a:pt x="68317" y="449465"/>
                        <a:pt x="66566" y="309327"/>
                        <a:pt x="178676" y="237506"/>
                      </a:cubicBezTo>
                      <a:cubicBezTo>
                        <a:pt x="290786" y="165685"/>
                        <a:pt x="472965" y="141161"/>
                        <a:pt x="746234" y="142913"/>
                      </a:cubicBezTo>
                      <a:cubicBezTo>
                        <a:pt x="1019503" y="144665"/>
                        <a:pt x="1431158" y="269038"/>
                        <a:pt x="1818289" y="248017"/>
                      </a:cubicBezTo>
                      <a:cubicBezTo>
                        <a:pt x="2205420" y="226996"/>
                        <a:pt x="2799255" y="48320"/>
                        <a:pt x="3069020" y="16789"/>
                      </a:cubicBezTo>
                      <a:cubicBezTo>
                        <a:pt x="3338785" y="-14742"/>
                        <a:pt x="3366813" y="-2480"/>
                        <a:pt x="3436882" y="58830"/>
                      </a:cubicBezTo>
                      <a:cubicBezTo>
                        <a:pt x="3506951" y="120140"/>
                        <a:pt x="3520965" y="151672"/>
                        <a:pt x="3489434" y="384651"/>
                      </a:cubicBezTo>
                      <a:cubicBezTo>
                        <a:pt x="3457903" y="617630"/>
                        <a:pt x="3352799" y="1037168"/>
                        <a:pt x="3247696" y="1456706"/>
                      </a:cubicBezTo>
                    </a:path>
                  </a:pathLst>
                </a:custGeom>
                <a:noFill/>
                <a:ln w="25400"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569EF6EE-D44C-109A-5112-A225B5AAD170}"/>
                  </a:ext>
                </a:extLst>
              </p:cNvPr>
              <p:cNvGrpSpPr/>
              <p:nvPr/>
            </p:nvGrpSpPr>
            <p:grpSpPr>
              <a:xfrm>
                <a:off x="3518985" y="186554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92" name="Group 291">
                  <a:extLst>
                    <a:ext uri="{FF2B5EF4-FFF2-40B4-BE49-F238E27FC236}">
                      <a16:creationId xmlns:a16="http://schemas.microsoft.com/office/drawing/2014/main" id="{D5C7E4F3-3CCA-66D0-0042-8B5FBFBE47C1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3429AC4C-B886-815E-9BD3-2B64811B88F2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D0562F9A-1FF0-0E2D-CA6E-3796E90D3804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19E61CA0-1E92-DA0D-55CF-7E03E9C6ADE1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3F58900-C348-8248-D6A9-62FA0916466A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C879AE31-0F99-4B77-CB00-A609513AE790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93" name="Picture 292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784D65C8-8348-245A-2157-49219A7DD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94" name="Picture 293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6AC15113-A78C-247C-5D38-043271951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95" name="Picture 294">
                  <a:extLst>
                    <a:ext uri="{FF2B5EF4-FFF2-40B4-BE49-F238E27FC236}">
                      <a16:creationId xmlns:a16="http://schemas.microsoft.com/office/drawing/2014/main" id="{49AAC9F4-0016-776D-B95D-A0F2251C55E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96" name="Picture 295">
                  <a:extLst>
                    <a:ext uri="{FF2B5EF4-FFF2-40B4-BE49-F238E27FC236}">
                      <a16:creationId xmlns:a16="http://schemas.microsoft.com/office/drawing/2014/main" id="{90857B1F-14A7-D9A9-C664-D8ACEF8DF2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97" name="Picture 296">
                  <a:extLst>
                    <a:ext uri="{FF2B5EF4-FFF2-40B4-BE49-F238E27FC236}">
                      <a16:creationId xmlns:a16="http://schemas.microsoft.com/office/drawing/2014/main" id="{C0B1683B-3A94-D973-CA30-240F5C9CEF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98" name="Picture 297">
                  <a:extLst>
                    <a:ext uri="{FF2B5EF4-FFF2-40B4-BE49-F238E27FC236}">
                      <a16:creationId xmlns:a16="http://schemas.microsoft.com/office/drawing/2014/main" id="{BAD39690-D486-4655-55CB-49813A4383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99" name="Picture 29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77BF40B8-5447-5756-38CA-7A52E27139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0" name="Picture 29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3F351C6-6AB9-3655-7256-DD552A2A78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1" name="Picture 30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79D8121-462C-4905-76C1-9ADA1F4301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302" name="Picture 30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D6276BCC-2D62-65CD-4A03-EFF129327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92F3CD2E-93F1-1537-72DE-62749E2ED854}"/>
                  </a:ext>
                </a:extLst>
              </p:cNvPr>
              <p:cNvGrpSpPr/>
              <p:nvPr/>
            </p:nvGrpSpPr>
            <p:grpSpPr>
              <a:xfrm>
                <a:off x="475922" y="3332826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C94944D4-5744-ACDF-3573-6BB33769586A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96BCA9D5-FCE8-F181-24CC-C2F6A55205B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BA2E1196-6973-5FDA-BAC4-D961EF2B8B4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775E688F-D86A-3462-00E6-35E4C9D5B5AB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8D7BDBDD-5C74-5152-BCB0-597A1978300D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51AF6D09-1827-8A78-DC84-17F27E0824AE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77" name="Picture 276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09854BE6-48C8-CC25-AFA8-8921CD9B3F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78" name="Picture 277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D7039F0-E952-FF7E-1052-762631E496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79" name="Picture 278">
                  <a:extLst>
                    <a:ext uri="{FF2B5EF4-FFF2-40B4-BE49-F238E27FC236}">
                      <a16:creationId xmlns:a16="http://schemas.microsoft.com/office/drawing/2014/main" id="{AFAE4DCA-F360-DB31-B57F-58F8178007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80" name="Picture 279">
                  <a:extLst>
                    <a:ext uri="{FF2B5EF4-FFF2-40B4-BE49-F238E27FC236}">
                      <a16:creationId xmlns:a16="http://schemas.microsoft.com/office/drawing/2014/main" id="{54A6B4F1-E321-0853-2265-3D859AAC98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81" name="Picture 280">
                  <a:extLst>
                    <a:ext uri="{FF2B5EF4-FFF2-40B4-BE49-F238E27FC236}">
                      <a16:creationId xmlns:a16="http://schemas.microsoft.com/office/drawing/2014/main" id="{DC2CF8C6-74D2-2D9A-8D38-2834C226A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82" name="Picture 281">
                  <a:extLst>
                    <a:ext uri="{FF2B5EF4-FFF2-40B4-BE49-F238E27FC236}">
                      <a16:creationId xmlns:a16="http://schemas.microsoft.com/office/drawing/2014/main" id="{08486B64-72FA-B682-AE27-8D4EC944A1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83" name="Picture 28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026797-474F-1200-0F54-F2CBFA4E96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4" name="Picture 28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3F5E08F9-3006-ED36-4F32-B09FB5B1F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5" name="Picture 284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FB838CF7-14A0-0C64-7CD1-16BDB1343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86" name="Picture 285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C1F62FB8-E02A-A8B3-856D-FF573A0E5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3B505BCD-5EBD-64E2-4A93-8C6BB74834D5}"/>
                  </a:ext>
                </a:extLst>
              </p:cNvPr>
              <p:cNvGrpSpPr/>
              <p:nvPr/>
            </p:nvGrpSpPr>
            <p:grpSpPr>
              <a:xfrm>
                <a:off x="2553797" y="4644975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BDF5A517-332A-6C44-C40A-7AC4C25329DE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032AF6F2-AE80-7F44-22A3-118DB007ABC7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5B659DD4-D593-24A9-D554-9F31F5BA08C7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6B3F9D39-74CB-3DDD-C27F-0AA0010063CA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5911B5E9-4B44-F44E-0A15-7CD2D71E7989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76E6A476-66CD-C618-0DBD-F4714B859642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61" name="Picture 260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895CE78-86C1-352E-9282-A0C339DAB1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62" name="Picture 261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AAD967DA-AA00-0695-3084-6D62F0C169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63" name="Picture 262">
                  <a:extLst>
                    <a:ext uri="{FF2B5EF4-FFF2-40B4-BE49-F238E27FC236}">
                      <a16:creationId xmlns:a16="http://schemas.microsoft.com/office/drawing/2014/main" id="{1BC49A3D-320D-51B1-ADDC-2B6CE87AD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64" name="Picture 263">
                  <a:extLst>
                    <a:ext uri="{FF2B5EF4-FFF2-40B4-BE49-F238E27FC236}">
                      <a16:creationId xmlns:a16="http://schemas.microsoft.com/office/drawing/2014/main" id="{C0D1C0A6-6351-E910-D398-FBAACA5DA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65" name="Picture 264">
                  <a:extLst>
                    <a:ext uri="{FF2B5EF4-FFF2-40B4-BE49-F238E27FC236}">
                      <a16:creationId xmlns:a16="http://schemas.microsoft.com/office/drawing/2014/main" id="{5BC158F8-F679-D88A-DB6B-5B6C3BE3D1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66" name="Picture 265">
                  <a:extLst>
                    <a:ext uri="{FF2B5EF4-FFF2-40B4-BE49-F238E27FC236}">
                      <a16:creationId xmlns:a16="http://schemas.microsoft.com/office/drawing/2014/main" id="{1D8DE7D1-CE1D-56BC-2A32-4AF6789EC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67" name="Picture 266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02D03FA-7EE1-92D7-A8F4-904D565847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8" name="Picture 267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A363600C-4B89-D593-AF3F-D7976FB4A4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69" name="Picture 268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68930393-9997-8CC2-6EC2-97911816E5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70" name="Picture 269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E400089F-A8DB-CAFB-6525-A0774488A0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10DC584C-F0E3-C20E-E871-94112BF809E0}"/>
                  </a:ext>
                </a:extLst>
              </p:cNvPr>
              <p:cNvGrpSpPr/>
              <p:nvPr/>
            </p:nvGrpSpPr>
            <p:grpSpPr>
              <a:xfrm>
                <a:off x="5798657" y="4353417"/>
                <a:ext cx="2878372" cy="1465958"/>
                <a:chOff x="596348" y="1657109"/>
                <a:chExt cx="8850031" cy="4507330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8696CE9D-08FB-FB36-13F1-82236819DEED}"/>
                    </a:ext>
                  </a:extLst>
                </p:cNvPr>
                <p:cNvGrpSpPr/>
                <p:nvPr/>
              </p:nvGrpSpPr>
              <p:grpSpPr>
                <a:xfrm>
                  <a:off x="1968649" y="2402958"/>
                  <a:ext cx="5888811" cy="3280968"/>
                  <a:chOff x="1968649" y="2402958"/>
                  <a:chExt cx="5888811" cy="3280968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C2347E2-EC34-E685-0930-85B70A8958C0}"/>
                      </a:ext>
                    </a:extLst>
                  </p:cNvPr>
                  <p:cNvSpPr/>
                  <p:nvPr/>
                </p:nvSpPr>
                <p:spPr>
                  <a:xfrm>
                    <a:off x="1968649" y="2624866"/>
                    <a:ext cx="5494557" cy="1376979"/>
                  </a:xfrm>
                  <a:custGeom>
                    <a:avLst/>
                    <a:gdLst>
                      <a:gd name="connsiteX0" fmla="*/ 0 w 5494557"/>
                      <a:gd name="connsiteY0" fmla="*/ 1376979 h 1376979"/>
                      <a:gd name="connsiteX1" fmla="*/ 548640 w 5494557"/>
                      <a:gd name="connsiteY1" fmla="*/ 1097280 h 1376979"/>
                      <a:gd name="connsiteX2" fmla="*/ 1140311 w 5494557"/>
                      <a:gd name="connsiteY2" fmla="*/ 1140310 h 1376979"/>
                      <a:gd name="connsiteX3" fmla="*/ 1957892 w 5494557"/>
                      <a:gd name="connsiteY3" fmla="*/ 1151068 h 1376979"/>
                      <a:gd name="connsiteX4" fmla="*/ 3259567 w 5494557"/>
                      <a:gd name="connsiteY4" fmla="*/ 537882 h 1376979"/>
                      <a:gd name="connsiteX5" fmla="*/ 4216998 w 5494557"/>
                      <a:gd name="connsiteY5" fmla="*/ 828339 h 1376979"/>
                      <a:gd name="connsiteX6" fmla="*/ 4797911 w 5494557"/>
                      <a:gd name="connsiteY6" fmla="*/ 1054249 h 1376979"/>
                      <a:gd name="connsiteX7" fmla="*/ 5454127 w 5494557"/>
                      <a:gd name="connsiteY7" fmla="*/ 742278 h 1376979"/>
                      <a:gd name="connsiteX8" fmla="*/ 5368066 w 5494557"/>
                      <a:gd name="connsiteY8" fmla="*/ 0 h 137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494557" h="1376979">
                        <a:moveTo>
                          <a:pt x="0" y="1376979"/>
                        </a:moveTo>
                        <a:cubicBezTo>
                          <a:pt x="179294" y="1256852"/>
                          <a:pt x="358588" y="1136725"/>
                          <a:pt x="548640" y="1097280"/>
                        </a:cubicBezTo>
                        <a:cubicBezTo>
                          <a:pt x="738692" y="1057835"/>
                          <a:pt x="905436" y="1131345"/>
                          <a:pt x="1140311" y="1140310"/>
                        </a:cubicBezTo>
                        <a:cubicBezTo>
                          <a:pt x="1375186" y="1149275"/>
                          <a:pt x="1604683" y="1251473"/>
                          <a:pt x="1957892" y="1151068"/>
                        </a:cubicBezTo>
                        <a:cubicBezTo>
                          <a:pt x="2311101" y="1050663"/>
                          <a:pt x="2883049" y="591670"/>
                          <a:pt x="3259567" y="537882"/>
                        </a:cubicBezTo>
                        <a:cubicBezTo>
                          <a:pt x="3636085" y="484094"/>
                          <a:pt x="3960607" y="742278"/>
                          <a:pt x="4216998" y="828339"/>
                        </a:cubicBezTo>
                        <a:cubicBezTo>
                          <a:pt x="4473389" y="914400"/>
                          <a:pt x="4591723" y="1068592"/>
                          <a:pt x="4797911" y="1054249"/>
                        </a:cubicBezTo>
                        <a:cubicBezTo>
                          <a:pt x="5004099" y="1039905"/>
                          <a:pt x="5359101" y="917986"/>
                          <a:pt x="5454127" y="742278"/>
                        </a:cubicBezTo>
                        <a:cubicBezTo>
                          <a:pt x="5549153" y="566570"/>
                          <a:pt x="5458609" y="283285"/>
                          <a:pt x="536806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01123E5A-1C10-5FF3-4DAD-754B9E98D243}"/>
                      </a:ext>
                    </a:extLst>
                  </p:cNvPr>
                  <p:cNvSpPr/>
                  <p:nvPr/>
                </p:nvSpPr>
                <p:spPr>
                  <a:xfrm>
                    <a:off x="3859619" y="3317358"/>
                    <a:ext cx="1190846" cy="2366568"/>
                  </a:xfrm>
                  <a:custGeom>
                    <a:avLst/>
                    <a:gdLst>
                      <a:gd name="connsiteX0" fmla="*/ 0 w 1190846"/>
                      <a:gd name="connsiteY0" fmla="*/ 2105247 h 2366568"/>
                      <a:gd name="connsiteX1" fmla="*/ 574158 w 1190846"/>
                      <a:gd name="connsiteY1" fmla="*/ 2349795 h 2366568"/>
                      <a:gd name="connsiteX2" fmla="*/ 967562 w 1190846"/>
                      <a:gd name="connsiteY2" fmla="*/ 1690577 h 2366568"/>
                      <a:gd name="connsiteX3" fmla="*/ 829339 w 1190846"/>
                      <a:gd name="connsiteY3" fmla="*/ 723014 h 2366568"/>
                      <a:gd name="connsiteX4" fmla="*/ 1190846 w 1190846"/>
                      <a:gd name="connsiteY4" fmla="*/ 0 h 2366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0846" h="2366568">
                        <a:moveTo>
                          <a:pt x="0" y="2105247"/>
                        </a:moveTo>
                        <a:cubicBezTo>
                          <a:pt x="206449" y="2262077"/>
                          <a:pt x="412898" y="2418907"/>
                          <a:pt x="574158" y="2349795"/>
                        </a:cubicBezTo>
                        <a:cubicBezTo>
                          <a:pt x="735418" y="2280683"/>
                          <a:pt x="925032" y="1961707"/>
                          <a:pt x="967562" y="1690577"/>
                        </a:cubicBezTo>
                        <a:cubicBezTo>
                          <a:pt x="1010092" y="1419447"/>
                          <a:pt x="792125" y="1004777"/>
                          <a:pt x="829339" y="723014"/>
                        </a:cubicBezTo>
                        <a:cubicBezTo>
                          <a:pt x="866553" y="441251"/>
                          <a:pt x="1028699" y="220625"/>
                          <a:pt x="1190846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CD758101-A095-7B3A-BEDE-62BA4E60CE6E}"/>
                      </a:ext>
                    </a:extLst>
                  </p:cNvPr>
                  <p:cNvSpPr/>
                  <p:nvPr/>
                </p:nvSpPr>
                <p:spPr>
                  <a:xfrm>
                    <a:off x="5018567" y="4869712"/>
                    <a:ext cx="754912" cy="723440"/>
                  </a:xfrm>
                  <a:custGeom>
                    <a:avLst/>
                    <a:gdLst>
                      <a:gd name="connsiteX0" fmla="*/ 754912 w 754912"/>
                      <a:gd name="connsiteY0" fmla="*/ 723014 h 723440"/>
                      <a:gd name="connsiteX1" fmla="*/ 170121 w 754912"/>
                      <a:gd name="connsiteY1" fmla="*/ 606055 h 723440"/>
                      <a:gd name="connsiteX2" fmla="*/ 0 w 754912"/>
                      <a:gd name="connsiteY2" fmla="*/ 0 h 723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4912" h="723440">
                        <a:moveTo>
                          <a:pt x="754912" y="723014"/>
                        </a:moveTo>
                        <a:cubicBezTo>
                          <a:pt x="525426" y="724785"/>
                          <a:pt x="295940" y="726557"/>
                          <a:pt x="170121" y="606055"/>
                        </a:cubicBezTo>
                        <a:cubicBezTo>
                          <a:pt x="44302" y="485553"/>
                          <a:pt x="22151" y="242776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C00503ED-6BD5-1335-E395-9AFE56C6B06C}"/>
                      </a:ext>
                    </a:extLst>
                  </p:cNvPr>
                  <p:cNvSpPr/>
                  <p:nvPr/>
                </p:nvSpPr>
                <p:spPr>
                  <a:xfrm>
                    <a:off x="6836735" y="3944679"/>
                    <a:ext cx="1020725" cy="507325"/>
                  </a:xfrm>
                  <a:custGeom>
                    <a:avLst/>
                    <a:gdLst>
                      <a:gd name="connsiteX0" fmla="*/ 1020725 w 1020725"/>
                      <a:gd name="connsiteY0" fmla="*/ 255181 h 507325"/>
                      <a:gd name="connsiteX1" fmla="*/ 265814 w 1020725"/>
                      <a:gd name="connsiteY1" fmla="*/ 499730 h 507325"/>
                      <a:gd name="connsiteX2" fmla="*/ 0 w 1020725"/>
                      <a:gd name="connsiteY2" fmla="*/ 0 h 507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0725" h="507325">
                        <a:moveTo>
                          <a:pt x="1020725" y="255181"/>
                        </a:moveTo>
                        <a:cubicBezTo>
                          <a:pt x="728330" y="398720"/>
                          <a:pt x="435935" y="542260"/>
                          <a:pt x="265814" y="499730"/>
                        </a:cubicBezTo>
                        <a:cubicBezTo>
                          <a:pt x="95693" y="457200"/>
                          <a:pt x="47846" y="228600"/>
                          <a:pt x="0" y="0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3BF7C7A4-F5D4-5ED2-7383-9814AB7D3006}"/>
                      </a:ext>
                    </a:extLst>
                  </p:cNvPr>
                  <p:cNvSpPr/>
                  <p:nvPr/>
                </p:nvSpPr>
                <p:spPr>
                  <a:xfrm>
                    <a:off x="2763693" y="2402958"/>
                    <a:ext cx="255954" cy="1222744"/>
                  </a:xfrm>
                  <a:custGeom>
                    <a:avLst/>
                    <a:gdLst>
                      <a:gd name="connsiteX0" fmla="*/ 192158 w 255954"/>
                      <a:gd name="connsiteY0" fmla="*/ 0 h 1222744"/>
                      <a:gd name="connsiteX1" fmla="*/ 772 w 255954"/>
                      <a:gd name="connsiteY1" fmla="*/ 797442 h 1222744"/>
                      <a:gd name="connsiteX2" fmla="*/ 255954 w 255954"/>
                      <a:gd name="connsiteY2" fmla="*/ 1222744 h 12227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55954" h="1222744">
                        <a:moveTo>
                          <a:pt x="192158" y="0"/>
                        </a:moveTo>
                        <a:cubicBezTo>
                          <a:pt x="91148" y="296825"/>
                          <a:pt x="-9861" y="593651"/>
                          <a:pt x="772" y="797442"/>
                        </a:cubicBezTo>
                        <a:cubicBezTo>
                          <a:pt x="11405" y="1001233"/>
                          <a:pt x="133679" y="1111988"/>
                          <a:pt x="255954" y="1222744"/>
                        </a:cubicBezTo>
                      </a:path>
                    </a:pathLst>
                  </a:custGeom>
                  <a:no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245" name="Picture 244" descr="A close-up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6056494-615B-5198-76C4-2EB3B4A4E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348" y="3385274"/>
                  <a:ext cx="1704693" cy="1253814"/>
                </a:xfrm>
                <a:prstGeom prst="rect">
                  <a:avLst/>
                </a:prstGeom>
              </p:spPr>
            </p:pic>
            <p:pic>
              <p:nvPicPr>
                <p:cNvPr id="246" name="Picture 245" descr="A picture containing text&#10;&#10;Description automatically generated">
                  <a:extLst>
                    <a:ext uri="{FF2B5EF4-FFF2-40B4-BE49-F238E27FC236}">
                      <a16:creationId xmlns:a16="http://schemas.microsoft.com/office/drawing/2014/main" id="{CD2AF84F-46CE-DB0A-727D-C563F42796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9594" y="1665716"/>
                  <a:ext cx="2060756" cy="1275407"/>
                </a:xfrm>
                <a:prstGeom prst="rect">
                  <a:avLst/>
                </a:prstGeom>
              </p:spPr>
            </p:pic>
            <p:pic>
              <p:nvPicPr>
                <p:cNvPr id="247" name="Picture 246">
                  <a:extLst>
                    <a:ext uri="{FF2B5EF4-FFF2-40B4-BE49-F238E27FC236}">
                      <a16:creationId xmlns:a16="http://schemas.microsoft.com/office/drawing/2014/main" id="{96C8F958-FA28-A9A3-7AE2-0DF4183DCB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2470403" y="4889032"/>
                  <a:ext cx="1704692" cy="1253814"/>
                </a:xfrm>
                <a:prstGeom prst="rect">
                  <a:avLst/>
                </a:prstGeom>
              </p:spPr>
            </p:pic>
            <p:pic>
              <p:nvPicPr>
                <p:cNvPr id="248" name="Picture 247">
                  <a:extLst>
                    <a:ext uri="{FF2B5EF4-FFF2-40B4-BE49-F238E27FC236}">
                      <a16:creationId xmlns:a16="http://schemas.microsoft.com/office/drawing/2014/main" id="{9C8F9686-6B94-4D67-B5BE-34ED6146BC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939687" y="1657109"/>
                  <a:ext cx="1704692" cy="1253813"/>
                </a:xfrm>
                <a:prstGeom prst="rect">
                  <a:avLst/>
                </a:prstGeom>
              </p:spPr>
            </p:pic>
            <p:pic>
              <p:nvPicPr>
                <p:cNvPr id="249" name="Picture 248">
                  <a:extLst>
                    <a:ext uri="{FF2B5EF4-FFF2-40B4-BE49-F238E27FC236}">
                      <a16:creationId xmlns:a16="http://schemas.microsoft.com/office/drawing/2014/main" id="{5FDCB7BD-68B7-C237-83BD-F19F7D783A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5251484" y="4889032"/>
                  <a:ext cx="2060755" cy="1275407"/>
                </a:xfrm>
                <a:prstGeom prst="rect">
                  <a:avLst/>
                </a:prstGeom>
              </p:spPr>
            </p:pic>
            <p:pic>
              <p:nvPicPr>
                <p:cNvPr id="250" name="Picture 249">
                  <a:extLst>
                    <a:ext uri="{FF2B5EF4-FFF2-40B4-BE49-F238E27FC236}">
                      <a16:creationId xmlns:a16="http://schemas.microsoft.com/office/drawing/2014/main" id="{7B8BE8F0-5214-BDD5-D200-AED727213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385624" y="3550740"/>
                  <a:ext cx="2060755" cy="1275406"/>
                </a:xfrm>
                <a:prstGeom prst="rect">
                  <a:avLst/>
                </a:prstGeom>
              </p:spPr>
            </p:pic>
            <p:pic>
              <p:nvPicPr>
                <p:cNvPr id="251" name="Picture 250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A7AB150-5FF2-524D-4C1C-FF54E2C46D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19007" y="3429000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2" name="Picture 251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9428D9A1-23D5-3A9E-9153-5A6820D89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974" y="2740252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3" name="Picture 252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0FB368F1-421A-3C6F-3AE3-6B72422B5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59893" y="3377955"/>
                  <a:ext cx="666540" cy="810488"/>
                </a:xfrm>
                <a:prstGeom prst="rect">
                  <a:avLst/>
                </a:prstGeom>
              </p:spPr>
            </p:pic>
            <p:pic>
              <p:nvPicPr>
                <p:cNvPr id="254" name="Picture 253" descr="A picture containing text, computer&#10;&#10;Description automatically generated">
                  <a:extLst>
                    <a:ext uri="{FF2B5EF4-FFF2-40B4-BE49-F238E27FC236}">
                      <a16:creationId xmlns:a16="http://schemas.microsoft.com/office/drawing/2014/main" id="{51BB9D78-A8B8-703E-EA19-8204B5FE5D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9222" y="4381796"/>
                  <a:ext cx="666540" cy="810488"/>
                </a:xfrm>
                <a:prstGeom prst="rect">
                  <a:avLst/>
                </a:prstGeom>
              </p:spPr>
            </p:pic>
          </p:grpSp>
          <p:pic>
            <p:nvPicPr>
              <p:cNvPr id="241" name="Picture 24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E572F092-C53D-5722-5611-03B942ACE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2448" y="381323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2" name="Picture 2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B8669FA1-B3ED-CD5E-6837-19A0C9E807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7249" y="4021450"/>
                <a:ext cx="216785" cy="263602"/>
              </a:xfrm>
              <a:prstGeom prst="rect">
                <a:avLst/>
              </a:prstGeom>
            </p:spPr>
          </p:pic>
          <p:pic>
            <p:nvPicPr>
              <p:cNvPr id="243" name="Picture 2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6D2FD1E1-FB6D-4132-5BB2-F0061021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3281" y="3273118"/>
                <a:ext cx="216785" cy="263602"/>
              </a:xfrm>
              <a:prstGeom prst="rect">
                <a:avLst/>
              </a:prstGeom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1DA486B3-6193-ECA5-BC7B-D5F63FDD8F76}"/>
              </a:ext>
            </a:extLst>
          </p:cNvPr>
          <p:cNvGrpSpPr/>
          <p:nvPr/>
        </p:nvGrpSpPr>
        <p:grpSpPr>
          <a:xfrm>
            <a:off x="7288556" y="2775925"/>
            <a:ext cx="2956515" cy="1591485"/>
            <a:chOff x="475922" y="1696296"/>
            <a:chExt cx="8201107" cy="4414637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7793C0E0-44A7-B33F-F127-DFA8F9B9A13A}"/>
                </a:ext>
              </a:extLst>
            </p:cNvPr>
            <p:cNvGrpSpPr/>
            <p:nvPr/>
          </p:nvGrpSpPr>
          <p:grpSpPr>
            <a:xfrm>
              <a:off x="1848284" y="1696296"/>
              <a:ext cx="5672062" cy="3432752"/>
              <a:chOff x="1848284" y="1696296"/>
              <a:chExt cx="5672062" cy="3432752"/>
            </a:xfrm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0FAD84A-C48C-2AC8-7680-503CCDD053BF}"/>
                  </a:ext>
                </a:extLst>
              </p:cNvPr>
              <p:cNvSpPr/>
              <p:nvPr/>
            </p:nvSpPr>
            <p:spPr>
              <a:xfrm>
                <a:off x="1848284" y="1696296"/>
                <a:ext cx="5298950" cy="2458903"/>
              </a:xfrm>
              <a:custGeom>
                <a:avLst/>
                <a:gdLst>
                  <a:gd name="connsiteX0" fmla="*/ 89373 w 5298950"/>
                  <a:gd name="connsiteY0" fmla="*/ 2037504 h 2458903"/>
                  <a:gd name="connsiteX1" fmla="*/ 67602 w 5298950"/>
                  <a:gd name="connsiteY1" fmla="*/ 1580304 h 2458903"/>
                  <a:gd name="connsiteX2" fmla="*/ 840487 w 5298950"/>
                  <a:gd name="connsiteY2" fmla="*/ 1406133 h 2458903"/>
                  <a:gd name="connsiteX3" fmla="*/ 2288287 w 5298950"/>
                  <a:gd name="connsiteY3" fmla="*/ 2244333 h 2458903"/>
                  <a:gd name="connsiteX4" fmla="*/ 3975573 w 5298950"/>
                  <a:gd name="connsiteY4" fmla="*/ 2429390 h 2458903"/>
                  <a:gd name="connsiteX5" fmla="*/ 5194773 w 5298950"/>
                  <a:gd name="connsiteY5" fmla="*/ 1754475 h 2458903"/>
                  <a:gd name="connsiteX6" fmla="*/ 5118573 w 5298950"/>
                  <a:gd name="connsiteY6" fmla="*/ 883618 h 2458903"/>
                  <a:gd name="connsiteX7" fmla="*/ 4182402 w 5298950"/>
                  <a:gd name="connsiteY7" fmla="*/ 110733 h 2458903"/>
                  <a:gd name="connsiteX8" fmla="*/ 3322430 w 5298950"/>
                  <a:gd name="connsiteY8" fmla="*/ 56304 h 2458903"/>
                  <a:gd name="connsiteX9" fmla="*/ 3104716 w 5298950"/>
                  <a:gd name="connsiteY9" fmla="*/ 600590 h 2458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950" h="2458903">
                    <a:moveTo>
                      <a:pt x="89373" y="2037504"/>
                    </a:moveTo>
                    <a:cubicBezTo>
                      <a:pt x="15894" y="1861518"/>
                      <a:pt x="-57584" y="1685533"/>
                      <a:pt x="67602" y="1580304"/>
                    </a:cubicBezTo>
                    <a:cubicBezTo>
                      <a:pt x="192788" y="1475075"/>
                      <a:pt x="470373" y="1295462"/>
                      <a:pt x="840487" y="1406133"/>
                    </a:cubicBezTo>
                    <a:cubicBezTo>
                      <a:pt x="1210601" y="1516804"/>
                      <a:pt x="1765773" y="2073790"/>
                      <a:pt x="2288287" y="2244333"/>
                    </a:cubicBezTo>
                    <a:cubicBezTo>
                      <a:pt x="2810801" y="2414876"/>
                      <a:pt x="3491159" y="2511033"/>
                      <a:pt x="3975573" y="2429390"/>
                    </a:cubicBezTo>
                    <a:cubicBezTo>
                      <a:pt x="4459987" y="2347747"/>
                      <a:pt x="5004273" y="2012104"/>
                      <a:pt x="5194773" y="1754475"/>
                    </a:cubicBezTo>
                    <a:cubicBezTo>
                      <a:pt x="5385273" y="1496846"/>
                      <a:pt x="5287302" y="1157575"/>
                      <a:pt x="5118573" y="883618"/>
                    </a:cubicBezTo>
                    <a:cubicBezTo>
                      <a:pt x="4949845" y="609661"/>
                      <a:pt x="4481759" y="248619"/>
                      <a:pt x="4182402" y="110733"/>
                    </a:cubicBezTo>
                    <a:cubicBezTo>
                      <a:pt x="3883045" y="-27153"/>
                      <a:pt x="3502044" y="-25339"/>
                      <a:pt x="3322430" y="56304"/>
                    </a:cubicBezTo>
                    <a:cubicBezTo>
                      <a:pt x="3142816" y="137947"/>
                      <a:pt x="3123766" y="369268"/>
                      <a:pt x="3104716" y="600590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1C60372-95F8-5832-E561-552D3E84D156}"/>
                  </a:ext>
                </a:extLst>
              </p:cNvPr>
              <p:cNvSpPr/>
              <p:nvPr/>
            </p:nvSpPr>
            <p:spPr>
              <a:xfrm>
                <a:off x="4014952" y="3367542"/>
                <a:ext cx="3505394" cy="1761506"/>
              </a:xfrm>
              <a:custGeom>
                <a:avLst/>
                <a:gdLst>
                  <a:gd name="connsiteX0" fmla="*/ 0 w 3505394"/>
                  <a:gd name="connsiteY0" fmla="*/ 1761506 h 1761506"/>
                  <a:gd name="connsiteX1" fmla="*/ 210207 w 3505394"/>
                  <a:gd name="connsiteY1" fmla="*/ 983741 h 1761506"/>
                  <a:gd name="connsiteX2" fmla="*/ 73572 w 3505394"/>
                  <a:gd name="connsiteY2" fmla="*/ 573837 h 1761506"/>
                  <a:gd name="connsiteX3" fmla="*/ 178676 w 3505394"/>
                  <a:gd name="connsiteY3" fmla="*/ 237506 h 1761506"/>
                  <a:gd name="connsiteX4" fmla="*/ 746234 w 3505394"/>
                  <a:gd name="connsiteY4" fmla="*/ 142913 h 1761506"/>
                  <a:gd name="connsiteX5" fmla="*/ 1818289 w 3505394"/>
                  <a:gd name="connsiteY5" fmla="*/ 248017 h 1761506"/>
                  <a:gd name="connsiteX6" fmla="*/ 3069020 w 3505394"/>
                  <a:gd name="connsiteY6" fmla="*/ 16789 h 1761506"/>
                  <a:gd name="connsiteX7" fmla="*/ 3436882 w 3505394"/>
                  <a:gd name="connsiteY7" fmla="*/ 58830 h 1761506"/>
                  <a:gd name="connsiteX8" fmla="*/ 3489434 w 3505394"/>
                  <a:gd name="connsiteY8" fmla="*/ 384651 h 1761506"/>
                  <a:gd name="connsiteX9" fmla="*/ 3247696 w 3505394"/>
                  <a:gd name="connsiteY9" fmla="*/ 1456706 h 1761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5394" h="1761506">
                    <a:moveTo>
                      <a:pt x="0" y="1761506"/>
                    </a:moveTo>
                    <a:cubicBezTo>
                      <a:pt x="98972" y="1471596"/>
                      <a:pt x="197945" y="1181686"/>
                      <a:pt x="210207" y="983741"/>
                    </a:cubicBezTo>
                    <a:cubicBezTo>
                      <a:pt x="222469" y="785796"/>
                      <a:pt x="78827" y="698209"/>
                      <a:pt x="73572" y="573837"/>
                    </a:cubicBezTo>
                    <a:cubicBezTo>
                      <a:pt x="68317" y="449465"/>
                      <a:pt x="66566" y="309327"/>
                      <a:pt x="178676" y="237506"/>
                    </a:cubicBezTo>
                    <a:cubicBezTo>
                      <a:pt x="290786" y="165685"/>
                      <a:pt x="472965" y="141161"/>
                      <a:pt x="746234" y="142913"/>
                    </a:cubicBezTo>
                    <a:cubicBezTo>
                      <a:pt x="1019503" y="144665"/>
                      <a:pt x="1431158" y="269038"/>
                      <a:pt x="1818289" y="248017"/>
                    </a:cubicBezTo>
                    <a:cubicBezTo>
                      <a:pt x="2205420" y="226996"/>
                      <a:pt x="2799255" y="48320"/>
                      <a:pt x="3069020" y="16789"/>
                    </a:cubicBezTo>
                    <a:cubicBezTo>
                      <a:pt x="3338785" y="-14742"/>
                      <a:pt x="3366813" y="-2480"/>
                      <a:pt x="3436882" y="58830"/>
                    </a:cubicBezTo>
                    <a:cubicBezTo>
                      <a:pt x="3506951" y="120140"/>
                      <a:pt x="3520965" y="151672"/>
                      <a:pt x="3489434" y="384651"/>
                    </a:cubicBezTo>
                    <a:cubicBezTo>
                      <a:pt x="3457903" y="617630"/>
                      <a:pt x="3352799" y="1037168"/>
                      <a:pt x="3247696" y="1456706"/>
                    </a:cubicBezTo>
                  </a:path>
                </a:pathLst>
              </a:cu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04200457-A9F1-1814-C16C-1F7355E079C8}"/>
                </a:ext>
              </a:extLst>
            </p:cNvPr>
            <p:cNvGrpSpPr/>
            <p:nvPr/>
          </p:nvGrpSpPr>
          <p:grpSpPr>
            <a:xfrm>
              <a:off x="3518985" y="1865545"/>
              <a:ext cx="2878372" cy="1465958"/>
              <a:chOff x="596348" y="1657109"/>
              <a:chExt cx="8850031" cy="4507330"/>
            </a:xfrm>
          </p:grpSpPr>
          <p:grpSp>
            <p:nvGrpSpPr>
              <p:cNvPr id="367" name="Group 366">
                <a:extLst>
                  <a:ext uri="{FF2B5EF4-FFF2-40B4-BE49-F238E27FC236}">
                    <a16:creationId xmlns:a16="http://schemas.microsoft.com/office/drawing/2014/main" id="{8C31044B-3030-CC52-F5E8-500C553CEE6F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78" name="Freeform: Shape 377">
                  <a:extLst>
                    <a:ext uri="{FF2B5EF4-FFF2-40B4-BE49-F238E27FC236}">
                      <a16:creationId xmlns:a16="http://schemas.microsoft.com/office/drawing/2014/main" id="{C78882D4-0FB1-5443-C4B1-70787516C322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:a16="http://schemas.microsoft.com/office/drawing/2014/main" id="{3AE86B13-6670-C6AE-8C39-DF30E5AF9BA0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Freeform: Shape 379">
                  <a:extLst>
                    <a:ext uri="{FF2B5EF4-FFF2-40B4-BE49-F238E27FC236}">
                      <a16:creationId xmlns:a16="http://schemas.microsoft.com/office/drawing/2014/main" id="{61FA59CF-0130-31B1-847F-93A7F93ECC67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:a16="http://schemas.microsoft.com/office/drawing/2014/main" id="{B3111190-17F4-A942-51D8-4ED4FAD1AF3E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Freeform: Shape 381">
                  <a:extLst>
                    <a:ext uri="{FF2B5EF4-FFF2-40B4-BE49-F238E27FC236}">
                      <a16:creationId xmlns:a16="http://schemas.microsoft.com/office/drawing/2014/main" id="{4CB0770C-782C-B5BA-B3E7-13328CB34DDA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68" name="Picture 367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6AE6A4A2-3FFC-A25B-F0AC-EE89BA230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69" name="Picture 36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F2C86F4-B8F2-A680-3798-907DE2677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70" name="Picture 369">
                <a:extLst>
                  <a:ext uri="{FF2B5EF4-FFF2-40B4-BE49-F238E27FC236}">
                    <a16:creationId xmlns:a16="http://schemas.microsoft.com/office/drawing/2014/main" id="{3EF5066E-3F9A-3AB7-F9FD-EE3450D5BA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71" name="Picture 370">
                <a:extLst>
                  <a:ext uri="{FF2B5EF4-FFF2-40B4-BE49-F238E27FC236}">
                    <a16:creationId xmlns:a16="http://schemas.microsoft.com/office/drawing/2014/main" id="{FD136135-6DE9-F497-D901-93F8E08ED0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72" name="Picture 371">
                <a:extLst>
                  <a:ext uri="{FF2B5EF4-FFF2-40B4-BE49-F238E27FC236}">
                    <a16:creationId xmlns:a16="http://schemas.microsoft.com/office/drawing/2014/main" id="{9C85438D-6702-52B7-B966-4A2F6C330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73" name="Picture 372">
                <a:extLst>
                  <a:ext uri="{FF2B5EF4-FFF2-40B4-BE49-F238E27FC236}">
                    <a16:creationId xmlns:a16="http://schemas.microsoft.com/office/drawing/2014/main" id="{B0B36762-9DF8-C11A-6C9A-EBD5F3335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74" name="Picture 37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903B13-CC0C-C5E6-55BD-C3F8525AEA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5" name="Picture 37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D0DD025-1718-C6EB-8590-6689841F0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6" name="Picture 37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A51B2B27-9233-A069-4BEA-09841AC72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77" name="Picture 37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C399065-777C-9B94-2617-272F26827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6F0F2EE8-3489-AE15-01E4-61B321A686EA}"/>
                </a:ext>
              </a:extLst>
            </p:cNvPr>
            <p:cNvGrpSpPr/>
            <p:nvPr/>
          </p:nvGrpSpPr>
          <p:grpSpPr>
            <a:xfrm>
              <a:off x="475922" y="3332826"/>
              <a:ext cx="2878372" cy="1465958"/>
              <a:chOff x="596348" y="1657109"/>
              <a:chExt cx="8850031" cy="4507330"/>
            </a:xfrm>
          </p:grpSpPr>
          <p:grpSp>
            <p:nvGrpSpPr>
              <p:cNvPr id="351" name="Group 350">
                <a:extLst>
                  <a:ext uri="{FF2B5EF4-FFF2-40B4-BE49-F238E27FC236}">
                    <a16:creationId xmlns:a16="http://schemas.microsoft.com/office/drawing/2014/main" id="{9A416742-B9BE-317C-9535-EBB6CEEC116B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:a16="http://schemas.microsoft.com/office/drawing/2014/main" id="{D59D3DCD-EDAC-A16F-9B55-0DAF213CC1FB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:a16="http://schemas.microsoft.com/office/drawing/2014/main" id="{83F0C724-8895-6378-FCD6-31A9F2E4C0D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:a16="http://schemas.microsoft.com/office/drawing/2014/main" id="{663B1F1D-1F94-EBD8-17AF-196D132FAB92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:a16="http://schemas.microsoft.com/office/drawing/2014/main" id="{76F7C4CC-849E-AED2-9740-42BFD3183B12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Freeform: Shape 365">
                  <a:extLst>
                    <a:ext uri="{FF2B5EF4-FFF2-40B4-BE49-F238E27FC236}">
                      <a16:creationId xmlns:a16="http://schemas.microsoft.com/office/drawing/2014/main" id="{6996E9C5-05A9-5922-FAB4-3F9ACB8C1BC0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52" name="Picture 351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113930BA-3F62-9ED1-629D-304346F8B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53" name="Picture 352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7DB553AD-2D83-E5E1-5B39-795905E6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54" name="Picture 353">
                <a:extLst>
                  <a:ext uri="{FF2B5EF4-FFF2-40B4-BE49-F238E27FC236}">
                    <a16:creationId xmlns:a16="http://schemas.microsoft.com/office/drawing/2014/main" id="{91EFA539-63EC-D1A7-B29D-CB63C08BCB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55" name="Picture 354">
                <a:extLst>
                  <a:ext uri="{FF2B5EF4-FFF2-40B4-BE49-F238E27FC236}">
                    <a16:creationId xmlns:a16="http://schemas.microsoft.com/office/drawing/2014/main" id="{385E341F-94E1-4B7D-207B-86599BF3C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56" name="Picture 355">
                <a:extLst>
                  <a:ext uri="{FF2B5EF4-FFF2-40B4-BE49-F238E27FC236}">
                    <a16:creationId xmlns:a16="http://schemas.microsoft.com/office/drawing/2014/main" id="{FF529048-A1E5-0624-D758-D6875C4A8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57" name="Picture 356">
                <a:extLst>
                  <a:ext uri="{FF2B5EF4-FFF2-40B4-BE49-F238E27FC236}">
                    <a16:creationId xmlns:a16="http://schemas.microsoft.com/office/drawing/2014/main" id="{37714A5E-32A9-C2C8-6241-ABD6178B0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58" name="Picture 35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BE4CBD0-042D-62A4-2F68-E05CA353A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59" name="Picture 35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5E50739E-5C26-BB13-0C2D-16A7B27531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0" name="Picture 359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3920EC6-8052-47D0-EC8C-870385BEA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61" name="Picture 360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41D30430-EC3A-DD07-8968-C6681F011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E5903557-84DA-D34A-9F08-5E8EFDC1E67C}"/>
                </a:ext>
              </a:extLst>
            </p:cNvPr>
            <p:cNvGrpSpPr/>
            <p:nvPr/>
          </p:nvGrpSpPr>
          <p:grpSpPr>
            <a:xfrm>
              <a:off x="2553797" y="4644975"/>
              <a:ext cx="2878372" cy="1465958"/>
              <a:chOff x="596348" y="1657109"/>
              <a:chExt cx="8850031" cy="4507330"/>
            </a:xfrm>
          </p:grpSpPr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E1214D30-243D-D418-54B4-B7D6B8B0D8BD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46" name="Freeform: Shape 345">
                  <a:extLst>
                    <a:ext uri="{FF2B5EF4-FFF2-40B4-BE49-F238E27FC236}">
                      <a16:creationId xmlns:a16="http://schemas.microsoft.com/office/drawing/2014/main" id="{1455A1AE-762B-4F2F-BEFC-D18B405E3B1D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Freeform: Shape 346">
                  <a:extLst>
                    <a:ext uri="{FF2B5EF4-FFF2-40B4-BE49-F238E27FC236}">
                      <a16:creationId xmlns:a16="http://schemas.microsoft.com/office/drawing/2014/main" id="{06D8F1E1-7184-6081-742B-441D08B6F09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Freeform: Shape 347">
                  <a:extLst>
                    <a:ext uri="{FF2B5EF4-FFF2-40B4-BE49-F238E27FC236}">
                      <a16:creationId xmlns:a16="http://schemas.microsoft.com/office/drawing/2014/main" id="{43343C40-F83A-C0D7-E1A8-973A8338A46D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Freeform: Shape 348">
                  <a:extLst>
                    <a:ext uri="{FF2B5EF4-FFF2-40B4-BE49-F238E27FC236}">
                      <a16:creationId xmlns:a16="http://schemas.microsoft.com/office/drawing/2014/main" id="{741EB586-9718-3644-FAED-FDF96ED66ED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Freeform: Shape 349">
                  <a:extLst>
                    <a:ext uri="{FF2B5EF4-FFF2-40B4-BE49-F238E27FC236}">
                      <a16:creationId xmlns:a16="http://schemas.microsoft.com/office/drawing/2014/main" id="{664A4C3E-B5CE-2727-0E76-1CADAF5590E2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6" name="Picture 335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F4E2CD57-8488-FDD1-908F-DE1856665E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37" name="Picture 33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9B699AB-656D-6510-D8D2-2ABAC2EE59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38" name="Picture 337">
                <a:extLst>
                  <a:ext uri="{FF2B5EF4-FFF2-40B4-BE49-F238E27FC236}">
                    <a16:creationId xmlns:a16="http://schemas.microsoft.com/office/drawing/2014/main" id="{48977156-5EBB-D70E-EA6A-B6BD23CB7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39" name="Picture 338">
                <a:extLst>
                  <a:ext uri="{FF2B5EF4-FFF2-40B4-BE49-F238E27FC236}">
                    <a16:creationId xmlns:a16="http://schemas.microsoft.com/office/drawing/2014/main" id="{2B8346C8-EE20-89E1-AE7D-AC735E5F2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40" name="Picture 339">
                <a:extLst>
                  <a:ext uri="{FF2B5EF4-FFF2-40B4-BE49-F238E27FC236}">
                    <a16:creationId xmlns:a16="http://schemas.microsoft.com/office/drawing/2014/main" id="{459661D1-09DD-5E8D-1BE6-F5F716A70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1CA5ED6F-4CB4-4B43-9A29-B4CE14CAE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42" name="Picture 34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2757CAB5-80A6-EC16-B6BC-A4625354F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3" name="Picture 34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70581B4A-59E4-4096-1361-2D098302F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4" name="Picture 343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3595C673-6FBF-9321-6F66-EDE999EE7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45" name="Picture 34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CEE7AD74-3675-8BF2-E542-C3F1358FA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72E5270-8A90-EA69-065C-951D163DDCAB}"/>
                </a:ext>
              </a:extLst>
            </p:cNvPr>
            <p:cNvGrpSpPr/>
            <p:nvPr/>
          </p:nvGrpSpPr>
          <p:grpSpPr>
            <a:xfrm>
              <a:off x="5798657" y="4353417"/>
              <a:ext cx="2878372" cy="1465958"/>
              <a:chOff x="596348" y="1657109"/>
              <a:chExt cx="8850031" cy="4507330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43169C59-CCBB-2B67-3869-834A4DA166FC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id="{E98B3DED-F46A-544F-671D-EB4FBFDD61E4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F0113A24-3BA6-1C77-F88E-088A1F5BFA23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44B31ED8-AC14-9513-D1F9-DC88FE09C9EF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Freeform: Shape 332">
                  <a:extLst>
                    <a:ext uri="{FF2B5EF4-FFF2-40B4-BE49-F238E27FC236}">
                      <a16:creationId xmlns:a16="http://schemas.microsoft.com/office/drawing/2014/main" id="{5798B445-CDAC-5E0C-757F-44B2306C0051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Freeform: Shape 333">
                  <a:extLst>
                    <a:ext uri="{FF2B5EF4-FFF2-40B4-BE49-F238E27FC236}">
                      <a16:creationId xmlns:a16="http://schemas.microsoft.com/office/drawing/2014/main" id="{74B17151-DDA5-490F-1934-0C9418F0AB1F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20" name="Picture 319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28B3BC68-BBD9-7FD2-9BE4-21CE0D4D6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321" name="Picture 320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BD346443-1223-E3CE-EA47-DF9A93843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322" name="Picture 321">
                <a:extLst>
                  <a:ext uri="{FF2B5EF4-FFF2-40B4-BE49-F238E27FC236}">
                    <a16:creationId xmlns:a16="http://schemas.microsoft.com/office/drawing/2014/main" id="{5D6BB810-825E-4931-8FB4-AF7C9BBD81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323" name="Picture 322">
                <a:extLst>
                  <a:ext uri="{FF2B5EF4-FFF2-40B4-BE49-F238E27FC236}">
                    <a16:creationId xmlns:a16="http://schemas.microsoft.com/office/drawing/2014/main" id="{FD54F3BF-FF66-93F1-AFD8-8EE8A9F68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324" name="Picture 323">
                <a:extLst>
                  <a:ext uri="{FF2B5EF4-FFF2-40B4-BE49-F238E27FC236}">
                    <a16:creationId xmlns:a16="http://schemas.microsoft.com/office/drawing/2014/main" id="{4E277EEF-B110-ADA0-8C41-735AD35E1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325" name="Picture 324">
                <a:extLst>
                  <a:ext uri="{FF2B5EF4-FFF2-40B4-BE49-F238E27FC236}">
                    <a16:creationId xmlns:a16="http://schemas.microsoft.com/office/drawing/2014/main" id="{8EE49527-9549-C1DF-22E5-CA685C4CAC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326" name="Picture 32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F259C9A6-2187-2EA7-23DC-52067AF78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7" name="Picture 326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FC59984-A5A9-50C0-5476-15F9D5A49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8" name="Picture 327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8EB46BB7-2FF5-413C-9B86-E3DB20DD83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329" name="Picture 328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0EB6944-7CE8-D47A-AEE0-E8CBA63128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pic>
          <p:nvPicPr>
            <p:cNvPr id="316" name="Picture 31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6421813-39D5-FB59-BD4C-3D859702A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2448" y="3813230"/>
              <a:ext cx="216785" cy="263602"/>
            </a:xfrm>
            <a:prstGeom prst="rect">
              <a:avLst/>
            </a:prstGeom>
          </p:spPr>
        </p:pic>
        <p:pic>
          <p:nvPicPr>
            <p:cNvPr id="317" name="Picture 31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D1B57B7-EF0F-5795-F1A6-EABE3DF2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249" y="4021450"/>
              <a:ext cx="216785" cy="263602"/>
            </a:xfrm>
            <a:prstGeom prst="rect">
              <a:avLst/>
            </a:prstGeom>
          </p:spPr>
        </p:pic>
        <p:pic>
          <p:nvPicPr>
            <p:cNvPr id="318" name="Picture 31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8C55F52B-004A-1CC9-87AB-D3647C88B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281" y="3273118"/>
              <a:ext cx="216785" cy="26360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A4AB9B5-59B3-A618-9019-8AFFAFBAA54A}"/>
              </a:ext>
            </a:extLst>
          </p:cNvPr>
          <p:cNvSpPr/>
          <p:nvPr/>
        </p:nvSpPr>
        <p:spPr>
          <a:xfrm>
            <a:off x="7708661" y="4748059"/>
            <a:ext cx="3936170" cy="15328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organization’s network—including ISPs—is called an Autonomous System (AS).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02BEC8B-CF10-D31C-491A-E2C360C57942}"/>
              </a:ext>
            </a:extLst>
          </p:cNvPr>
          <p:cNvGrpSpPr/>
          <p:nvPr/>
        </p:nvGrpSpPr>
        <p:grpSpPr>
          <a:xfrm>
            <a:off x="7182367" y="2590905"/>
            <a:ext cx="3942195" cy="2058092"/>
            <a:chOff x="7182367" y="2590905"/>
            <a:chExt cx="3942195" cy="205809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4213EC-A199-4962-8EAB-AB72A2E159FE}"/>
                </a:ext>
              </a:extLst>
            </p:cNvPr>
            <p:cNvSpPr/>
            <p:nvPr/>
          </p:nvSpPr>
          <p:spPr>
            <a:xfrm>
              <a:off x="7182367" y="2590905"/>
              <a:ext cx="3310574" cy="20580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49BC0E-9071-3373-9847-04A48F7AE0E7}"/>
                </a:ext>
              </a:extLst>
            </p:cNvPr>
            <p:cNvSpPr txBox="1"/>
            <p:nvPr/>
          </p:nvSpPr>
          <p:spPr>
            <a:xfrm>
              <a:off x="10462200" y="3101280"/>
              <a:ext cx="662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2E4683-A71C-0B4B-0BBB-EF75FDC0A791}"/>
              </a:ext>
            </a:extLst>
          </p:cNvPr>
          <p:cNvGrpSpPr/>
          <p:nvPr/>
        </p:nvGrpSpPr>
        <p:grpSpPr>
          <a:xfrm>
            <a:off x="3415037" y="4213903"/>
            <a:ext cx="3856165" cy="2058092"/>
            <a:chOff x="3415037" y="4213903"/>
            <a:chExt cx="3856165" cy="205809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97A1CE-0C8B-CCAF-A029-A1CAF7B508EF}"/>
                </a:ext>
              </a:extLst>
            </p:cNvPr>
            <p:cNvSpPr/>
            <p:nvPr/>
          </p:nvSpPr>
          <p:spPr>
            <a:xfrm>
              <a:off x="3960628" y="4213903"/>
              <a:ext cx="3310574" cy="20580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75EA7CC-CEC3-85DE-9845-F6AB8A13C351}"/>
                </a:ext>
              </a:extLst>
            </p:cNvPr>
            <p:cNvSpPr txBox="1"/>
            <p:nvPr/>
          </p:nvSpPr>
          <p:spPr>
            <a:xfrm>
              <a:off x="3415037" y="5524427"/>
              <a:ext cx="662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8B12AB-FAFC-B233-F423-6DCA99C72D74}"/>
              </a:ext>
            </a:extLst>
          </p:cNvPr>
          <p:cNvGrpSpPr/>
          <p:nvPr/>
        </p:nvGrpSpPr>
        <p:grpSpPr>
          <a:xfrm>
            <a:off x="344118" y="2717816"/>
            <a:ext cx="3310574" cy="2399219"/>
            <a:chOff x="344118" y="2717816"/>
            <a:chExt cx="3310574" cy="239921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EAF584-8529-10C7-207F-ADDD296BEEBA}"/>
                </a:ext>
              </a:extLst>
            </p:cNvPr>
            <p:cNvSpPr/>
            <p:nvPr/>
          </p:nvSpPr>
          <p:spPr>
            <a:xfrm>
              <a:off x="344118" y="3058943"/>
              <a:ext cx="3310574" cy="20580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C4D49CA-C052-C95D-D1FD-98C1384E2EA4}"/>
                </a:ext>
              </a:extLst>
            </p:cNvPr>
            <p:cNvSpPr txBox="1"/>
            <p:nvPr/>
          </p:nvSpPr>
          <p:spPr>
            <a:xfrm>
              <a:off x="462794" y="2717816"/>
              <a:ext cx="662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2B6E0F-B88B-192B-298F-A230491DC9B8}"/>
              </a:ext>
            </a:extLst>
          </p:cNvPr>
          <p:cNvGrpSpPr/>
          <p:nvPr/>
        </p:nvGrpSpPr>
        <p:grpSpPr>
          <a:xfrm>
            <a:off x="2489537" y="1530624"/>
            <a:ext cx="3576984" cy="2131115"/>
            <a:chOff x="2489537" y="1530624"/>
            <a:chExt cx="3576984" cy="21311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6B9663-75F9-1F7F-EBAB-0C37F1FBC3B0}"/>
                </a:ext>
              </a:extLst>
            </p:cNvPr>
            <p:cNvSpPr/>
            <p:nvPr/>
          </p:nvSpPr>
          <p:spPr>
            <a:xfrm>
              <a:off x="2755947" y="1603647"/>
              <a:ext cx="3310574" cy="20580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EDD7C3-3B56-1EE3-5333-E5685D43D0DF}"/>
                </a:ext>
              </a:extLst>
            </p:cNvPr>
            <p:cNvSpPr txBox="1"/>
            <p:nvPr/>
          </p:nvSpPr>
          <p:spPr>
            <a:xfrm>
              <a:off x="2489537" y="1530624"/>
              <a:ext cx="662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AS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DC7DB8F-BC8B-37A1-9F5D-5E67A2910200}"/>
              </a:ext>
            </a:extLst>
          </p:cNvPr>
          <p:cNvGrpSpPr/>
          <p:nvPr/>
        </p:nvGrpSpPr>
        <p:grpSpPr>
          <a:xfrm>
            <a:off x="6327089" y="1383299"/>
            <a:ext cx="4445305" cy="1125132"/>
            <a:chOff x="6327089" y="1383299"/>
            <a:chExt cx="4445305" cy="112513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1CEDF00-62D6-3016-D696-8C79C66CFBB0}"/>
                </a:ext>
              </a:extLst>
            </p:cNvPr>
            <p:cNvSpPr txBox="1"/>
            <p:nvPr/>
          </p:nvSpPr>
          <p:spPr>
            <a:xfrm>
              <a:off x="7050478" y="1383299"/>
              <a:ext cx="37219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peering between ASs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EB56BF8-EA9B-9980-E194-B5C372A577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7089" y="1734065"/>
              <a:ext cx="855278" cy="77436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0E0A298-DB84-8C69-54AE-C33279B31E96}"/>
                </a:ext>
              </a:extLst>
            </p:cNvPr>
            <p:cNvCxnSpPr>
              <a:cxnSpLocks/>
            </p:cNvCxnSpPr>
            <p:nvPr/>
          </p:nvCxnSpPr>
          <p:spPr>
            <a:xfrm>
              <a:off x="7334767" y="1886465"/>
              <a:ext cx="127508" cy="32770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09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Forwarding Between ASs Considers Only Reachability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Routing between ASs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uses</a:t>
            </a:r>
            <a:r>
              <a:rPr lang="en-US" dirty="0"/>
              <a:t> the Border Gateway Protocol (</a:t>
            </a:r>
            <a:r>
              <a:rPr lang="en-US" b="1" dirty="0">
                <a:solidFill>
                  <a:srgbClr val="0070C0"/>
                </a:solidFill>
              </a:rPr>
              <a:t>BGP</a:t>
            </a:r>
            <a:r>
              <a:rPr lang="en-US" dirty="0"/>
              <a:t>),</a:t>
            </a:r>
          </a:p>
          <a:p>
            <a:pPr lvl="1"/>
            <a:r>
              <a:rPr lang="en-US" dirty="0"/>
              <a:t>but each AS measures cost differently.</a:t>
            </a:r>
          </a:p>
          <a:p>
            <a:r>
              <a:rPr lang="en-US" dirty="0"/>
              <a:t>So BGP makes </a:t>
            </a:r>
            <a:r>
              <a:rPr lang="en-US" b="1" dirty="0">
                <a:solidFill>
                  <a:srgbClr val="0070C0"/>
                </a:solidFill>
              </a:rPr>
              <a:t>forwarding decisions 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based on reachability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can I get to the destination?</a:t>
            </a:r>
          </a:p>
          <a:p>
            <a:r>
              <a:rPr lang="en-US" dirty="0"/>
              <a:t>Full paths (hop-to-hop AS routes) </a:t>
            </a:r>
            <a:br>
              <a:rPr lang="en-US" dirty="0"/>
            </a:br>
            <a:r>
              <a:rPr lang="en-US" dirty="0"/>
              <a:t>are advertised to avoid loops.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657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Try Some Forwarding Together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packet arrives for Northwestern </a:t>
            </a:r>
            <a:br>
              <a:rPr lang="en-US" dirty="0"/>
            </a:br>
            <a:r>
              <a:rPr lang="en-US" dirty="0"/>
              <a:t>University (in Chicago, IL, USA).</a:t>
            </a:r>
          </a:p>
          <a:p>
            <a:r>
              <a:rPr lang="en-US" b="1" dirty="0">
                <a:solidFill>
                  <a:srgbClr val="00B050"/>
                </a:solidFill>
              </a:rPr>
              <a:t>Which interface?</a:t>
            </a:r>
          </a:p>
          <a:p>
            <a:r>
              <a:rPr lang="en-US" dirty="0"/>
              <a:t>A packet arrives for Tokyo </a:t>
            </a:r>
            <a:br>
              <a:rPr lang="en-US" dirty="0"/>
            </a:br>
            <a:r>
              <a:rPr lang="en-US" dirty="0"/>
              <a:t>University (in Tokyo, Japan).</a:t>
            </a:r>
          </a:p>
          <a:p>
            <a:r>
              <a:rPr lang="en-US" b="1" dirty="0">
                <a:solidFill>
                  <a:srgbClr val="00B050"/>
                </a:solidFill>
              </a:rPr>
              <a:t>Which interface?</a:t>
            </a:r>
          </a:p>
          <a:p>
            <a:r>
              <a:rPr lang="en-US" dirty="0"/>
              <a:t>A packet arrives for UIUC.</a:t>
            </a:r>
          </a:p>
          <a:p>
            <a:r>
              <a:rPr lang="en-US" b="1" dirty="0">
                <a:solidFill>
                  <a:srgbClr val="00B050"/>
                </a:solidFill>
              </a:rPr>
              <a:t>Which interface?</a:t>
            </a:r>
          </a:p>
          <a:p>
            <a:r>
              <a:rPr lang="en-US" dirty="0"/>
              <a:t>Usually, the </a:t>
            </a:r>
            <a:r>
              <a:rPr lang="en-US" b="1" dirty="0">
                <a:solidFill>
                  <a:srgbClr val="0070C0"/>
                </a:solidFill>
              </a:rPr>
              <a:t>more specific answer is chosen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33586D-1C25-5F26-5228-2418C81C9788}"/>
              </a:ext>
            </a:extLst>
          </p:cNvPr>
          <p:cNvSpPr txBox="1"/>
          <p:nvPr/>
        </p:nvSpPr>
        <p:spPr>
          <a:xfrm>
            <a:off x="8952361" y="358027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A417-903C-A7F6-AF73-854F00BD240A}"/>
              </a:ext>
            </a:extLst>
          </p:cNvPr>
          <p:cNvSpPr txBox="1"/>
          <p:nvPr/>
        </p:nvSpPr>
        <p:spPr>
          <a:xfrm>
            <a:off x="9352874" y="400808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E6ADCF-9C2F-B3FF-14C9-EA9CC3FE1C20}"/>
              </a:ext>
            </a:extLst>
          </p:cNvPr>
          <p:cNvSpPr txBox="1"/>
          <p:nvPr/>
        </p:nvSpPr>
        <p:spPr>
          <a:xfrm>
            <a:off x="9776140" y="33801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004CE9-F93F-52C3-C61C-CBB644EA85D1}"/>
              </a:ext>
            </a:extLst>
          </p:cNvPr>
          <p:cNvGrpSpPr/>
          <p:nvPr/>
        </p:nvGrpSpPr>
        <p:grpSpPr>
          <a:xfrm>
            <a:off x="7378262" y="3056421"/>
            <a:ext cx="4059859" cy="2645527"/>
            <a:chOff x="1968649" y="2402958"/>
            <a:chExt cx="5888811" cy="328096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DA08AE2-F2DA-37CB-C860-D7B102FFC43B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9344E34-F4D0-AA99-1959-CD7C89FB702D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6B49164-3B93-95A7-39AD-A79C2471C621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671D13-BACD-CBCF-E425-D3089C228CEB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2817727-959D-0D88-1344-3A13FE9F6D79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B3F489-8985-2CA0-676C-B2BD39931EC6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508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E3E64375-3736-97B6-4C00-80721813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1" name="Picture 3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BBD5961-AE9C-C547-FCE6-4DD998F7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2" name="Picture 3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6C3B4D0-0AE7-E67B-D507-8780790A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3" name="Picture 3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6BC3201-F8D3-F2B6-3D48-A02483C10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aphicFrame>
        <p:nvGraphicFramePr>
          <p:cNvPr id="2" name="Table 39">
            <a:extLst>
              <a:ext uri="{FF2B5EF4-FFF2-40B4-BE49-F238E27FC236}">
                <a16:creationId xmlns:a16="http://schemas.microsoft.com/office/drawing/2014/main" id="{74C91EDC-8D81-B6BB-C64A-AC60505245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98485"/>
              </p:ext>
            </p:extLst>
          </p:nvPr>
        </p:nvGraphicFramePr>
        <p:xfrm>
          <a:off x="8681933" y="1900889"/>
          <a:ext cx="192300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17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53388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UIUC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state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9268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88C524-1736-66F2-F2F4-8D0B996A6B89}"/>
              </a:ext>
            </a:extLst>
          </p:cNvPr>
          <p:cNvSpPr txBox="1"/>
          <p:nvPr/>
        </p:nvSpPr>
        <p:spPr>
          <a:xfrm>
            <a:off x="3616692" y="365514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85A4F-53BE-1596-691B-DF8F64E9FC54}"/>
              </a:ext>
            </a:extLst>
          </p:cNvPr>
          <p:cNvSpPr txBox="1"/>
          <p:nvPr/>
        </p:nvSpPr>
        <p:spPr>
          <a:xfrm>
            <a:off x="3631088" y="236483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2C6848-5357-CC63-9B38-E419C272975E}"/>
              </a:ext>
            </a:extLst>
          </p:cNvPr>
          <p:cNvSpPr txBox="1"/>
          <p:nvPr/>
        </p:nvSpPr>
        <p:spPr>
          <a:xfrm>
            <a:off x="3721795" y="4652008"/>
            <a:ext cx="16321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3?  Or 2?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49CE7-75B8-8A59-3CA3-A0900B460711}"/>
              </a:ext>
            </a:extLst>
          </p:cNvPr>
          <p:cNvSpPr txBox="1"/>
          <p:nvPr/>
        </p:nvSpPr>
        <p:spPr>
          <a:xfrm>
            <a:off x="5315319" y="46520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22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Within AS Based on Link Costs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8635136" cy="4239077"/>
          </a:xfrm>
        </p:spPr>
        <p:txBody>
          <a:bodyPr>
            <a:normAutofit/>
          </a:bodyPr>
          <a:lstStyle/>
          <a:p>
            <a:r>
              <a:rPr lang="en-US" dirty="0"/>
              <a:t>Within an AS, </a:t>
            </a:r>
            <a:r>
              <a:rPr lang="en-US" b="1" dirty="0">
                <a:solidFill>
                  <a:srgbClr val="0070C0"/>
                </a:solidFill>
              </a:rPr>
              <a:t>each link </a:t>
            </a:r>
            <a:r>
              <a:rPr lang="en-US" dirty="0"/>
              <a:t>can be </a:t>
            </a:r>
            <a:r>
              <a:rPr lang="en-US" b="1" dirty="0">
                <a:solidFill>
                  <a:srgbClr val="0070C0"/>
                </a:solidFill>
              </a:rPr>
              <a:t>assigned a cost.</a:t>
            </a:r>
          </a:p>
          <a:p>
            <a:endParaRPr lang="en-US" dirty="0"/>
          </a:p>
          <a:p>
            <a:r>
              <a:rPr lang="en-US" dirty="0"/>
              <a:t>Link cost may reflect </a:t>
            </a:r>
          </a:p>
          <a:p>
            <a:pPr lvl="1"/>
            <a:r>
              <a:rPr lang="en-US" dirty="0"/>
              <a:t>length (delay), </a:t>
            </a:r>
          </a:p>
          <a:p>
            <a:pPr lvl="1"/>
            <a:r>
              <a:rPr lang="en-US" dirty="0"/>
              <a:t>link capacity, </a:t>
            </a:r>
          </a:p>
          <a:p>
            <a:pPr lvl="1"/>
            <a:r>
              <a:rPr lang="en-US" dirty="0"/>
              <a:t>congestion (queueing delay),</a:t>
            </a:r>
          </a:p>
          <a:p>
            <a:pPr lvl="1"/>
            <a:r>
              <a:rPr lang="en-US" dirty="0"/>
              <a:t>any combination of those metrics, </a:t>
            </a:r>
          </a:p>
          <a:p>
            <a:pPr lvl="1"/>
            <a:r>
              <a:rPr lang="en-US" dirty="0"/>
              <a:t>or just the AS’s preferences.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A9E3F38-FE8E-068F-9E75-7E313DFAB8DB}"/>
              </a:ext>
            </a:extLst>
          </p:cNvPr>
          <p:cNvGrpSpPr/>
          <p:nvPr/>
        </p:nvGrpSpPr>
        <p:grpSpPr>
          <a:xfrm>
            <a:off x="6286666" y="2305541"/>
            <a:ext cx="4967181" cy="3858508"/>
            <a:chOff x="6146386" y="2491730"/>
            <a:chExt cx="4967181" cy="3858508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923719-5DC6-364C-E300-EB06B098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3743" y="4711468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5D1D38-5392-525B-E177-4CF4FA220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47" y="4728283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C98973-FFDD-4B36-84CB-73812A361E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4698212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3719205-245A-7815-8E4C-208BFD9E9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5967303"/>
              <a:ext cx="17855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B2AA07-29FC-2EC3-52A8-9B608CD2E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4711468"/>
              <a:ext cx="1785596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4B0FD0-F7A7-1512-E59A-A76EA90D8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3412306"/>
              <a:ext cx="2657907" cy="1290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EF6776-6C96-6089-138A-96A3AD57C0F8}"/>
                </a:ext>
              </a:extLst>
            </p:cNvPr>
            <p:cNvCxnSpPr>
              <a:cxnSpLocks/>
            </p:cNvCxnSpPr>
            <p:nvPr/>
          </p:nvCxnSpPr>
          <p:spPr>
            <a:xfrm>
              <a:off x="6336593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4B6951F-6CE2-24DC-0D88-22B086A974A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025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78A95D2-4F9B-9D38-1293-8F8382C48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5393" y="3397807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C84E071-DB26-A376-DFBC-1CAD7208D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6513" y="3425619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F06DD7C-6FBF-FAA3-7C27-08440A5CE1A4}"/>
                </a:ext>
              </a:extLst>
            </p:cNvPr>
            <p:cNvCxnSpPr>
              <a:cxnSpLocks/>
            </p:cNvCxnSpPr>
            <p:nvPr/>
          </p:nvCxnSpPr>
          <p:spPr>
            <a:xfrm>
              <a:off x="9916437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1F0A26C-BFF1-5705-BD20-0E4AE30E42E3}"/>
                </a:ext>
              </a:extLst>
            </p:cNvPr>
            <p:cNvSpPr/>
            <p:nvPr/>
          </p:nvSpPr>
          <p:spPr>
            <a:xfrm>
              <a:off x="6337738" y="2837786"/>
              <a:ext cx="3594538" cy="599097"/>
            </a:xfrm>
            <a:custGeom>
              <a:avLst/>
              <a:gdLst>
                <a:gd name="connsiteX0" fmla="*/ 0 w 3594538"/>
                <a:gd name="connsiteY0" fmla="*/ 588586 h 599097"/>
                <a:gd name="connsiteX1" fmla="*/ 1776248 w 3594538"/>
                <a:gd name="connsiteY1" fmla="*/ 7 h 599097"/>
                <a:gd name="connsiteX2" fmla="*/ 3594538 w 3594538"/>
                <a:gd name="connsiteY2" fmla="*/ 599097 h 5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4538" h="599097">
                  <a:moveTo>
                    <a:pt x="0" y="588586"/>
                  </a:moveTo>
                  <a:cubicBezTo>
                    <a:pt x="588579" y="293420"/>
                    <a:pt x="1177158" y="-1745"/>
                    <a:pt x="1776248" y="7"/>
                  </a:cubicBezTo>
                  <a:cubicBezTo>
                    <a:pt x="2375338" y="1759"/>
                    <a:pt x="2984938" y="300428"/>
                    <a:pt x="3594538" y="5990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9C5F93-3192-1C26-0544-D6E90173F73C}"/>
                </a:ext>
              </a:extLst>
            </p:cNvPr>
            <p:cNvGrpSpPr/>
            <p:nvPr/>
          </p:nvGrpSpPr>
          <p:grpSpPr>
            <a:xfrm>
              <a:off x="7059671" y="4515332"/>
              <a:ext cx="3936952" cy="365760"/>
              <a:chOff x="6146386" y="3246240"/>
              <a:chExt cx="3936952" cy="3657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F30B72-014C-8604-DE0D-134A3D4A3AB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D4B50BF-F3FB-358E-4CA3-4E5955E56709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BCC9CCA-7253-6622-4929-35248A15A716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34DA527-5CA3-60A0-1A48-64023A3F6BE7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F6F62B-7C3B-BE8D-847E-329337E9443A}"/>
                </a:ext>
              </a:extLst>
            </p:cNvPr>
            <p:cNvGrpSpPr/>
            <p:nvPr/>
          </p:nvGrpSpPr>
          <p:grpSpPr>
            <a:xfrm>
              <a:off x="8845267" y="5784423"/>
              <a:ext cx="2151356" cy="365760"/>
              <a:chOff x="7931982" y="3246240"/>
              <a:chExt cx="2151356" cy="3657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6E8D77-2FB9-9DD5-12C5-42B547855E30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43F351-4852-8923-2297-C7A9D95EF973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2D1C169-EA84-AF9A-4CB8-B3C5290CE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859" y="3429120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457290-91F5-6839-5718-9E967527D379}"/>
                </a:ext>
              </a:extLst>
            </p:cNvPr>
            <p:cNvGrpSpPr/>
            <p:nvPr/>
          </p:nvGrpSpPr>
          <p:grpSpPr>
            <a:xfrm>
              <a:off x="6146386" y="3246240"/>
              <a:ext cx="3936952" cy="365760"/>
              <a:chOff x="6146386" y="3246240"/>
              <a:chExt cx="3936952" cy="3657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5BF24BF-2ECF-E36B-32F1-BE3C5B6729F3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EEBB799-5306-C655-8288-1BA0F9135EDE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4BA3E12-C7E6-C174-195F-0F78DE491FE4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E5AB64-A474-B45F-10BF-64C84F843E4E}"/>
                </a:ext>
              </a:extLst>
            </p:cNvPr>
            <p:cNvSpPr txBox="1"/>
            <p:nvPr/>
          </p:nvSpPr>
          <p:spPr>
            <a:xfrm>
              <a:off x="7886991" y="249173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E290EB0-9A1A-5576-445A-F8495360E032}"/>
                </a:ext>
              </a:extLst>
            </p:cNvPr>
            <p:cNvSpPr txBox="1"/>
            <p:nvPr/>
          </p:nvSpPr>
          <p:spPr>
            <a:xfrm>
              <a:off x="7036287" y="3408534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AB9E8-1E35-648C-2F61-A57D24CFC4E9}"/>
                </a:ext>
              </a:extLst>
            </p:cNvPr>
            <p:cNvSpPr txBox="1"/>
            <p:nvPr/>
          </p:nvSpPr>
          <p:spPr>
            <a:xfrm>
              <a:off x="8480244" y="30667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B390C7-A406-6EDC-4B64-C1E4B26272FE}"/>
                </a:ext>
              </a:extLst>
            </p:cNvPr>
            <p:cNvSpPr txBox="1"/>
            <p:nvPr/>
          </p:nvSpPr>
          <p:spPr>
            <a:xfrm>
              <a:off x="6398995" y="399289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4789707-6E1C-73E7-4B4B-EB4A9BBD3DB3}"/>
                </a:ext>
              </a:extLst>
            </p:cNvPr>
            <p:cNvSpPr txBox="1"/>
            <p:nvPr/>
          </p:nvSpPr>
          <p:spPr>
            <a:xfrm>
              <a:off x="7968774" y="464543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BFC80C4-110B-32B3-030C-2C6153F5A063}"/>
                </a:ext>
              </a:extLst>
            </p:cNvPr>
            <p:cNvSpPr txBox="1"/>
            <p:nvPr/>
          </p:nvSpPr>
          <p:spPr>
            <a:xfrm>
              <a:off x="9695466" y="4341975"/>
              <a:ext cx="450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9CF39E-6552-2E7D-9A99-EF9C0041CAA7}"/>
                </a:ext>
              </a:extLst>
            </p:cNvPr>
            <p:cNvSpPr txBox="1"/>
            <p:nvPr/>
          </p:nvSpPr>
          <p:spPr>
            <a:xfrm>
              <a:off x="9560051" y="498989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2824DD6-20B2-1479-36BC-63C018115D38}"/>
                </a:ext>
              </a:extLst>
            </p:cNvPr>
            <p:cNvSpPr txBox="1"/>
            <p:nvPr/>
          </p:nvSpPr>
          <p:spPr>
            <a:xfrm>
              <a:off x="9757278" y="595012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6D08841-5BA1-BCA8-19D9-AFA3715BF03B}"/>
                </a:ext>
              </a:extLst>
            </p:cNvPr>
            <p:cNvSpPr txBox="1"/>
            <p:nvPr/>
          </p:nvSpPr>
          <p:spPr>
            <a:xfrm>
              <a:off x="10786233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9E0A065-261D-EE61-537F-4EA624D58844}"/>
                </a:ext>
              </a:extLst>
            </p:cNvPr>
            <p:cNvSpPr txBox="1"/>
            <p:nvPr/>
          </p:nvSpPr>
          <p:spPr>
            <a:xfrm>
              <a:off x="8738974" y="35292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37222A1-535A-84C9-DBBA-66AE4A3F1E13}"/>
                </a:ext>
              </a:extLst>
            </p:cNvPr>
            <p:cNvSpPr txBox="1"/>
            <p:nvPr/>
          </p:nvSpPr>
          <p:spPr>
            <a:xfrm>
              <a:off x="8039361" y="36149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DC0C14C-178B-BC75-46ED-F00E3A2D7DA1}"/>
                </a:ext>
              </a:extLst>
            </p:cNvPr>
            <p:cNvSpPr txBox="1"/>
            <p:nvPr/>
          </p:nvSpPr>
          <p:spPr>
            <a:xfrm>
              <a:off x="7330565" y="38352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ADD244B-E8A3-8F20-A11C-1A5A6472BC3B}"/>
                </a:ext>
              </a:extLst>
            </p:cNvPr>
            <p:cNvSpPr txBox="1"/>
            <p:nvPr/>
          </p:nvSpPr>
          <p:spPr>
            <a:xfrm>
              <a:off x="9500867" y="38244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B731E99-E9BD-52C7-D740-F688BC507163}"/>
                </a:ext>
              </a:extLst>
            </p:cNvPr>
            <p:cNvSpPr txBox="1"/>
            <p:nvPr/>
          </p:nvSpPr>
          <p:spPr>
            <a:xfrm>
              <a:off x="10300716" y="37682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6BD7851-F933-AC0D-0723-0A68E42EF9DE}"/>
                </a:ext>
              </a:extLst>
            </p:cNvPr>
            <p:cNvSpPr txBox="1"/>
            <p:nvPr/>
          </p:nvSpPr>
          <p:spPr>
            <a:xfrm>
              <a:off x="8738974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EBA016-D921-BBDB-1B5B-273BD16873FF}"/>
              </a:ext>
            </a:extLst>
          </p:cNvPr>
          <p:cNvGrpSpPr/>
          <p:nvPr/>
        </p:nvGrpSpPr>
        <p:grpSpPr>
          <a:xfrm>
            <a:off x="8453277" y="1986574"/>
            <a:ext cx="2706766" cy="958684"/>
            <a:chOff x="6327089" y="2082686"/>
            <a:chExt cx="2706766" cy="9586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18B25-A4EC-8E41-F53A-44BE7B8D6F77}"/>
                </a:ext>
              </a:extLst>
            </p:cNvPr>
            <p:cNvSpPr txBox="1"/>
            <p:nvPr/>
          </p:nvSpPr>
          <p:spPr>
            <a:xfrm>
              <a:off x="7371220" y="2082686"/>
              <a:ext cx="16626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link costs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AFADC8A-FD46-78D4-9DE0-CBC7F7603B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7089" y="2335750"/>
              <a:ext cx="1068728" cy="17268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E9258-17D1-B97E-0F98-94070435C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9359" y="2553333"/>
              <a:ext cx="616144" cy="48803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33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8635136" cy="42390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construct a forwarding table, </a:t>
            </a:r>
          </a:p>
          <a:p>
            <a:pPr lvl="1"/>
            <a:r>
              <a:rPr lang="en-US" dirty="0"/>
              <a:t>a router must </a:t>
            </a:r>
            <a:r>
              <a:rPr lang="en-US" b="1" dirty="0">
                <a:solidFill>
                  <a:srgbClr val="0070C0"/>
                </a:solidFill>
              </a:rPr>
              <a:t>decide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which path to follow </a:t>
            </a:r>
          </a:p>
          <a:p>
            <a:pPr lvl="1"/>
            <a:r>
              <a:rPr lang="en-US" dirty="0"/>
              <a:t>to reach each other node.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cost of a path </a:t>
            </a:r>
            <a:r>
              <a:rPr lang="en-US" dirty="0"/>
              <a:t>is 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070C0"/>
                </a:solidFill>
              </a:rPr>
              <a:t>sum of the costs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of</a:t>
            </a:r>
            <a:r>
              <a:rPr lang="en-US" dirty="0"/>
              <a:t> the </a:t>
            </a:r>
            <a:r>
              <a:rPr lang="en-US" b="1" dirty="0">
                <a:solidFill>
                  <a:srgbClr val="0070C0"/>
                </a:solidFill>
              </a:rPr>
              <a:t>links</a:t>
            </a:r>
            <a:r>
              <a:rPr lang="en-US" dirty="0"/>
              <a:t> in the path.</a:t>
            </a:r>
          </a:p>
          <a:p>
            <a:r>
              <a:rPr lang="en-US" dirty="0"/>
              <a:t>And the </a:t>
            </a:r>
            <a:r>
              <a:rPr lang="en-US" b="1" dirty="0">
                <a:solidFill>
                  <a:srgbClr val="0070C0"/>
                </a:solidFill>
              </a:rPr>
              <a:t>desired path is </a:t>
            </a: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path with the </a:t>
            </a:r>
            <a:r>
              <a:rPr lang="en-US" b="1" dirty="0">
                <a:solidFill>
                  <a:srgbClr val="0070C0"/>
                </a:solidFill>
              </a:rPr>
              <a:t>smallest cost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A9E3F38-FE8E-068F-9E75-7E313DFAB8DB}"/>
              </a:ext>
            </a:extLst>
          </p:cNvPr>
          <p:cNvGrpSpPr/>
          <p:nvPr/>
        </p:nvGrpSpPr>
        <p:grpSpPr>
          <a:xfrm>
            <a:off x="6286666" y="2305541"/>
            <a:ext cx="4967181" cy="3858508"/>
            <a:chOff x="6146386" y="2491730"/>
            <a:chExt cx="4967181" cy="3858508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923719-5DC6-364C-E300-EB06B098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3743" y="4711468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5D1D38-5392-525B-E177-4CF4FA220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47" y="4728283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C98973-FFDD-4B36-84CB-73812A361E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4698212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3719205-245A-7815-8E4C-208BFD9E9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5967303"/>
              <a:ext cx="17855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B2AA07-29FC-2EC3-52A8-9B608CD2E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4711468"/>
              <a:ext cx="1785596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4B0FD0-F7A7-1512-E59A-A76EA90D8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3412306"/>
              <a:ext cx="2657907" cy="1290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EF6776-6C96-6089-138A-96A3AD57C0F8}"/>
                </a:ext>
              </a:extLst>
            </p:cNvPr>
            <p:cNvCxnSpPr>
              <a:cxnSpLocks/>
            </p:cNvCxnSpPr>
            <p:nvPr/>
          </p:nvCxnSpPr>
          <p:spPr>
            <a:xfrm>
              <a:off x="6336593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4B6951F-6CE2-24DC-0D88-22B086A974A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025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78A95D2-4F9B-9D38-1293-8F8382C48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5393" y="3397807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C84E071-DB26-A376-DFBC-1CAD7208D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6513" y="3425619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F06DD7C-6FBF-FAA3-7C27-08440A5CE1A4}"/>
                </a:ext>
              </a:extLst>
            </p:cNvPr>
            <p:cNvCxnSpPr>
              <a:cxnSpLocks/>
            </p:cNvCxnSpPr>
            <p:nvPr/>
          </p:nvCxnSpPr>
          <p:spPr>
            <a:xfrm>
              <a:off x="9916437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1F0A26C-BFF1-5705-BD20-0E4AE30E42E3}"/>
                </a:ext>
              </a:extLst>
            </p:cNvPr>
            <p:cNvSpPr/>
            <p:nvPr/>
          </p:nvSpPr>
          <p:spPr>
            <a:xfrm>
              <a:off x="6337738" y="2837786"/>
              <a:ext cx="3594538" cy="599097"/>
            </a:xfrm>
            <a:custGeom>
              <a:avLst/>
              <a:gdLst>
                <a:gd name="connsiteX0" fmla="*/ 0 w 3594538"/>
                <a:gd name="connsiteY0" fmla="*/ 588586 h 599097"/>
                <a:gd name="connsiteX1" fmla="*/ 1776248 w 3594538"/>
                <a:gd name="connsiteY1" fmla="*/ 7 h 599097"/>
                <a:gd name="connsiteX2" fmla="*/ 3594538 w 3594538"/>
                <a:gd name="connsiteY2" fmla="*/ 599097 h 5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4538" h="599097">
                  <a:moveTo>
                    <a:pt x="0" y="588586"/>
                  </a:moveTo>
                  <a:cubicBezTo>
                    <a:pt x="588579" y="293420"/>
                    <a:pt x="1177158" y="-1745"/>
                    <a:pt x="1776248" y="7"/>
                  </a:cubicBezTo>
                  <a:cubicBezTo>
                    <a:pt x="2375338" y="1759"/>
                    <a:pt x="2984938" y="300428"/>
                    <a:pt x="3594538" y="5990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9C5F93-3192-1C26-0544-D6E90173F73C}"/>
                </a:ext>
              </a:extLst>
            </p:cNvPr>
            <p:cNvGrpSpPr/>
            <p:nvPr/>
          </p:nvGrpSpPr>
          <p:grpSpPr>
            <a:xfrm>
              <a:off x="7059671" y="4515332"/>
              <a:ext cx="3936952" cy="365760"/>
              <a:chOff x="6146386" y="3246240"/>
              <a:chExt cx="3936952" cy="3657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F30B72-014C-8604-DE0D-134A3D4A3AB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D4B50BF-F3FB-358E-4CA3-4E5955E56709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BCC9CCA-7253-6622-4929-35248A15A716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34DA527-5CA3-60A0-1A48-64023A3F6BE7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F6F62B-7C3B-BE8D-847E-329337E9443A}"/>
                </a:ext>
              </a:extLst>
            </p:cNvPr>
            <p:cNvGrpSpPr/>
            <p:nvPr/>
          </p:nvGrpSpPr>
          <p:grpSpPr>
            <a:xfrm>
              <a:off x="8845267" y="5784423"/>
              <a:ext cx="2151356" cy="365760"/>
              <a:chOff x="7931982" y="3246240"/>
              <a:chExt cx="2151356" cy="3657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6E8D77-2FB9-9DD5-12C5-42B547855E30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43F351-4852-8923-2297-C7A9D95EF973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2D1C169-EA84-AF9A-4CB8-B3C5290CE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859" y="3429120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457290-91F5-6839-5718-9E967527D379}"/>
                </a:ext>
              </a:extLst>
            </p:cNvPr>
            <p:cNvGrpSpPr/>
            <p:nvPr/>
          </p:nvGrpSpPr>
          <p:grpSpPr>
            <a:xfrm>
              <a:off x="6146386" y="3246240"/>
              <a:ext cx="3936952" cy="365760"/>
              <a:chOff x="6146386" y="3246240"/>
              <a:chExt cx="3936952" cy="3657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5BF24BF-2ECF-E36B-32F1-BE3C5B6729F3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EEBB799-5306-C655-8288-1BA0F9135EDE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4BA3E12-C7E6-C174-195F-0F78DE491FE4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E5AB64-A474-B45F-10BF-64C84F843E4E}"/>
                </a:ext>
              </a:extLst>
            </p:cNvPr>
            <p:cNvSpPr txBox="1"/>
            <p:nvPr/>
          </p:nvSpPr>
          <p:spPr>
            <a:xfrm>
              <a:off x="7886991" y="249173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E290EB0-9A1A-5576-445A-F8495360E032}"/>
                </a:ext>
              </a:extLst>
            </p:cNvPr>
            <p:cNvSpPr txBox="1"/>
            <p:nvPr/>
          </p:nvSpPr>
          <p:spPr>
            <a:xfrm>
              <a:off x="7036287" y="3408534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AB9E8-1E35-648C-2F61-A57D24CFC4E9}"/>
                </a:ext>
              </a:extLst>
            </p:cNvPr>
            <p:cNvSpPr txBox="1"/>
            <p:nvPr/>
          </p:nvSpPr>
          <p:spPr>
            <a:xfrm>
              <a:off x="8480244" y="30667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B390C7-A406-6EDC-4B64-C1E4B26272FE}"/>
                </a:ext>
              </a:extLst>
            </p:cNvPr>
            <p:cNvSpPr txBox="1"/>
            <p:nvPr/>
          </p:nvSpPr>
          <p:spPr>
            <a:xfrm>
              <a:off x="6398995" y="399289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4789707-6E1C-73E7-4B4B-EB4A9BBD3DB3}"/>
                </a:ext>
              </a:extLst>
            </p:cNvPr>
            <p:cNvSpPr txBox="1"/>
            <p:nvPr/>
          </p:nvSpPr>
          <p:spPr>
            <a:xfrm>
              <a:off x="7968774" y="464543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BFC80C4-110B-32B3-030C-2C6153F5A063}"/>
                </a:ext>
              </a:extLst>
            </p:cNvPr>
            <p:cNvSpPr txBox="1"/>
            <p:nvPr/>
          </p:nvSpPr>
          <p:spPr>
            <a:xfrm>
              <a:off x="9695466" y="4341975"/>
              <a:ext cx="450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9CF39E-6552-2E7D-9A99-EF9C0041CAA7}"/>
                </a:ext>
              </a:extLst>
            </p:cNvPr>
            <p:cNvSpPr txBox="1"/>
            <p:nvPr/>
          </p:nvSpPr>
          <p:spPr>
            <a:xfrm>
              <a:off x="9560051" y="498989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2824DD6-20B2-1479-36BC-63C018115D38}"/>
                </a:ext>
              </a:extLst>
            </p:cNvPr>
            <p:cNvSpPr txBox="1"/>
            <p:nvPr/>
          </p:nvSpPr>
          <p:spPr>
            <a:xfrm>
              <a:off x="9757278" y="595012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6D08841-5BA1-BCA8-19D9-AFA3715BF03B}"/>
                </a:ext>
              </a:extLst>
            </p:cNvPr>
            <p:cNvSpPr txBox="1"/>
            <p:nvPr/>
          </p:nvSpPr>
          <p:spPr>
            <a:xfrm>
              <a:off x="10786233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9E0A065-261D-EE61-537F-4EA624D58844}"/>
                </a:ext>
              </a:extLst>
            </p:cNvPr>
            <p:cNvSpPr txBox="1"/>
            <p:nvPr/>
          </p:nvSpPr>
          <p:spPr>
            <a:xfrm>
              <a:off x="8738974" y="35292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37222A1-535A-84C9-DBBA-66AE4A3F1E13}"/>
                </a:ext>
              </a:extLst>
            </p:cNvPr>
            <p:cNvSpPr txBox="1"/>
            <p:nvPr/>
          </p:nvSpPr>
          <p:spPr>
            <a:xfrm>
              <a:off x="8039361" y="36149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DC0C14C-178B-BC75-46ED-F00E3A2D7DA1}"/>
                </a:ext>
              </a:extLst>
            </p:cNvPr>
            <p:cNvSpPr txBox="1"/>
            <p:nvPr/>
          </p:nvSpPr>
          <p:spPr>
            <a:xfrm>
              <a:off x="7330565" y="38352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ADD244B-E8A3-8F20-A11C-1A5A6472BC3B}"/>
                </a:ext>
              </a:extLst>
            </p:cNvPr>
            <p:cNvSpPr txBox="1"/>
            <p:nvPr/>
          </p:nvSpPr>
          <p:spPr>
            <a:xfrm>
              <a:off x="9500867" y="38244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B731E99-E9BD-52C7-D740-F688BC507163}"/>
                </a:ext>
              </a:extLst>
            </p:cNvPr>
            <p:cNvSpPr txBox="1"/>
            <p:nvPr/>
          </p:nvSpPr>
          <p:spPr>
            <a:xfrm>
              <a:off x="10300716" y="37682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6BD7851-F933-AC0D-0723-0A68E42EF9DE}"/>
                </a:ext>
              </a:extLst>
            </p:cNvPr>
            <p:cNvSpPr txBox="1"/>
            <p:nvPr/>
          </p:nvSpPr>
          <p:spPr>
            <a:xfrm>
              <a:off x="8738974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Within AS Based on Link Costs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5CD31B-2C13-C29C-CD3D-2E3AFD4BB349}"/>
              </a:ext>
            </a:extLst>
          </p:cNvPr>
          <p:cNvCxnSpPr>
            <a:cxnSpLocks/>
          </p:cNvCxnSpPr>
          <p:nvPr/>
        </p:nvCxnSpPr>
        <p:spPr>
          <a:xfrm>
            <a:off x="6652426" y="3242931"/>
            <a:ext cx="141983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8B870CC-30A5-1B1B-1DEE-6347D138BE84}"/>
              </a:ext>
            </a:extLst>
          </p:cNvPr>
          <p:cNvSpPr/>
          <p:nvPr/>
        </p:nvSpPr>
        <p:spPr>
          <a:xfrm>
            <a:off x="6463862" y="3237186"/>
            <a:ext cx="1681655" cy="1147234"/>
          </a:xfrm>
          <a:custGeom>
            <a:avLst/>
            <a:gdLst>
              <a:gd name="connsiteX0" fmla="*/ 0 w 1681655"/>
              <a:gd name="connsiteY0" fmla="*/ 0 h 1147234"/>
              <a:gd name="connsiteX1" fmla="*/ 903890 w 1681655"/>
              <a:gd name="connsiteY1" fmla="*/ 1145628 h 1147234"/>
              <a:gd name="connsiteX2" fmla="*/ 1681655 w 1681655"/>
              <a:gd name="connsiteY2" fmla="*/ 199697 h 114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1655" h="1147234">
                <a:moveTo>
                  <a:pt x="0" y="0"/>
                </a:moveTo>
                <a:cubicBezTo>
                  <a:pt x="311807" y="556172"/>
                  <a:pt x="623614" y="1112345"/>
                  <a:pt x="903890" y="1145628"/>
                </a:cubicBezTo>
                <a:cubicBezTo>
                  <a:pt x="1184166" y="1178911"/>
                  <a:pt x="1432910" y="689304"/>
                  <a:pt x="1681655" y="199697"/>
                </a:cubicBezTo>
              </a:path>
            </a:pathLst>
          </a:custGeom>
          <a:noFill/>
          <a:ln w="76200">
            <a:solidFill>
              <a:srgbClr val="EB9F1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6CDE4FA-AB04-1218-CF18-EC649C9EE67D}"/>
              </a:ext>
            </a:extLst>
          </p:cNvPr>
          <p:cNvSpPr/>
          <p:nvPr/>
        </p:nvSpPr>
        <p:spPr>
          <a:xfrm>
            <a:off x="6463862" y="2417073"/>
            <a:ext cx="3910311" cy="898039"/>
          </a:xfrm>
          <a:custGeom>
            <a:avLst/>
            <a:gdLst>
              <a:gd name="connsiteX0" fmla="*/ 0 w 3910311"/>
              <a:gd name="connsiteY0" fmla="*/ 704499 h 898039"/>
              <a:gd name="connsiteX1" fmla="*/ 1881352 w 3910311"/>
              <a:gd name="connsiteY1" fmla="*/ 306 h 898039"/>
              <a:gd name="connsiteX2" fmla="*/ 3909848 w 3910311"/>
              <a:gd name="connsiteY2" fmla="*/ 778072 h 898039"/>
              <a:gd name="connsiteX3" fmla="*/ 2028497 w 3910311"/>
              <a:gd name="connsiteY3" fmla="*/ 883175 h 8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0311" h="898039">
                <a:moveTo>
                  <a:pt x="0" y="704499"/>
                </a:moveTo>
                <a:cubicBezTo>
                  <a:pt x="614855" y="346271"/>
                  <a:pt x="1229711" y="-11956"/>
                  <a:pt x="1881352" y="306"/>
                </a:cubicBezTo>
                <a:cubicBezTo>
                  <a:pt x="2532993" y="12568"/>
                  <a:pt x="3885324" y="630927"/>
                  <a:pt x="3909848" y="778072"/>
                </a:cubicBezTo>
                <a:cubicBezTo>
                  <a:pt x="3934372" y="925217"/>
                  <a:pt x="2981434" y="904196"/>
                  <a:pt x="2028497" y="883175"/>
                </a:cubicBezTo>
              </a:path>
            </a:pathLst>
          </a:custGeom>
          <a:noFill/>
          <a:ln w="762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8682F916-B3D6-F7BC-10C9-343BBFA70FE8}"/>
              </a:ext>
            </a:extLst>
          </p:cNvPr>
          <p:cNvSpPr/>
          <p:nvPr/>
        </p:nvSpPr>
        <p:spPr>
          <a:xfrm>
            <a:off x="6432331" y="3321269"/>
            <a:ext cx="3006572" cy="1498782"/>
          </a:xfrm>
          <a:custGeom>
            <a:avLst/>
            <a:gdLst>
              <a:gd name="connsiteX0" fmla="*/ 0 w 3006572"/>
              <a:gd name="connsiteY0" fmla="*/ 0 h 1498782"/>
              <a:gd name="connsiteX1" fmla="*/ 830317 w 3006572"/>
              <a:gd name="connsiteY1" fmla="*/ 1355834 h 1498782"/>
              <a:gd name="connsiteX2" fmla="*/ 2963917 w 3006572"/>
              <a:gd name="connsiteY2" fmla="*/ 1313793 h 1498782"/>
              <a:gd name="connsiteX3" fmla="*/ 2049517 w 3006572"/>
              <a:gd name="connsiteY3" fmla="*/ 73572 h 149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572" h="1498782">
                <a:moveTo>
                  <a:pt x="0" y="0"/>
                </a:moveTo>
                <a:cubicBezTo>
                  <a:pt x="168165" y="568434"/>
                  <a:pt x="336331" y="1136869"/>
                  <a:pt x="830317" y="1355834"/>
                </a:cubicBezTo>
                <a:cubicBezTo>
                  <a:pt x="1324303" y="1574799"/>
                  <a:pt x="2760717" y="1527503"/>
                  <a:pt x="2963917" y="1313793"/>
                </a:cubicBezTo>
                <a:cubicBezTo>
                  <a:pt x="3167117" y="1100083"/>
                  <a:pt x="2608317" y="586827"/>
                  <a:pt x="2049517" y="73572"/>
                </a:cubicBezTo>
              </a:path>
            </a:pathLst>
          </a:custGeom>
          <a:noFill/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Find Routes Together!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the forwarding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table for the node 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00158A03-A139-5D12-0BAF-73379DC5B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4263"/>
              </p:ext>
            </p:extLst>
          </p:nvPr>
        </p:nvGraphicFramePr>
        <p:xfrm>
          <a:off x="806277" y="5026991"/>
          <a:ext cx="168896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A89F4534-0599-455D-9DE9-4D79EF5F0587}"/>
              </a:ext>
            </a:extLst>
          </p:cNvPr>
          <p:cNvGrpSpPr/>
          <p:nvPr/>
        </p:nvGrpSpPr>
        <p:grpSpPr>
          <a:xfrm>
            <a:off x="2134050" y="3696516"/>
            <a:ext cx="3123358" cy="1708963"/>
            <a:chOff x="2876196" y="2062332"/>
            <a:chExt cx="3123358" cy="17089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A7C252-C4E7-FFDB-7024-0E3E3E24BA66}"/>
                </a:ext>
              </a:extLst>
            </p:cNvPr>
            <p:cNvGrpSpPr/>
            <p:nvPr/>
          </p:nvGrpSpPr>
          <p:grpSpPr>
            <a:xfrm>
              <a:off x="2876196" y="2062332"/>
              <a:ext cx="3123358" cy="1708963"/>
              <a:chOff x="2876196" y="2062332"/>
              <a:chExt cx="3123358" cy="170896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0D7562E-0095-DA20-D64B-D8E71C397E57}"/>
                  </a:ext>
                </a:extLst>
              </p:cNvPr>
              <p:cNvGrpSpPr/>
              <p:nvPr/>
            </p:nvGrpSpPr>
            <p:grpSpPr>
              <a:xfrm>
                <a:off x="3215148" y="2114591"/>
                <a:ext cx="2445454" cy="1259840"/>
                <a:chOff x="3215148" y="2114591"/>
                <a:chExt cx="2445454" cy="1259840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8F03B6D-FCF5-EC81-C125-D45ED1E551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98028" y="2297471"/>
                  <a:ext cx="1039847" cy="894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210C9F51-F0E5-65E0-511F-1BF60BCD0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449804" y="2297471"/>
                  <a:ext cx="1039847" cy="8940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44EE2FA-2F97-B3DE-B513-618580A04E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98028" y="3191551"/>
                  <a:ext cx="2091623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D02EFB5F-37BB-5AFA-199D-CFC6E5E7D8CE}"/>
                    </a:ext>
                  </a:extLst>
                </p:cNvPr>
                <p:cNvSpPr/>
                <p:nvPr/>
              </p:nvSpPr>
              <p:spPr>
                <a:xfrm>
                  <a:off x="3215148" y="3008671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6454BB9A-EB3E-955E-B234-314E91BAAA6A}"/>
                    </a:ext>
                  </a:extLst>
                </p:cNvPr>
                <p:cNvSpPr/>
                <p:nvPr/>
              </p:nvSpPr>
              <p:spPr>
                <a:xfrm>
                  <a:off x="5294842" y="3008671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2EB48C4-7450-0485-D67A-F5703796AFFD}"/>
                    </a:ext>
                  </a:extLst>
                </p:cNvPr>
                <p:cNvSpPr/>
                <p:nvPr/>
              </p:nvSpPr>
              <p:spPr>
                <a:xfrm>
                  <a:off x="4254995" y="2114591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B51FC5-1281-AF4E-B519-C8A06BB1D351}"/>
                  </a:ext>
                </a:extLst>
              </p:cNvPr>
              <p:cNvSpPr txBox="1"/>
              <p:nvPr/>
            </p:nvSpPr>
            <p:spPr>
              <a:xfrm>
                <a:off x="3665869" y="3371185"/>
                <a:ext cx="15440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link cost = 1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BEDA6EB-F41C-C8D3-8F39-A879A853192A}"/>
                  </a:ext>
                </a:extLst>
              </p:cNvPr>
              <p:cNvGrpSpPr/>
              <p:nvPr/>
            </p:nvGrpSpPr>
            <p:grpSpPr>
              <a:xfrm>
                <a:off x="2876196" y="2062332"/>
                <a:ext cx="3123358" cy="707886"/>
                <a:chOff x="2876196" y="2062332"/>
                <a:chExt cx="3123358" cy="707886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2B016D8-88B5-37A6-D496-03DC578AF712}"/>
                    </a:ext>
                  </a:extLst>
                </p:cNvPr>
                <p:cNvSpPr txBox="1"/>
                <p:nvPr/>
              </p:nvSpPr>
              <p:spPr>
                <a:xfrm>
                  <a:off x="4912397" y="2062332"/>
                  <a:ext cx="108715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link </a:t>
                  </a:r>
                  <a:b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cost = 1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D422630-402C-BFED-AC13-42251F8D4A1F}"/>
                    </a:ext>
                  </a:extLst>
                </p:cNvPr>
                <p:cNvSpPr txBox="1"/>
                <p:nvPr/>
              </p:nvSpPr>
              <p:spPr>
                <a:xfrm>
                  <a:off x="2876196" y="2062332"/>
                  <a:ext cx="108715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link </a:t>
                  </a:r>
                  <a:b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en-US" sz="2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cost = 1</a:t>
                  </a:r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9D9480F-6E69-6FD6-172B-973E683221F4}"/>
                </a:ext>
              </a:extLst>
            </p:cNvPr>
            <p:cNvGrpSpPr/>
            <p:nvPr/>
          </p:nvGrpSpPr>
          <p:grpSpPr>
            <a:xfrm>
              <a:off x="3380135" y="2733606"/>
              <a:ext cx="2115481" cy="338554"/>
              <a:chOff x="3386099" y="2733606"/>
              <a:chExt cx="2115481" cy="33855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9D7DA5B-CFF7-8C8D-F7D6-A47992E594D4}"/>
                  </a:ext>
                </a:extLst>
              </p:cNvPr>
              <p:cNvSpPr txBox="1"/>
              <p:nvPr/>
            </p:nvSpPr>
            <p:spPr>
              <a:xfrm>
                <a:off x="3386099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03F1C8-7470-BAFE-5FEB-BBB3CAD46271}"/>
                  </a:ext>
                </a:extLst>
              </p:cNvPr>
              <p:cNvSpPr txBox="1"/>
              <p:nvPr/>
            </p:nvSpPr>
            <p:spPr>
              <a:xfrm>
                <a:off x="5203100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EB73279-35D2-B284-8328-EDA0301CA0D4}"/>
                </a:ext>
              </a:extLst>
            </p:cNvPr>
            <p:cNvGrpSpPr/>
            <p:nvPr/>
          </p:nvGrpSpPr>
          <p:grpSpPr>
            <a:xfrm>
              <a:off x="3993574" y="2219527"/>
              <a:ext cx="888602" cy="338554"/>
              <a:chOff x="4014397" y="2219527"/>
              <a:chExt cx="888602" cy="33855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195EAB-22BC-D986-6299-D3234332C87E}"/>
                  </a:ext>
                </a:extLst>
              </p:cNvPr>
              <p:cNvSpPr txBox="1"/>
              <p:nvPr/>
            </p:nvSpPr>
            <p:spPr>
              <a:xfrm>
                <a:off x="4014397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50CFE2-62E2-4FDB-AB2C-7E5D0085FAB3}"/>
                  </a:ext>
                </a:extLst>
              </p:cNvPr>
              <p:cNvSpPr txBox="1"/>
              <p:nvPr/>
            </p:nvSpPr>
            <p:spPr>
              <a:xfrm>
                <a:off x="4604519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BEF58D7-4C14-3342-8ED2-8285C1DE0349}"/>
                </a:ext>
              </a:extLst>
            </p:cNvPr>
            <p:cNvGrpSpPr/>
            <p:nvPr/>
          </p:nvGrpSpPr>
          <p:grpSpPr>
            <a:xfrm>
              <a:off x="3510665" y="3161945"/>
              <a:ext cx="1854421" cy="338554"/>
              <a:chOff x="3516629" y="3161945"/>
              <a:chExt cx="1854421" cy="33855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9AC0579-127F-21B5-EC38-8B648864C769}"/>
                  </a:ext>
                </a:extLst>
              </p:cNvPr>
              <p:cNvSpPr txBox="1"/>
              <p:nvPr/>
            </p:nvSpPr>
            <p:spPr>
              <a:xfrm>
                <a:off x="3516629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13C369E-C9EA-B08E-F6A6-A5ECBFBC976D}"/>
                  </a:ext>
                </a:extLst>
              </p:cNvPr>
              <p:cNvSpPr txBox="1"/>
              <p:nvPr/>
            </p:nvSpPr>
            <p:spPr>
              <a:xfrm>
                <a:off x="5072570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FBBDA35-923A-A0D3-E0DA-2FF647607320}"/>
              </a:ext>
            </a:extLst>
          </p:cNvPr>
          <p:cNvGrpSpPr/>
          <p:nvPr/>
        </p:nvGrpSpPr>
        <p:grpSpPr>
          <a:xfrm>
            <a:off x="7255433" y="3676196"/>
            <a:ext cx="3123358" cy="1729283"/>
            <a:chOff x="7255433" y="2966193"/>
            <a:chExt cx="3123358" cy="172928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E44E087-7F7B-091B-FDCA-046204BAD6F8}"/>
                </a:ext>
              </a:extLst>
            </p:cNvPr>
            <p:cNvGrpSpPr/>
            <p:nvPr/>
          </p:nvGrpSpPr>
          <p:grpSpPr>
            <a:xfrm>
              <a:off x="7594385" y="3018452"/>
              <a:ext cx="2445454" cy="1259840"/>
              <a:chOff x="3215148" y="2114591"/>
              <a:chExt cx="2445454" cy="1259840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7C0C8C30-6011-14B6-E490-0BA47CC86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8028" y="2297471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A33DAC6-FE4D-E80E-1701-BE8CDB49804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49804" y="2297471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66065E1-056A-8732-1EEE-A6D33F17F7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8028" y="3191551"/>
                <a:ext cx="20916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DAE4AC9-F8BE-2FE4-8101-4C7D1333DFD0}"/>
                  </a:ext>
                </a:extLst>
              </p:cNvPr>
              <p:cNvSpPr/>
              <p:nvPr/>
            </p:nvSpPr>
            <p:spPr>
              <a:xfrm>
                <a:off x="3215148" y="300867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1F164D8-60E5-33F8-7E0A-60FB4A2D87AA}"/>
                  </a:ext>
                </a:extLst>
              </p:cNvPr>
              <p:cNvSpPr/>
              <p:nvPr/>
            </p:nvSpPr>
            <p:spPr>
              <a:xfrm>
                <a:off x="5294842" y="300867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5280E27-235A-6E00-C130-3256FDCD300E}"/>
                  </a:ext>
                </a:extLst>
              </p:cNvPr>
              <p:cNvSpPr/>
              <p:nvPr/>
            </p:nvSpPr>
            <p:spPr>
              <a:xfrm>
                <a:off x="4254995" y="21145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3A9701-1265-53E3-A62D-9C8EC7ADCDF5}"/>
                </a:ext>
              </a:extLst>
            </p:cNvPr>
            <p:cNvSpPr txBox="1"/>
            <p:nvPr/>
          </p:nvSpPr>
          <p:spPr>
            <a:xfrm>
              <a:off x="7973772" y="4295366"/>
              <a:ext cx="16866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link cost = 13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71D5A90-4C60-85A1-18DF-3FA87D193DB2}"/>
                </a:ext>
              </a:extLst>
            </p:cNvPr>
            <p:cNvGrpSpPr/>
            <p:nvPr/>
          </p:nvGrpSpPr>
          <p:grpSpPr>
            <a:xfrm>
              <a:off x="7255433" y="2966193"/>
              <a:ext cx="3123358" cy="707886"/>
              <a:chOff x="2876196" y="2062332"/>
              <a:chExt cx="3123358" cy="70788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DC28675-36DB-66C0-E354-DE8839957DD8}"/>
                  </a:ext>
                </a:extLst>
              </p:cNvPr>
              <p:cNvSpPr txBox="1"/>
              <p:nvPr/>
            </p:nvSpPr>
            <p:spPr>
              <a:xfrm>
                <a:off x="4912397" y="2062332"/>
                <a:ext cx="10871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link 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= 4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1991396-64A6-DF58-B3F2-000AB4627E4D}"/>
                  </a:ext>
                </a:extLst>
              </p:cNvPr>
              <p:cNvSpPr txBox="1"/>
              <p:nvPr/>
            </p:nvSpPr>
            <p:spPr>
              <a:xfrm>
                <a:off x="2876196" y="2062332"/>
                <a:ext cx="10871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link 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= 6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616B1F-C7F9-DBA0-40CE-475CBDFFF5CD}"/>
                </a:ext>
              </a:extLst>
            </p:cNvPr>
            <p:cNvGrpSpPr/>
            <p:nvPr/>
          </p:nvGrpSpPr>
          <p:grpSpPr>
            <a:xfrm>
              <a:off x="7759372" y="3637467"/>
              <a:ext cx="2115481" cy="338554"/>
              <a:chOff x="3386099" y="2733606"/>
              <a:chExt cx="2115481" cy="338554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AB06A4-4084-C989-F51C-AE7849715872}"/>
                  </a:ext>
                </a:extLst>
              </p:cNvPr>
              <p:cNvSpPr txBox="1"/>
              <p:nvPr/>
            </p:nvSpPr>
            <p:spPr>
              <a:xfrm>
                <a:off x="3386099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948BAC4-813B-81DF-2F71-586D1A6E8B61}"/>
                  </a:ext>
                </a:extLst>
              </p:cNvPr>
              <p:cNvSpPr txBox="1"/>
              <p:nvPr/>
            </p:nvSpPr>
            <p:spPr>
              <a:xfrm>
                <a:off x="5203100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BE57B90-3233-FE0A-BB5B-C363069B2E04}"/>
                </a:ext>
              </a:extLst>
            </p:cNvPr>
            <p:cNvGrpSpPr/>
            <p:nvPr/>
          </p:nvGrpSpPr>
          <p:grpSpPr>
            <a:xfrm>
              <a:off x="8372811" y="3123388"/>
              <a:ext cx="888602" cy="338554"/>
              <a:chOff x="4014397" y="2219527"/>
              <a:chExt cx="888602" cy="338554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52FDBAC-8407-BB40-6C75-81DC5754054A}"/>
                  </a:ext>
                </a:extLst>
              </p:cNvPr>
              <p:cNvSpPr txBox="1"/>
              <p:nvPr/>
            </p:nvSpPr>
            <p:spPr>
              <a:xfrm>
                <a:off x="4014397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64666F1-C96F-CC47-BBAD-9857686EF00B}"/>
                  </a:ext>
                </a:extLst>
              </p:cNvPr>
              <p:cNvSpPr txBox="1"/>
              <p:nvPr/>
            </p:nvSpPr>
            <p:spPr>
              <a:xfrm>
                <a:off x="4604519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55EC168-A02A-FD12-0704-28CE84DA673B}"/>
                </a:ext>
              </a:extLst>
            </p:cNvPr>
            <p:cNvGrpSpPr/>
            <p:nvPr/>
          </p:nvGrpSpPr>
          <p:grpSpPr>
            <a:xfrm>
              <a:off x="7889902" y="4065806"/>
              <a:ext cx="1854421" cy="338554"/>
              <a:chOff x="3516629" y="3161945"/>
              <a:chExt cx="1854421" cy="338554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826249-880A-811A-E40F-1939CC637045}"/>
                  </a:ext>
                </a:extLst>
              </p:cNvPr>
              <p:cNvSpPr txBox="1"/>
              <p:nvPr/>
            </p:nvSpPr>
            <p:spPr>
              <a:xfrm>
                <a:off x="3516629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5CA0701-2E76-A084-334F-EDE2E9467CC7}"/>
                  </a:ext>
                </a:extLst>
              </p:cNvPr>
              <p:cNvSpPr txBox="1"/>
              <p:nvPr/>
            </p:nvSpPr>
            <p:spPr>
              <a:xfrm>
                <a:off x="5072570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425310CB-FF91-21DE-ED85-BE6038486C13}"/>
              </a:ext>
            </a:extLst>
          </p:cNvPr>
          <p:cNvSpPr txBox="1"/>
          <p:nvPr/>
        </p:nvSpPr>
        <p:spPr>
          <a:xfrm>
            <a:off x="1805090" y="53606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81" name="Table 39">
            <a:extLst>
              <a:ext uri="{FF2B5EF4-FFF2-40B4-BE49-F238E27FC236}">
                <a16:creationId xmlns:a16="http://schemas.microsoft.com/office/drawing/2014/main" id="{2B163F51-8DD4-D0A8-7694-BC7DF2E35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46328"/>
              </p:ext>
            </p:extLst>
          </p:nvPr>
        </p:nvGraphicFramePr>
        <p:xfrm>
          <a:off x="5943106" y="5026991"/>
          <a:ext cx="168896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938B95E3-1499-1DA6-7CDA-D8B4C982AFCD}"/>
              </a:ext>
            </a:extLst>
          </p:cNvPr>
          <p:cNvSpPr txBox="1"/>
          <p:nvPr/>
        </p:nvSpPr>
        <p:spPr>
          <a:xfrm>
            <a:off x="6941919" y="53606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F959125-B601-8351-8873-100CF0AF6415}"/>
              </a:ext>
            </a:extLst>
          </p:cNvPr>
          <p:cNvGrpSpPr/>
          <p:nvPr/>
        </p:nvGrpSpPr>
        <p:grpSpPr>
          <a:xfrm>
            <a:off x="6626703" y="1370662"/>
            <a:ext cx="3123358" cy="1729283"/>
            <a:chOff x="7255433" y="2966193"/>
            <a:chExt cx="3123358" cy="172928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28C91D4-70B5-EED4-6D76-49A2A7F5AA11}"/>
                </a:ext>
              </a:extLst>
            </p:cNvPr>
            <p:cNvGrpSpPr/>
            <p:nvPr/>
          </p:nvGrpSpPr>
          <p:grpSpPr>
            <a:xfrm>
              <a:off x="7594385" y="3018452"/>
              <a:ext cx="2445454" cy="1259840"/>
              <a:chOff x="3215148" y="2114591"/>
              <a:chExt cx="2445454" cy="1259840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0F7F123-29D8-CE3F-0F52-22CBF69C68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98028" y="2297471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1725A01-1305-4EBB-F54B-C9CDA8290C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49804" y="2297471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2163567-A88B-2162-8274-BF765C2CB2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8028" y="3191551"/>
                <a:ext cx="209162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C375868-D42E-2295-9B60-DFB78AF733A4}"/>
                  </a:ext>
                </a:extLst>
              </p:cNvPr>
              <p:cNvSpPr/>
              <p:nvPr/>
            </p:nvSpPr>
            <p:spPr>
              <a:xfrm>
                <a:off x="3215148" y="300867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23A2809-D9C6-51E9-4AD8-11953D85FF04}"/>
                  </a:ext>
                </a:extLst>
              </p:cNvPr>
              <p:cNvSpPr/>
              <p:nvPr/>
            </p:nvSpPr>
            <p:spPr>
              <a:xfrm>
                <a:off x="5294842" y="300867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3F1CF14-3AF1-F18D-B843-A1361719344E}"/>
                  </a:ext>
                </a:extLst>
              </p:cNvPr>
              <p:cNvSpPr/>
              <p:nvPr/>
            </p:nvSpPr>
            <p:spPr>
              <a:xfrm>
                <a:off x="4254995" y="21145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68346F-0673-3D05-AD81-0ED7175B7406}"/>
                </a:ext>
              </a:extLst>
            </p:cNvPr>
            <p:cNvSpPr txBox="1"/>
            <p:nvPr/>
          </p:nvSpPr>
          <p:spPr>
            <a:xfrm>
              <a:off x="8045106" y="4295366"/>
              <a:ext cx="15440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link cost = 1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7D8EDC5-E80F-2AE4-F19B-F4E1C6C0C323}"/>
                </a:ext>
              </a:extLst>
            </p:cNvPr>
            <p:cNvGrpSpPr/>
            <p:nvPr/>
          </p:nvGrpSpPr>
          <p:grpSpPr>
            <a:xfrm>
              <a:off x="7255433" y="2966193"/>
              <a:ext cx="3123358" cy="707886"/>
              <a:chOff x="2876196" y="2062332"/>
              <a:chExt cx="3123358" cy="707886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81F2AE9-A801-39FB-2C53-393A168E6766}"/>
                  </a:ext>
                </a:extLst>
              </p:cNvPr>
              <p:cNvSpPr txBox="1"/>
              <p:nvPr/>
            </p:nvSpPr>
            <p:spPr>
              <a:xfrm>
                <a:off x="4912397" y="2062332"/>
                <a:ext cx="10871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link 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= 4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4DE7321-292A-5BC6-91A9-7F0854804EB6}"/>
                  </a:ext>
                </a:extLst>
              </p:cNvPr>
              <p:cNvSpPr txBox="1"/>
              <p:nvPr/>
            </p:nvSpPr>
            <p:spPr>
              <a:xfrm>
                <a:off x="2876196" y="2062332"/>
                <a:ext cx="108715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link </a:t>
                </a:r>
                <a:b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 = 6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26431BB-E6D5-12AB-2523-296AD788AFB1}"/>
                </a:ext>
              </a:extLst>
            </p:cNvPr>
            <p:cNvGrpSpPr/>
            <p:nvPr/>
          </p:nvGrpSpPr>
          <p:grpSpPr>
            <a:xfrm>
              <a:off x="7759372" y="3637467"/>
              <a:ext cx="2115481" cy="338554"/>
              <a:chOff x="3386099" y="2733606"/>
              <a:chExt cx="2115481" cy="338554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3FC755-C055-F978-7904-B079C385D553}"/>
                  </a:ext>
                </a:extLst>
              </p:cNvPr>
              <p:cNvSpPr txBox="1"/>
              <p:nvPr/>
            </p:nvSpPr>
            <p:spPr>
              <a:xfrm>
                <a:off x="3386099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2F58F57-5208-21E9-E46D-69791384D7DB}"/>
                  </a:ext>
                </a:extLst>
              </p:cNvPr>
              <p:cNvSpPr txBox="1"/>
              <p:nvPr/>
            </p:nvSpPr>
            <p:spPr>
              <a:xfrm>
                <a:off x="5203100" y="273360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889E273-2CC3-3853-F84F-67EE4E98E91E}"/>
                </a:ext>
              </a:extLst>
            </p:cNvPr>
            <p:cNvGrpSpPr/>
            <p:nvPr/>
          </p:nvGrpSpPr>
          <p:grpSpPr>
            <a:xfrm>
              <a:off x="8372811" y="3123388"/>
              <a:ext cx="888602" cy="338554"/>
              <a:chOff x="4014397" y="2219527"/>
              <a:chExt cx="888602" cy="338554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66F56F3-FFC4-B828-47A2-9E80B90ACA60}"/>
                  </a:ext>
                </a:extLst>
              </p:cNvPr>
              <p:cNvSpPr txBox="1"/>
              <p:nvPr/>
            </p:nvSpPr>
            <p:spPr>
              <a:xfrm>
                <a:off x="4014397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BF24AA1-00FB-602A-C734-CCA09F7DAE3F}"/>
                  </a:ext>
                </a:extLst>
              </p:cNvPr>
              <p:cNvSpPr txBox="1"/>
              <p:nvPr/>
            </p:nvSpPr>
            <p:spPr>
              <a:xfrm>
                <a:off x="4604519" y="2219527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2E47D79-4D65-7273-DD5F-DA4D804FBB00}"/>
                </a:ext>
              </a:extLst>
            </p:cNvPr>
            <p:cNvGrpSpPr/>
            <p:nvPr/>
          </p:nvGrpSpPr>
          <p:grpSpPr>
            <a:xfrm>
              <a:off x="7889902" y="4065806"/>
              <a:ext cx="1854421" cy="338554"/>
              <a:chOff x="3516629" y="3161945"/>
              <a:chExt cx="1854421" cy="338554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C8B17371-D8B9-510B-BC08-92A764EC2FCC}"/>
                  </a:ext>
                </a:extLst>
              </p:cNvPr>
              <p:cNvSpPr txBox="1"/>
              <p:nvPr/>
            </p:nvSpPr>
            <p:spPr>
              <a:xfrm>
                <a:off x="3516629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DBAA7A95-8AB0-3EBB-490C-C12291DDECC5}"/>
                  </a:ext>
                </a:extLst>
              </p:cNvPr>
              <p:cNvSpPr txBox="1"/>
              <p:nvPr/>
            </p:nvSpPr>
            <p:spPr>
              <a:xfrm>
                <a:off x="5072570" y="3161945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aphicFrame>
        <p:nvGraphicFramePr>
          <p:cNvPr id="105" name="Table 39">
            <a:extLst>
              <a:ext uri="{FF2B5EF4-FFF2-40B4-BE49-F238E27FC236}">
                <a16:creationId xmlns:a16="http://schemas.microsoft.com/office/drawing/2014/main" id="{75A754D4-9B43-2384-318C-8420E1EB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22244"/>
              </p:ext>
            </p:extLst>
          </p:nvPr>
        </p:nvGraphicFramePr>
        <p:xfrm>
          <a:off x="5314376" y="2721457"/>
          <a:ext cx="168896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sp>
        <p:nvSpPr>
          <p:cNvPr id="106" name="TextBox 105">
            <a:extLst>
              <a:ext uri="{FF2B5EF4-FFF2-40B4-BE49-F238E27FC236}">
                <a16:creationId xmlns:a16="http://schemas.microsoft.com/office/drawing/2014/main" id="{B2744A5F-B819-C3CA-64FD-C30D7BD960A1}"/>
              </a:ext>
            </a:extLst>
          </p:cNvPr>
          <p:cNvSpPr txBox="1"/>
          <p:nvPr/>
        </p:nvSpPr>
        <p:spPr>
          <a:xfrm>
            <a:off x="6313189" y="305510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D43E119-2229-F78D-BCDB-469A1AC86930}"/>
              </a:ext>
            </a:extLst>
          </p:cNvPr>
          <p:cNvSpPr txBox="1"/>
          <p:nvPr/>
        </p:nvSpPr>
        <p:spPr>
          <a:xfrm>
            <a:off x="6310373" y="33904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AF1D81D-83CF-33B1-FE24-6F05B4EEBA11}"/>
              </a:ext>
            </a:extLst>
          </p:cNvPr>
          <p:cNvSpPr txBox="1"/>
          <p:nvPr/>
        </p:nvSpPr>
        <p:spPr>
          <a:xfrm>
            <a:off x="100586" y="3397903"/>
            <a:ext cx="22220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(by “hops”: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link costs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1)</a:t>
            </a:r>
          </a:p>
        </p:txBody>
      </p:sp>
    </p:spTree>
    <p:extLst>
      <p:ext uri="{BB962C8B-B14F-4D97-AF65-F5344CB8AC3E}">
        <p14:creationId xmlns:p14="http://schemas.microsoft.com/office/powerpoint/2010/main" val="24015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/>
      <p:bldP spid="106" grpId="0"/>
      <p:bldP spid="131" grpId="0"/>
      <p:bldP spid="1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Find Routes Together!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the forwarding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table for the node S.</a:t>
            </a:r>
          </a:p>
          <a:p>
            <a:r>
              <a:rPr lang="en-US" b="1" dirty="0">
                <a:solidFill>
                  <a:srgbClr val="00B050"/>
                </a:solidFill>
              </a:rPr>
              <a:t>A little trickier this time?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aphicFrame>
        <p:nvGraphicFramePr>
          <p:cNvPr id="127" name="Table 39">
            <a:extLst>
              <a:ext uri="{FF2B5EF4-FFF2-40B4-BE49-F238E27FC236}">
                <a16:creationId xmlns:a16="http://schemas.microsoft.com/office/drawing/2014/main" id="{B9D0D515-2799-E49C-823C-AFA77FFDE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16853"/>
              </p:ext>
            </p:extLst>
          </p:nvPr>
        </p:nvGraphicFramePr>
        <p:xfrm>
          <a:off x="1026047" y="4634841"/>
          <a:ext cx="16889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49723"/>
                  </a:ext>
                </a:extLst>
              </a:tr>
            </a:tbl>
          </a:graphicData>
        </a:graphic>
      </p:graphicFrame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F3A4B5-0232-7CD6-FE1E-06B11CFD2BC6}"/>
              </a:ext>
            </a:extLst>
          </p:cNvPr>
          <p:cNvGrpSpPr/>
          <p:nvPr/>
        </p:nvGrpSpPr>
        <p:grpSpPr>
          <a:xfrm>
            <a:off x="2759160" y="3377223"/>
            <a:ext cx="2445454" cy="2154786"/>
            <a:chOff x="5554310" y="2802102"/>
            <a:chExt cx="2445454" cy="2154786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B2F4CA-B0F1-B587-9A6B-3B3348122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9519321-2709-0F31-6B69-A961295243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5CCD51D-28BD-DC42-525D-370B016DDCCB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703053C-44A0-F0BD-5129-B94217CA0F5E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F05D983-58FA-696B-D40E-D287B1196028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69A9800-DC84-7FD5-C0DB-0A6E2BCED3AE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0122EC0-359E-8AA6-7FDE-7CBF498DA495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066EFDB-E361-FBE8-C49E-3D6741E5D024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9EBD05B-6DF3-D1B8-65B1-EA412399D952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D34068F-C4DB-329A-E960-E9D3A6295D27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9DEF35B-35DD-AF4E-0D01-AA3FBBBA51F2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2361C10-5FD7-CE0C-7973-E556806C5246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2A04B9-DA9A-AF13-21CB-582747C750C3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219ECC6-E247-0667-AB3F-BF0F88F15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123A4D6-F83E-5DA4-0036-9F6A7FCC77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5257B3B-7563-B5D8-853D-EFC0DC63940D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EEBB799-5306-C655-8288-1BA0F9135EDE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21120E9-5B71-1C28-2226-59A3FC74D678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8E7BB2A-FAB5-464E-90E3-F68950FDCB8B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37FF5A8-9DB9-6588-DACF-2237D1A0C410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60EC8-7857-A01E-120E-EB93ABB25208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923719-5DC6-364C-E300-EB06B098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1485AF8-9275-7564-436C-A761DABAE907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BA3E12-C7E6-C174-195F-0F78DE491FE4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50ED82C-803B-232C-2944-A31157443940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519BFC4-2212-61BB-49C2-4A264AF514C3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FE3319D-6A87-0A02-C9A1-A8C0FC30AD23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9542339-CDFF-9FF1-785D-F2DD26FCA720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68AE5CE-BD35-514B-9253-48A1C65E9B1E}"/>
              </a:ext>
            </a:extLst>
          </p:cNvPr>
          <p:cNvSpPr/>
          <p:nvPr/>
        </p:nvSpPr>
        <p:spPr>
          <a:xfrm>
            <a:off x="8930006" y="2220526"/>
            <a:ext cx="2575537" cy="320148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Paths Must We Consider?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How many paths are possible?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6AE079F-CE76-4C24-6B0C-C19221063A30}"/>
              </a:ext>
            </a:extLst>
          </p:cNvPr>
          <p:cNvGrpSpPr/>
          <p:nvPr/>
        </p:nvGrpSpPr>
        <p:grpSpPr>
          <a:xfrm>
            <a:off x="3261993" y="4009263"/>
            <a:ext cx="2445454" cy="2154786"/>
            <a:chOff x="5554310" y="2802102"/>
            <a:chExt cx="2445454" cy="21547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F03B6D-FCF5-EC81-C125-D45ED1E55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C9F51-F0E5-65E0-511F-1BF60BCD00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EDA6EB-F41C-C8D3-8F39-A879A853192A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B016D8-88B5-37A6-D496-03DC578AF712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22630-402C-BFED-AC13-42251F8D4A1F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D7DA5B-CFF7-8C8D-F7D6-A47992E594D4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03F1C8-7470-BAFE-5FEB-BBB3CAD46271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3EFE43-A108-3F38-3223-CC95695FC453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195EAB-22BC-D986-6299-D3234332C87E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50CFE2-62E2-4FDB-AB2C-7E5D0085FAB3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AC0579-127F-21B5-EC38-8B648864C769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3C369E-C9EA-B08E-F6A6-A5ECBFBC976D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DC1C85-6C2F-019A-459D-44EC3252C3CA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027F885-EDF5-B07B-4826-2BC599A2E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191878F-1BC4-9631-2BC3-33E3AD774A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AB09CA-665C-D48C-A9CF-3605875DB523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02EFB5F-37BB-5AFA-199D-CFC6E5E7D8CE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454BB9A-EB3E-955E-B234-314E91BAAA6A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063A76-39BB-B4CE-813B-B51458B9D536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744DE2-DAFC-4090-A9CF-E46D5E6511BF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14859D-C865-BA3A-D233-EB6CF54EC040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328AE0-D771-620E-6545-C171120B6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10298C-B7FC-DF9E-67CA-F82BCB8CDA26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DC8350F-6140-78FE-5EDA-36CC902FE20C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2EB48C4-7450-0485-D67A-F5703796AFFD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927C49B-E428-498C-2291-EB66097ED537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FF144-488E-C831-B19D-7FD08C50D15C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AABAF9-C110-4F41-85EF-C913E7D80C7B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AC95FD-1049-5C8B-4332-1357EC88BCA2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3C2E30-E5F7-3BE8-4152-1CBC6F5F7133}"/>
              </a:ext>
            </a:extLst>
          </p:cNvPr>
          <p:cNvGrpSpPr/>
          <p:nvPr/>
        </p:nvGrpSpPr>
        <p:grpSpPr>
          <a:xfrm>
            <a:off x="6484553" y="4009263"/>
            <a:ext cx="2445454" cy="2154786"/>
            <a:chOff x="5554310" y="2802102"/>
            <a:chExt cx="2445454" cy="21547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E5D114-0301-3ED2-FD29-D8871FC1E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EC8DB4C-DA4B-F5CA-4833-6CAD670045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7C95EAB-98A0-9911-9231-D459409AFF5E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A69586F-BE9F-1F30-631C-BC8663075DFB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654D6A-7FA2-50EE-699E-7BEBB9ECD4A3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F9B87D-0614-8AD9-2873-7D37BF1ED0E1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C19C25C-51F2-B7E8-228E-ECB19471450E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25EF5C-AE6B-73A5-376A-9E03D7959DBB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ED0E571-12FF-01D3-A4FD-0FD25C13DCF8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5C57913-FF0F-FAAA-7E77-B82EE0D5C954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F51C28F-91ED-A367-E485-E6CCD9A0F818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300F897-007F-9A4B-6802-EE4B89ADFEC7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B25BE0D-AF50-E432-C9AD-5312C3D9615A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288E7EA-A693-2C9E-0326-72362E8111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6BFFB91E-614E-3F76-4BB4-AF1D1E2B2B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D19A0DB-7B84-AC6A-4C61-4001061BF1FE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C22733A-777F-C322-8965-3AE42ED4A183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AD2E23A-5D43-6C87-2A54-8B71FD71F630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1272332-5F67-074D-6FD6-E5E72B90E1D1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527DE82-976B-62DD-DDD0-85CC69B88606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4BF60F2-EA5E-DAED-2C4E-04555694B6C0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7967203-C0C7-0C6B-F7A5-B15DD4740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467508A-0CEB-CCE8-D9D0-3A7128CE2268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8D93ECAB-18E2-462D-391D-07E9414E31D6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2FBA814-0817-49D1-2747-5218597FB975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1048389-5799-F36D-5015-637D0C539FA3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EA7ED16-C42F-B598-0A64-36B3DE1AE49D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407AF3-B4EB-9095-DF8B-C0B0E0FFD423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8758E2-3A42-F334-CBFE-11E8BFE0CA4E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4A24E4-6EB1-AD40-A52A-268BE062F8D0}"/>
              </a:ext>
            </a:extLst>
          </p:cNvPr>
          <p:cNvGrpSpPr/>
          <p:nvPr/>
        </p:nvGrpSpPr>
        <p:grpSpPr>
          <a:xfrm>
            <a:off x="780405" y="2300758"/>
            <a:ext cx="2445454" cy="2154786"/>
            <a:chOff x="5554310" y="2802102"/>
            <a:chExt cx="2445454" cy="2154786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7486DFF-7EBD-6F24-D28B-9BBBC3E98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BDE6290-2203-4E5A-6CE4-FEADCCC165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FB568BB-ABFD-BC98-FB6B-1FF19B65A7B3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84C69CBE-B2CA-2FCD-A02D-CBEBAD3645F3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24D18ED-EB84-7885-197D-3250C2FFE6CA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825A12-295B-BF8A-3971-DF2A78BCAB01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6F6FB2-2AB1-950D-81A9-F2E451D2AEAA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CB6FE49-A724-7474-F1A3-811EF0748537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43BDA95-F446-9C92-D2CD-0965F2526E3B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98B3BFA-348E-651A-E05F-6544A7CBD77B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856BE69-8F11-EFBD-A6C9-F96135928B8A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45F6C71-0D9A-BFE9-ECAE-E29912726851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5AF02FE-0E60-6C86-DE73-2BCACABCAF83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AF2741B-A351-E6AD-14EC-968FF7D942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6A38A63C-8A1B-F531-056B-B0E349F203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BCAE12DB-925D-289B-AD81-6AA3C3CA3697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841DA6B-720F-771A-7218-B2E8BEB2070C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B8B4D113-1F8E-C55D-2220-BCFC6D961D92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57FF699-9EBF-F57C-253F-279EB596CF99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73229CC-6E4F-E2FC-1246-15590C4ECFDA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D677FB-6CD9-F5C7-E4A2-A29AD9AD634C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FA8D44A-009D-86C7-8470-5D5F29F8FD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B38DB87E-3C69-BAA8-837D-5A641CC406D8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80C957D7-37F1-BD40-67EC-437F35A8FBED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E094370E-B5EF-E3F0-F0AD-654729C72E26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995D924A-956E-EF20-16E5-94E0B9E55156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7A14935E-9799-D05A-3DD0-7844BF1AD01B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9A51896-5617-60A8-B03F-AEB5CF620B39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C41E09E-16C9-F66E-0211-413C04ECAB31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922746F-C643-6CAD-E31C-A5C4A947B597}"/>
              </a:ext>
            </a:extLst>
          </p:cNvPr>
          <p:cNvGrpSpPr/>
          <p:nvPr/>
        </p:nvGrpSpPr>
        <p:grpSpPr>
          <a:xfrm>
            <a:off x="8966142" y="2300758"/>
            <a:ext cx="2445454" cy="2154786"/>
            <a:chOff x="5554310" y="2802102"/>
            <a:chExt cx="2445454" cy="2154786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FC08E5C-4453-01AF-D5FE-6189FE8D4F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E6663D1-6E5A-70D3-35ED-5711D9DC7D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FC34454-71C0-5AD6-6377-2CDF4D789729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D6C7AAF-0852-B1B2-7052-F3D062EAEF90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562E914-CAC2-DE72-1312-9257F0B125E5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111F114-E984-4B6F-C495-612C5AFA27C0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3CA5303-D8D0-244C-B9FA-9E4862860732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CAFA919-5837-C862-4B57-02571F236D44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755C925-BD5C-9719-4A23-124DCE7A700F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2EB3ED31-CC8A-51CA-0CDB-A3E382183EA0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F5222B1-3972-4622-A563-CEF96D89DE5C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CAB4B8B-405D-A4ED-CF2E-91467D9541A5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7A2AC58-DA65-E2C0-E6A2-D73C1AF71D38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FBC8E561-5DD5-A55A-66DF-BAFA731881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AF1A78F-C727-86AC-D877-DAFB27E4D6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1BC5198-8DD5-4FD5-F138-67AC7EF85B1A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E794FFDE-D45A-6441-1CB1-DEC95E2274A2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6030632-EB8B-DA87-FA46-F0D8EDF8E2A3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FEEAD38-D6E7-7F6B-718A-1DD3FD5738A4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AE71CD8-F7E1-759E-2589-6976E6930D47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A7846047-736A-28EA-340A-8DFDBEFDEDAC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2C9A8C8-1B57-0FD6-F0BF-AF9D65C48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02A3C24-90F0-995E-B3B5-0B91E1BF6398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783D0E5-6217-86BD-FCCC-A2F77442ECFA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24CC1086-1CE8-4C9C-90EA-35A519988DDC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8D3860B-67A2-1068-D442-687CE28EAFDD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3EEBC43A-070E-3157-2AE4-604933F223DC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5E4A4709-1C84-9A47-EC3D-00706FCD07E6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E2937E-09C7-3C53-8E3E-CA82D731F527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F8EA7795-FF9A-5918-0ADB-2DF38C559FF0}"/>
              </a:ext>
            </a:extLst>
          </p:cNvPr>
          <p:cNvSpPr txBox="1"/>
          <p:nvPr/>
        </p:nvSpPr>
        <p:spPr>
          <a:xfrm>
            <a:off x="6288826" y="1576763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8206120-B132-C554-24D5-F44CEFAE2326}"/>
              </a:ext>
            </a:extLst>
          </p:cNvPr>
          <p:cNvSpPr txBox="1"/>
          <p:nvPr/>
        </p:nvSpPr>
        <p:spPr>
          <a:xfrm>
            <a:off x="686457" y="4467908"/>
            <a:ext cx="2052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cost =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+ 7 = 10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B205B32-3791-0DFF-3224-5AA8C191F1C2}"/>
              </a:ext>
            </a:extLst>
          </p:cNvPr>
          <p:cNvSpPr txBox="1"/>
          <p:nvPr/>
        </p:nvSpPr>
        <p:spPr>
          <a:xfrm>
            <a:off x="3445399" y="3004460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cost =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+ 8 + 5 = 16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90A3587-0900-2A61-8DA3-993D844051C3}"/>
              </a:ext>
            </a:extLst>
          </p:cNvPr>
          <p:cNvSpPr txBox="1"/>
          <p:nvPr/>
        </p:nvSpPr>
        <p:spPr>
          <a:xfrm>
            <a:off x="6408904" y="3004460"/>
            <a:ext cx="2412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cost =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+ 8 + 7 = 19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CF29CF7-974D-D4DE-8559-D80C0BCB0B1F}"/>
              </a:ext>
            </a:extLst>
          </p:cNvPr>
          <p:cNvSpPr txBox="1"/>
          <p:nvPr/>
        </p:nvSpPr>
        <p:spPr>
          <a:xfrm>
            <a:off x="9607087" y="4467908"/>
            <a:ext cx="2052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path cost =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 + 5 = 9</a:t>
            </a:r>
          </a:p>
        </p:txBody>
      </p:sp>
    </p:spTree>
    <p:extLst>
      <p:ext uri="{BB962C8B-B14F-4D97-AF65-F5344CB8AC3E}">
        <p14:creationId xmlns:p14="http://schemas.microsoft.com/office/powerpoint/2010/main" val="168408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5" grpId="0" build="p"/>
      <p:bldP spid="132" grpId="0"/>
      <p:bldP spid="133" grpId="0"/>
      <p:bldP spid="134" grpId="0"/>
      <p:bldP spid="135" grpId="0"/>
      <p:bldP spid="1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Find Routes Together!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the forwarding </a:t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B050"/>
                </a:solidFill>
              </a:rPr>
              <a:t>table for the node S.</a:t>
            </a:r>
          </a:p>
          <a:p>
            <a:r>
              <a:rPr lang="en-US" b="1" dirty="0">
                <a:solidFill>
                  <a:srgbClr val="00B050"/>
                </a:solidFill>
              </a:rPr>
              <a:t>A little trickier this time?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aphicFrame>
        <p:nvGraphicFramePr>
          <p:cNvPr id="39" name="Table 39">
            <a:extLst>
              <a:ext uri="{FF2B5EF4-FFF2-40B4-BE49-F238E27FC236}">
                <a16:creationId xmlns:a16="http://schemas.microsoft.com/office/drawing/2014/main" id="{00158A03-A139-5D12-0BAF-73379DC5B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71134"/>
              </p:ext>
            </p:extLst>
          </p:nvPr>
        </p:nvGraphicFramePr>
        <p:xfrm>
          <a:off x="6867024" y="3557015"/>
          <a:ext cx="16889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49723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86AE079F-CE76-4C24-6B0C-C19221063A30}"/>
              </a:ext>
            </a:extLst>
          </p:cNvPr>
          <p:cNvGrpSpPr/>
          <p:nvPr/>
        </p:nvGrpSpPr>
        <p:grpSpPr>
          <a:xfrm>
            <a:off x="8600137" y="2299397"/>
            <a:ext cx="2445454" cy="2154786"/>
            <a:chOff x="5554310" y="2802102"/>
            <a:chExt cx="2445454" cy="21547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F03B6D-FCF5-EC81-C125-D45ED1E55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10C9F51-F0E5-65E0-511F-1BF60BCD00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BEDA6EB-F41C-C8D3-8F39-A879A853192A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2B016D8-88B5-37A6-D496-03DC578AF712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422630-402C-BFED-AC13-42251F8D4A1F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9D7DA5B-CFF7-8C8D-F7D6-A47992E594D4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03F1C8-7470-BAFE-5FEB-BBB3CAD46271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C3EFE43-A108-3F38-3223-CC95695FC453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8195EAB-22BC-D986-6299-D3234332C87E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A50CFE2-62E2-4FDB-AB2C-7E5D0085FAB3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9AC0579-127F-21B5-EC38-8B648864C769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3C369E-C9EA-B08E-F6A6-A5ECBFBC976D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2DC1C85-6C2F-019A-459D-44EC3252C3CA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027F885-EDF5-B07B-4826-2BC599A2E9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191878F-1BC4-9631-2BC3-33E3AD774A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AB09CA-665C-D48C-A9CF-3605875DB523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02EFB5F-37BB-5AFA-199D-CFC6E5E7D8CE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6454BB9A-EB3E-955E-B234-314E91BAAA6A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063A76-39BB-B4CE-813B-B51458B9D536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744DE2-DAFC-4090-A9CF-E46D5E6511BF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14859D-C865-BA3A-D233-EB6CF54EC040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A328AE0-D771-620E-6545-C171120B6F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110298C-B7FC-DF9E-67CA-F82BCB8CDA26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DC8350F-6140-78FE-5EDA-36CC902FE20C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2EB48C4-7450-0485-D67A-F5703796AFFD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927C49B-E428-498C-2291-EB66097ED537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D6FF144-488E-C831-B19D-7FD08C50D15C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4AABAF9-C110-4F41-85EF-C913E7D80C7B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3AC95FD-1049-5C8B-4332-1357EC88BCA2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127" name="Table 39">
            <a:extLst>
              <a:ext uri="{FF2B5EF4-FFF2-40B4-BE49-F238E27FC236}">
                <a16:creationId xmlns:a16="http://schemas.microsoft.com/office/drawing/2014/main" id="{B9D0D515-2799-E49C-823C-AFA77FFDE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84520"/>
              </p:ext>
            </p:extLst>
          </p:nvPr>
        </p:nvGraphicFramePr>
        <p:xfrm>
          <a:off x="1026047" y="4634841"/>
          <a:ext cx="168896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549723"/>
                  </a:ext>
                </a:extLst>
              </a:tr>
            </a:tbl>
          </a:graphicData>
        </a:graphic>
      </p:graphicFrame>
      <p:sp>
        <p:nvSpPr>
          <p:cNvPr id="128" name="TextBox 127">
            <a:extLst>
              <a:ext uri="{FF2B5EF4-FFF2-40B4-BE49-F238E27FC236}">
                <a16:creationId xmlns:a16="http://schemas.microsoft.com/office/drawing/2014/main" id="{EACF3700-7F9B-6047-92FA-A15C0ED1C580}"/>
              </a:ext>
            </a:extLst>
          </p:cNvPr>
          <p:cNvSpPr txBox="1"/>
          <p:nvPr/>
        </p:nvSpPr>
        <p:spPr>
          <a:xfrm>
            <a:off x="2018105" y="564816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1F3A4B5-0232-7CD6-FE1E-06B11CFD2BC6}"/>
              </a:ext>
            </a:extLst>
          </p:cNvPr>
          <p:cNvGrpSpPr/>
          <p:nvPr/>
        </p:nvGrpSpPr>
        <p:grpSpPr>
          <a:xfrm>
            <a:off x="2759160" y="3377223"/>
            <a:ext cx="2445454" cy="2154786"/>
            <a:chOff x="5554310" y="2802102"/>
            <a:chExt cx="2445454" cy="2154786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BB2F4CA-B0F1-B587-9A6B-3B33481221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190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9519321-2709-0F31-6B69-A961295243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8966" y="2984982"/>
              <a:ext cx="1039847" cy="8940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5CCD51D-28BD-DC42-525D-370B016DDCCB}"/>
                </a:ext>
              </a:extLst>
            </p:cNvPr>
            <p:cNvGrpSpPr/>
            <p:nvPr/>
          </p:nvGrpSpPr>
          <p:grpSpPr>
            <a:xfrm>
              <a:off x="5982085" y="3031912"/>
              <a:ext cx="1654889" cy="409627"/>
              <a:chOff x="3642923" y="2344401"/>
              <a:chExt cx="1654889" cy="409627"/>
            </a:xfrm>
          </p:grpSpPr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703053C-44A0-F0BD-5129-B94217CA0F5E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F05D983-58FA-696B-D40E-D287B1196028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69A9800-DC84-7FD5-C0DB-0A6E2BCED3AE}"/>
                </a:ext>
              </a:extLst>
            </p:cNvPr>
            <p:cNvSpPr txBox="1"/>
            <p:nvPr/>
          </p:nvSpPr>
          <p:spPr>
            <a:xfrm>
              <a:off x="5719297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0122EC0-359E-8AA6-7FDE-7CBF498DA495}"/>
                </a:ext>
              </a:extLst>
            </p:cNvPr>
            <p:cNvSpPr txBox="1"/>
            <p:nvPr/>
          </p:nvSpPr>
          <p:spPr>
            <a:xfrm>
              <a:off x="7536298" y="3421117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066EFDB-E361-FBE8-C49E-3D6741E5D024}"/>
                </a:ext>
              </a:extLst>
            </p:cNvPr>
            <p:cNvGrpSpPr/>
            <p:nvPr/>
          </p:nvGrpSpPr>
          <p:grpSpPr>
            <a:xfrm>
              <a:off x="6332736" y="2907038"/>
              <a:ext cx="888602" cy="338554"/>
              <a:chOff x="6332736" y="2907038"/>
              <a:chExt cx="888602" cy="338554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59EBD05B-6DF3-D1B8-65B1-EA412399D952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FD34068F-C4DB-329A-E960-E9D3A6295D27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9DEF35B-35DD-AF4E-0D01-AA3FBBBA51F2}"/>
                </a:ext>
              </a:extLst>
            </p:cNvPr>
            <p:cNvSpPr txBox="1"/>
            <p:nvPr/>
          </p:nvSpPr>
          <p:spPr>
            <a:xfrm>
              <a:off x="5719297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D2361C10-5FD7-CE0C-7973-E556806C5246}"/>
                </a:ext>
              </a:extLst>
            </p:cNvPr>
            <p:cNvSpPr txBox="1"/>
            <p:nvPr/>
          </p:nvSpPr>
          <p:spPr>
            <a:xfrm>
              <a:off x="7536298" y="405972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2A04B9-DA9A-AF13-21CB-582747C750C3}"/>
                </a:ext>
              </a:extLst>
            </p:cNvPr>
            <p:cNvGrpSpPr/>
            <p:nvPr/>
          </p:nvGrpSpPr>
          <p:grpSpPr>
            <a:xfrm>
              <a:off x="5737190" y="3920849"/>
              <a:ext cx="2091623" cy="894080"/>
              <a:chOff x="5889590" y="3137382"/>
              <a:chExt cx="2091623" cy="894080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219ECC6-E247-0667-AB3F-BF0F88F150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89590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4123A4D6-F83E-5DA4-0036-9F6A7FCC77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41366" y="3137382"/>
                <a:ext cx="1039847" cy="894080"/>
              </a:xfrm>
              <a:prstGeom prst="line">
                <a:avLst/>
              </a:prstGeom>
              <a:ln w="762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35257B3B-7563-B5D8-853D-EFC0DC63940D}"/>
                </a:ext>
              </a:extLst>
            </p:cNvPr>
            <p:cNvGrpSpPr/>
            <p:nvPr/>
          </p:nvGrpSpPr>
          <p:grpSpPr>
            <a:xfrm>
              <a:off x="5554310" y="3696615"/>
              <a:ext cx="2445454" cy="365760"/>
              <a:chOff x="5554310" y="3696182"/>
              <a:chExt cx="2445454" cy="365760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EEBB799-5306-C655-8288-1BA0F9135EDE}"/>
                  </a:ext>
                </a:extLst>
              </p:cNvPr>
              <p:cNvSpPr/>
              <p:nvPr/>
            </p:nvSpPr>
            <p:spPr>
              <a:xfrm>
                <a:off x="5554310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721120E9-5B71-1C28-2226-59A3FC74D678}"/>
                  </a:ext>
                </a:extLst>
              </p:cNvPr>
              <p:cNvSpPr/>
              <p:nvPr/>
            </p:nvSpPr>
            <p:spPr>
              <a:xfrm>
                <a:off x="7634004" y="369618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D8E7BB2A-FAB5-464E-90E3-F68950FDCB8B}"/>
                </a:ext>
              </a:extLst>
            </p:cNvPr>
            <p:cNvGrpSpPr/>
            <p:nvPr/>
          </p:nvGrpSpPr>
          <p:grpSpPr>
            <a:xfrm>
              <a:off x="6332736" y="4567811"/>
              <a:ext cx="888602" cy="338554"/>
              <a:chOff x="6332736" y="2907038"/>
              <a:chExt cx="888602" cy="338554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37FF5A8-9DB9-6588-DACF-2237D1A0C410}"/>
                  </a:ext>
                </a:extLst>
              </p:cNvPr>
              <p:cNvSpPr txBox="1"/>
              <p:nvPr/>
            </p:nvSpPr>
            <p:spPr>
              <a:xfrm>
                <a:off x="6332736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2B60EC8-7857-A01E-120E-EB93ABB25208}"/>
                  </a:ext>
                </a:extLst>
              </p:cNvPr>
              <p:cNvSpPr txBox="1"/>
              <p:nvPr/>
            </p:nvSpPr>
            <p:spPr>
              <a:xfrm>
                <a:off x="6922858" y="290703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923719-5DC6-364C-E300-EB06B098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7037" y="3008367"/>
              <a:ext cx="0" cy="17972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61485AF8-9275-7564-436C-A761DABAE907}"/>
                </a:ext>
              </a:extLst>
            </p:cNvPr>
            <p:cNvGrpSpPr/>
            <p:nvPr/>
          </p:nvGrpSpPr>
          <p:grpSpPr>
            <a:xfrm>
              <a:off x="6594157" y="2802102"/>
              <a:ext cx="365760" cy="2154786"/>
              <a:chOff x="6594157" y="2802102"/>
              <a:chExt cx="365760" cy="2154786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6594157" y="4591128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BA3E12-C7E6-C174-195F-0F78DE491FE4}"/>
                  </a:ext>
                </a:extLst>
              </p:cNvPr>
              <p:cNvSpPr/>
              <p:nvPr/>
            </p:nvSpPr>
            <p:spPr>
              <a:xfrm>
                <a:off x="6594157" y="2802102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050ED82C-803B-232C-2944-A31157443940}"/>
                </a:ext>
              </a:extLst>
            </p:cNvPr>
            <p:cNvGrpSpPr/>
            <p:nvPr/>
          </p:nvGrpSpPr>
          <p:grpSpPr>
            <a:xfrm>
              <a:off x="5982085" y="4292495"/>
              <a:ext cx="1654889" cy="409627"/>
              <a:chOff x="3642923" y="2344401"/>
              <a:chExt cx="1654889" cy="40962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5519BFC4-2212-61BB-49C2-4A264AF514C3}"/>
                  </a:ext>
                </a:extLst>
              </p:cNvPr>
              <p:cNvSpPr txBox="1"/>
              <p:nvPr/>
            </p:nvSpPr>
            <p:spPr>
              <a:xfrm>
                <a:off x="4970478" y="234440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CFE3319D-6A87-0A02-C9A1-A8C0FC30AD23}"/>
                  </a:ext>
                </a:extLst>
              </p:cNvPr>
              <p:cNvSpPr txBox="1"/>
              <p:nvPr/>
            </p:nvSpPr>
            <p:spPr>
              <a:xfrm>
                <a:off x="3642923" y="2353918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9542339-CDFF-9FF1-785D-F2DD26FCA720}"/>
                </a:ext>
              </a:extLst>
            </p:cNvPr>
            <p:cNvSpPr txBox="1"/>
            <p:nvPr/>
          </p:nvSpPr>
          <p:spPr>
            <a:xfrm>
              <a:off x="6776982" y="36923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40C78EE-CD4A-568D-CB5B-E3F051A83746}"/>
              </a:ext>
            </a:extLst>
          </p:cNvPr>
          <p:cNvSpPr txBox="1"/>
          <p:nvPr/>
        </p:nvSpPr>
        <p:spPr>
          <a:xfrm>
            <a:off x="7859085" y="422744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36A1C2-7599-C03E-E678-437104BD67DD}"/>
              </a:ext>
            </a:extLst>
          </p:cNvPr>
          <p:cNvSpPr txBox="1"/>
          <p:nvPr/>
        </p:nvSpPr>
        <p:spPr>
          <a:xfrm>
            <a:off x="7855635" y="456009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35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Computation to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talk about the Internet </a:t>
            </a:r>
            <a:br>
              <a:rPr lang="en-US" dirty="0"/>
            </a:br>
            <a:r>
              <a:rPr lang="en-US" dirty="0"/>
              <a:t>from the ground up.</a:t>
            </a:r>
          </a:p>
          <a:p>
            <a:r>
              <a:rPr lang="en-US" dirty="0"/>
              <a:t>In our first week, </a:t>
            </a:r>
          </a:p>
          <a:p>
            <a:pPr lvl="1"/>
            <a:r>
              <a:rPr lang="en-US" dirty="0"/>
              <a:t>we talked about bits </a:t>
            </a:r>
          </a:p>
          <a:p>
            <a:pPr lvl="1"/>
            <a:r>
              <a:rPr lang="en-US" dirty="0"/>
              <a:t>and the emergence of computing.</a:t>
            </a:r>
          </a:p>
          <a:p>
            <a:r>
              <a:rPr lang="en-US" dirty="0"/>
              <a:t>At the same time, </a:t>
            </a:r>
          </a:p>
          <a:p>
            <a:pPr lvl="1"/>
            <a:r>
              <a:rPr lang="en-US" dirty="0"/>
              <a:t>other people were wondering </a:t>
            </a:r>
          </a:p>
          <a:p>
            <a:pPr lvl="1"/>
            <a:r>
              <a:rPr lang="en-US" dirty="0"/>
              <a:t>how results could be communicated.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EDC6B-7EAF-5549-9140-A43AFA720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9" t="11043" r="21994" b="10578"/>
          <a:stretch/>
        </p:blipFill>
        <p:spPr bwMode="auto">
          <a:xfrm>
            <a:off x="7777224" y="2155900"/>
            <a:ext cx="3024264" cy="318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Find Routes Together!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the forwarding table for destination D from the node S.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(Prof. Roy Choudhury made it!)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aphicFrame>
        <p:nvGraphicFramePr>
          <p:cNvPr id="127" name="Table 39">
            <a:extLst>
              <a:ext uri="{FF2B5EF4-FFF2-40B4-BE49-F238E27FC236}">
                <a16:creationId xmlns:a16="http://schemas.microsoft.com/office/drawing/2014/main" id="{B9D0D515-2799-E49C-823C-AFA77FFDE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99046"/>
              </p:ext>
            </p:extLst>
          </p:nvPr>
        </p:nvGraphicFramePr>
        <p:xfrm>
          <a:off x="4442577" y="2960965"/>
          <a:ext cx="168896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A9E3F38-FE8E-068F-9E75-7E313DFAB8DB}"/>
              </a:ext>
            </a:extLst>
          </p:cNvPr>
          <p:cNvGrpSpPr/>
          <p:nvPr/>
        </p:nvGrpSpPr>
        <p:grpSpPr>
          <a:xfrm>
            <a:off x="6286666" y="2009805"/>
            <a:ext cx="4967181" cy="3858508"/>
            <a:chOff x="6146386" y="2491730"/>
            <a:chExt cx="4967181" cy="3858508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0923719-5DC6-364C-E300-EB06B0984E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3743" y="4711468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5D1D38-5392-525B-E177-4CF4FA220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8147" y="4728283"/>
              <a:ext cx="0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C98973-FFDD-4B36-84CB-73812A361E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4698212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3719205-245A-7815-8E4C-208BFD9E9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5967303"/>
              <a:ext cx="178559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9B2AA07-29FC-2EC3-52A8-9B608CD2E6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8147" y="4711468"/>
              <a:ext cx="1785596" cy="12558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A4B0FD0-F7A7-1512-E59A-A76EA90D8F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42551" y="3412306"/>
              <a:ext cx="2657907" cy="12902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5EF6776-6C96-6089-138A-96A3AD57C0F8}"/>
                </a:ext>
              </a:extLst>
            </p:cNvPr>
            <p:cNvCxnSpPr>
              <a:cxnSpLocks/>
            </p:cNvCxnSpPr>
            <p:nvPr/>
          </p:nvCxnSpPr>
          <p:spPr>
            <a:xfrm>
              <a:off x="6336593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4B6951F-6CE2-24DC-0D88-22B086A974AB}"/>
                </a:ext>
              </a:extLst>
            </p:cNvPr>
            <p:cNvCxnSpPr>
              <a:cxnSpLocks/>
            </p:cNvCxnSpPr>
            <p:nvPr/>
          </p:nvCxnSpPr>
          <p:spPr>
            <a:xfrm>
              <a:off x="8094025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78A95D2-4F9B-9D38-1293-8F8382C484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5393" y="3397807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C84E071-DB26-A376-DFBC-1CAD7208D2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6513" y="3425619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F06DD7C-6FBF-FAA3-7C27-08440A5CE1A4}"/>
                </a:ext>
              </a:extLst>
            </p:cNvPr>
            <p:cNvCxnSpPr>
              <a:cxnSpLocks/>
            </p:cNvCxnSpPr>
            <p:nvPr/>
          </p:nvCxnSpPr>
          <p:spPr>
            <a:xfrm>
              <a:off x="9916437" y="3424375"/>
              <a:ext cx="869796" cy="12377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1F0A26C-BFF1-5705-BD20-0E4AE30E42E3}"/>
                </a:ext>
              </a:extLst>
            </p:cNvPr>
            <p:cNvSpPr/>
            <p:nvPr/>
          </p:nvSpPr>
          <p:spPr>
            <a:xfrm>
              <a:off x="6337738" y="2837786"/>
              <a:ext cx="3594538" cy="599097"/>
            </a:xfrm>
            <a:custGeom>
              <a:avLst/>
              <a:gdLst>
                <a:gd name="connsiteX0" fmla="*/ 0 w 3594538"/>
                <a:gd name="connsiteY0" fmla="*/ 588586 h 599097"/>
                <a:gd name="connsiteX1" fmla="*/ 1776248 w 3594538"/>
                <a:gd name="connsiteY1" fmla="*/ 7 h 599097"/>
                <a:gd name="connsiteX2" fmla="*/ 3594538 w 3594538"/>
                <a:gd name="connsiteY2" fmla="*/ 599097 h 59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4538" h="599097">
                  <a:moveTo>
                    <a:pt x="0" y="588586"/>
                  </a:moveTo>
                  <a:cubicBezTo>
                    <a:pt x="588579" y="293420"/>
                    <a:pt x="1177158" y="-1745"/>
                    <a:pt x="1776248" y="7"/>
                  </a:cubicBezTo>
                  <a:cubicBezTo>
                    <a:pt x="2375338" y="1759"/>
                    <a:pt x="2984938" y="300428"/>
                    <a:pt x="3594538" y="599097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9C5F93-3192-1C26-0544-D6E90173F73C}"/>
                </a:ext>
              </a:extLst>
            </p:cNvPr>
            <p:cNvGrpSpPr/>
            <p:nvPr/>
          </p:nvGrpSpPr>
          <p:grpSpPr>
            <a:xfrm>
              <a:off x="7059671" y="4515332"/>
              <a:ext cx="3936952" cy="365760"/>
              <a:chOff x="6146386" y="3246240"/>
              <a:chExt cx="3936952" cy="3657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F30B72-014C-8604-DE0D-134A3D4A3AB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D4B50BF-F3FB-358E-4CA3-4E5955E56709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BCC9CCA-7253-6622-4929-35248A15A716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34DA527-5CA3-60A0-1A48-64023A3F6BE7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F6F62B-7C3B-BE8D-847E-329337E9443A}"/>
                </a:ext>
              </a:extLst>
            </p:cNvPr>
            <p:cNvGrpSpPr/>
            <p:nvPr/>
          </p:nvGrpSpPr>
          <p:grpSpPr>
            <a:xfrm>
              <a:off x="8845267" y="5784423"/>
              <a:ext cx="2151356" cy="365760"/>
              <a:chOff x="7931982" y="3246240"/>
              <a:chExt cx="2151356" cy="3657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6E8D77-2FB9-9DD5-12C5-42B547855E30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43F351-4852-8923-2297-C7A9D95EF973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2D1C169-EA84-AF9A-4CB8-B3C5290CE5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3859" y="3429120"/>
              <a:ext cx="35711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457290-91F5-6839-5718-9E967527D379}"/>
                </a:ext>
              </a:extLst>
            </p:cNvPr>
            <p:cNvGrpSpPr/>
            <p:nvPr/>
          </p:nvGrpSpPr>
          <p:grpSpPr>
            <a:xfrm>
              <a:off x="6146386" y="3246240"/>
              <a:ext cx="3936952" cy="365760"/>
              <a:chOff x="6146386" y="3246240"/>
              <a:chExt cx="3936952" cy="3657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5BF24BF-2ECF-E36B-32F1-BE3C5B6729F3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EEBB799-5306-C655-8288-1BA0F9135EDE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4BA3E12-C7E6-C174-195F-0F78DE491FE4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FADEC24-614E-756D-481D-77D03FFBE133}"/>
                </a:ext>
              </a:extLst>
            </p:cNvPr>
            <p:cNvSpPr txBox="1"/>
            <p:nvPr/>
          </p:nvSpPr>
          <p:spPr>
            <a:xfrm>
              <a:off x="6383393" y="298038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974B042-48AC-CE5A-2CC6-D65ECCB91815}"/>
                </a:ext>
              </a:extLst>
            </p:cNvPr>
            <p:cNvSpPr txBox="1"/>
            <p:nvPr/>
          </p:nvSpPr>
          <p:spPr>
            <a:xfrm>
              <a:off x="6553113" y="336978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A364CC1-835B-DC73-BDC8-76D3CC916D51}"/>
                </a:ext>
              </a:extLst>
            </p:cNvPr>
            <p:cNvSpPr txBox="1"/>
            <p:nvPr/>
          </p:nvSpPr>
          <p:spPr>
            <a:xfrm>
              <a:off x="6283984" y="360725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E5AB64-A474-B45F-10BF-64C84F843E4E}"/>
                </a:ext>
              </a:extLst>
            </p:cNvPr>
            <p:cNvSpPr txBox="1"/>
            <p:nvPr/>
          </p:nvSpPr>
          <p:spPr>
            <a:xfrm>
              <a:off x="7886991" y="249173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5E290EB0-9A1A-5576-445A-F8495360E032}"/>
                </a:ext>
              </a:extLst>
            </p:cNvPr>
            <p:cNvSpPr txBox="1"/>
            <p:nvPr/>
          </p:nvSpPr>
          <p:spPr>
            <a:xfrm>
              <a:off x="7036287" y="3408534"/>
              <a:ext cx="3273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F2AB9E8-1E35-648C-2F61-A57D24CFC4E9}"/>
                </a:ext>
              </a:extLst>
            </p:cNvPr>
            <p:cNvSpPr txBox="1"/>
            <p:nvPr/>
          </p:nvSpPr>
          <p:spPr>
            <a:xfrm>
              <a:off x="8480244" y="30667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B390C7-A406-6EDC-4B64-C1E4B26272FE}"/>
                </a:ext>
              </a:extLst>
            </p:cNvPr>
            <p:cNvSpPr txBox="1"/>
            <p:nvPr/>
          </p:nvSpPr>
          <p:spPr>
            <a:xfrm>
              <a:off x="6398995" y="3992897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4789707-6E1C-73E7-4B4B-EB4A9BBD3DB3}"/>
                </a:ext>
              </a:extLst>
            </p:cNvPr>
            <p:cNvSpPr txBox="1"/>
            <p:nvPr/>
          </p:nvSpPr>
          <p:spPr>
            <a:xfrm>
              <a:off x="7968774" y="464543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BFC80C4-110B-32B3-030C-2C6153F5A063}"/>
                </a:ext>
              </a:extLst>
            </p:cNvPr>
            <p:cNvSpPr txBox="1"/>
            <p:nvPr/>
          </p:nvSpPr>
          <p:spPr>
            <a:xfrm>
              <a:off x="9695466" y="4341975"/>
              <a:ext cx="4509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F9CF39E-6552-2E7D-9A99-EF9C0041CAA7}"/>
                </a:ext>
              </a:extLst>
            </p:cNvPr>
            <p:cNvSpPr txBox="1"/>
            <p:nvPr/>
          </p:nvSpPr>
          <p:spPr>
            <a:xfrm>
              <a:off x="9560051" y="498989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A2824DD6-20B2-1479-36BC-63C018115D38}"/>
                </a:ext>
              </a:extLst>
            </p:cNvPr>
            <p:cNvSpPr txBox="1"/>
            <p:nvPr/>
          </p:nvSpPr>
          <p:spPr>
            <a:xfrm>
              <a:off x="9757278" y="5950128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6D08841-5BA1-BCA8-19D9-AFA3715BF03B}"/>
                </a:ext>
              </a:extLst>
            </p:cNvPr>
            <p:cNvSpPr txBox="1"/>
            <p:nvPr/>
          </p:nvSpPr>
          <p:spPr>
            <a:xfrm>
              <a:off x="10786233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B9E0A065-261D-EE61-537F-4EA624D58844}"/>
                </a:ext>
              </a:extLst>
            </p:cNvPr>
            <p:cNvSpPr txBox="1"/>
            <p:nvPr/>
          </p:nvSpPr>
          <p:spPr>
            <a:xfrm>
              <a:off x="8738974" y="3529254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37222A1-535A-84C9-DBBA-66AE4A3F1E13}"/>
                </a:ext>
              </a:extLst>
            </p:cNvPr>
            <p:cNvSpPr txBox="1"/>
            <p:nvPr/>
          </p:nvSpPr>
          <p:spPr>
            <a:xfrm>
              <a:off x="8039361" y="361492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EDC0C14C-178B-BC75-46ED-F00E3A2D7DA1}"/>
                </a:ext>
              </a:extLst>
            </p:cNvPr>
            <p:cNvSpPr txBox="1"/>
            <p:nvPr/>
          </p:nvSpPr>
          <p:spPr>
            <a:xfrm>
              <a:off x="7330565" y="38352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1ADD244B-E8A3-8F20-A11C-1A5A6472BC3B}"/>
                </a:ext>
              </a:extLst>
            </p:cNvPr>
            <p:cNvSpPr txBox="1"/>
            <p:nvPr/>
          </p:nvSpPr>
          <p:spPr>
            <a:xfrm>
              <a:off x="9500867" y="382449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2B731E99-E9BD-52C7-D740-F688BC507163}"/>
                </a:ext>
              </a:extLst>
            </p:cNvPr>
            <p:cNvSpPr txBox="1"/>
            <p:nvPr/>
          </p:nvSpPr>
          <p:spPr>
            <a:xfrm>
              <a:off x="10300716" y="3768253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06BD7851-F933-AC0D-0723-0A68E42EF9DE}"/>
                </a:ext>
              </a:extLst>
            </p:cNvPr>
            <p:cNvSpPr txBox="1"/>
            <p:nvPr/>
          </p:nvSpPr>
          <p:spPr>
            <a:xfrm>
              <a:off x="8738974" y="5164146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 a Spanning Tree for Each Destination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dirty="0"/>
              <a:t>In practice, we build a tree </a:t>
            </a:r>
            <a:br>
              <a:rPr lang="en-US" dirty="0"/>
            </a:br>
            <a:r>
              <a:rPr lang="en-US" dirty="0"/>
              <a:t>starting from the destination.</a:t>
            </a:r>
          </a:p>
          <a:p>
            <a:r>
              <a:rPr lang="en-US" b="1" dirty="0">
                <a:solidFill>
                  <a:srgbClr val="00B050"/>
                </a:solidFill>
              </a:rPr>
              <a:t>What node is closest to D?</a:t>
            </a:r>
          </a:p>
          <a:p>
            <a:r>
              <a:rPr lang="en-US" b="1" dirty="0">
                <a:solidFill>
                  <a:srgbClr val="0070C0"/>
                </a:solidFill>
              </a:rPr>
              <a:t>F at distance 3</a:t>
            </a:r>
          </a:p>
          <a:p>
            <a:r>
              <a:rPr lang="en-US" b="1" dirty="0">
                <a:solidFill>
                  <a:srgbClr val="00B050"/>
                </a:solidFill>
              </a:rPr>
              <a:t>And the closest to that pair?</a:t>
            </a:r>
          </a:p>
          <a:p>
            <a:r>
              <a:rPr lang="en-US" b="1" dirty="0">
                <a:solidFill>
                  <a:srgbClr val="0070C0"/>
                </a:solidFill>
              </a:rPr>
              <a:t>B at distance 4</a:t>
            </a:r>
          </a:p>
          <a:p>
            <a:r>
              <a:rPr lang="en-US" dirty="0"/>
              <a:t>And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0923719-5DC6-364C-E300-EB06B0984EEA}"/>
              </a:ext>
            </a:extLst>
          </p:cNvPr>
          <p:cNvCxnSpPr>
            <a:cxnSpLocks/>
          </p:cNvCxnSpPr>
          <p:nvPr/>
        </p:nvCxnSpPr>
        <p:spPr>
          <a:xfrm flipV="1">
            <a:off x="10954023" y="4229543"/>
            <a:ext cx="0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5D1D38-5392-525B-E177-4CF4FA220CF4}"/>
              </a:ext>
            </a:extLst>
          </p:cNvPr>
          <p:cNvCxnSpPr>
            <a:cxnSpLocks/>
          </p:cNvCxnSpPr>
          <p:nvPr/>
        </p:nvCxnSpPr>
        <p:spPr>
          <a:xfrm flipV="1">
            <a:off x="9168427" y="4246358"/>
            <a:ext cx="0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C98973-FFDD-4B36-84CB-73812A361E7E}"/>
              </a:ext>
            </a:extLst>
          </p:cNvPr>
          <p:cNvCxnSpPr>
            <a:cxnSpLocks/>
          </p:cNvCxnSpPr>
          <p:nvPr/>
        </p:nvCxnSpPr>
        <p:spPr>
          <a:xfrm flipH="1">
            <a:off x="7382831" y="4216287"/>
            <a:ext cx="3571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719205-245A-7815-8E4C-208BFD9E994D}"/>
              </a:ext>
            </a:extLst>
          </p:cNvPr>
          <p:cNvCxnSpPr>
            <a:cxnSpLocks/>
          </p:cNvCxnSpPr>
          <p:nvPr/>
        </p:nvCxnSpPr>
        <p:spPr>
          <a:xfrm flipH="1">
            <a:off x="9168427" y="5485378"/>
            <a:ext cx="17855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B2AA07-29FC-2EC3-52A8-9B608CD2E6E1}"/>
              </a:ext>
            </a:extLst>
          </p:cNvPr>
          <p:cNvCxnSpPr>
            <a:cxnSpLocks/>
          </p:cNvCxnSpPr>
          <p:nvPr/>
        </p:nvCxnSpPr>
        <p:spPr>
          <a:xfrm flipH="1">
            <a:off x="9168427" y="4229543"/>
            <a:ext cx="1785596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4B0FD0-F7A7-1512-E59A-A76EA90D8F8A}"/>
              </a:ext>
            </a:extLst>
          </p:cNvPr>
          <p:cNvCxnSpPr>
            <a:cxnSpLocks/>
          </p:cNvCxnSpPr>
          <p:nvPr/>
        </p:nvCxnSpPr>
        <p:spPr>
          <a:xfrm flipH="1">
            <a:off x="7382831" y="2930381"/>
            <a:ext cx="2657907" cy="1290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EF6776-6C96-6089-138A-96A3AD57C0F8}"/>
              </a:ext>
            </a:extLst>
          </p:cNvPr>
          <p:cNvCxnSpPr>
            <a:cxnSpLocks/>
          </p:cNvCxnSpPr>
          <p:nvPr/>
        </p:nvCxnSpPr>
        <p:spPr>
          <a:xfrm>
            <a:off x="6476873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4B6951F-6CE2-24DC-0D88-22B086A974AB}"/>
              </a:ext>
            </a:extLst>
          </p:cNvPr>
          <p:cNvCxnSpPr>
            <a:cxnSpLocks/>
          </p:cNvCxnSpPr>
          <p:nvPr/>
        </p:nvCxnSpPr>
        <p:spPr>
          <a:xfrm>
            <a:off x="8234305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78A95D2-4F9B-9D38-1293-8F8382C484C4}"/>
              </a:ext>
            </a:extLst>
          </p:cNvPr>
          <p:cNvCxnSpPr>
            <a:cxnSpLocks/>
          </p:cNvCxnSpPr>
          <p:nvPr/>
        </p:nvCxnSpPr>
        <p:spPr>
          <a:xfrm flipH="1">
            <a:off x="7395673" y="2915882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C84E071-DB26-A376-DFBC-1CAD7208D21F}"/>
              </a:ext>
            </a:extLst>
          </p:cNvPr>
          <p:cNvCxnSpPr>
            <a:cxnSpLocks/>
          </p:cNvCxnSpPr>
          <p:nvPr/>
        </p:nvCxnSpPr>
        <p:spPr>
          <a:xfrm flipH="1">
            <a:off x="9166793" y="2943694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F06DD7C-6FBF-FAA3-7C27-08440A5CE1A4}"/>
              </a:ext>
            </a:extLst>
          </p:cNvPr>
          <p:cNvCxnSpPr>
            <a:cxnSpLocks/>
          </p:cNvCxnSpPr>
          <p:nvPr/>
        </p:nvCxnSpPr>
        <p:spPr>
          <a:xfrm>
            <a:off x="10056717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C1F0A26C-BFF1-5705-BD20-0E4AE30E42E3}"/>
              </a:ext>
            </a:extLst>
          </p:cNvPr>
          <p:cNvSpPr/>
          <p:nvPr/>
        </p:nvSpPr>
        <p:spPr>
          <a:xfrm>
            <a:off x="6478018" y="2355861"/>
            <a:ext cx="3594538" cy="599097"/>
          </a:xfrm>
          <a:custGeom>
            <a:avLst/>
            <a:gdLst>
              <a:gd name="connsiteX0" fmla="*/ 0 w 3594538"/>
              <a:gd name="connsiteY0" fmla="*/ 588586 h 599097"/>
              <a:gd name="connsiteX1" fmla="*/ 1776248 w 3594538"/>
              <a:gd name="connsiteY1" fmla="*/ 7 h 599097"/>
              <a:gd name="connsiteX2" fmla="*/ 3594538 w 3594538"/>
              <a:gd name="connsiteY2" fmla="*/ 599097 h 5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538" h="599097">
                <a:moveTo>
                  <a:pt x="0" y="588586"/>
                </a:moveTo>
                <a:cubicBezTo>
                  <a:pt x="588579" y="293420"/>
                  <a:pt x="1177158" y="-1745"/>
                  <a:pt x="1776248" y="7"/>
                </a:cubicBezTo>
                <a:cubicBezTo>
                  <a:pt x="2375338" y="1759"/>
                  <a:pt x="2984938" y="300428"/>
                  <a:pt x="3594538" y="59909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D1C169-EA84-AF9A-4CB8-B3C5290CE5D8}"/>
              </a:ext>
            </a:extLst>
          </p:cNvPr>
          <p:cNvCxnSpPr>
            <a:cxnSpLocks/>
          </p:cNvCxnSpPr>
          <p:nvPr/>
        </p:nvCxnSpPr>
        <p:spPr>
          <a:xfrm flipH="1">
            <a:off x="6364139" y="2947195"/>
            <a:ext cx="3571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FADEC24-614E-756D-481D-77D03FFBE133}"/>
              </a:ext>
            </a:extLst>
          </p:cNvPr>
          <p:cNvSpPr txBox="1"/>
          <p:nvPr/>
        </p:nvSpPr>
        <p:spPr>
          <a:xfrm>
            <a:off x="6523673" y="24984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974B042-48AC-CE5A-2CC6-D65ECCB91815}"/>
              </a:ext>
            </a:extLst>
          </p:cNvPr>
          <p:cNvSpPr txBox="1"/>
          <p:nvPr/>
        </p:nvSpPr>
        <p:spPr>
          <a:xfrm>
            <a:off x="6693393" y="28878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364CC1-835B-DC73-BDC8-76D3CC916D51}"/>
              </a:ext>
            </a:extLst>
          </p:cNvPr>
          <p:cNvSpPr txBox="1"/>
          <p:nvPr/>
        </p:nvSpPr>
        <p:spPr>
          <a:xfrm>
            <a:off x="6424264" y="3125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9E5AB64-A474-B45F-10BF-64C84F843E4E}"/>
              </a:ext>
            </a:extLst>
          </p:cNvPr>
          <p:cNvSpPr txBox="1"/>
          <p:nvPr/>
        </p:nvSpPr>
        <p:spPr>
          <a:xfrm>
            <a:off x="8027271" y="20098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290EB0-9A1A-5576-445A-F8495360E032}"/>
              </a:ext>
            </a:extLst>
          </p:cNvPr>
          <p:cNvSpPr txBox="1"/>
          <p:nvPr/>
        </p:nvSpPr>
        <p:spPr>
          <a:xfrm>
            <a:off x="7176567" y="292660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F2AB9E8-1E35-648C-2F61-A57D24CFC4E9}"/>
              </a:ext>
            </a:extLst>
          </p:cNvPr>
          <p:cNvSpPr txBox="1"/>
          <p:nvPr/>
        </p:nvSpPr>
        <p:spPr>
          <a:xfrm>
            <a:off x="8620524" y="25848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B390C7-A406-6EDC-4B64-C1E4B26272FE}"/>
              </a:ext>
            </a:extLst>
          </p:cNvPr>
          <p:cNvSpPr txBox="1"/>
          <p:nvPr/>
        </p:nvSpPr>
        <p:spPr>
          <a:xfrm>
            <a:off x="6539275" y="351097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4789707-6E1C-73E7-4B4B-EB4A9BBD3DB3}"/>
              </a:ext>
            </a:extLst>
          </p:cNvPr>
          <p:cNvSpPr txBox="1"/>
          <p:nvPr/>
        </p:nvSpPr>
        <p:spPr>
          <a:xfrm>
            <a:off x="8109054" y="41635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BFC80C4-110B-32B3-030C-2C6153F5A063}"/>
              </a:ext>
            </a:extLst>
          </p:cNvPr>
          <p:cNvSpPr txBox="1"/>
          <p:nvPr/>
        </p:nvSpPr>
        <p:spPr>
          <a:xfrm>
            <a:off x="9835746" y="3860050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9CF39E-6552-2E7D-9A99-EF9C0041CAA7}"/>
              </a:ext>
            </a:extLst>
          </p:cNvPr>
          <p:cNvSpPr txBox="1"/>
          <p:nvPr/>
        </p:nvSpPr>
        <p:spPr>
          <a:xfrm>
            <a:off x="9700331" y="45079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2824DD6-20B2-1479-36BC-63C018115D38}"/>
              </a:ext>
            </a:extLst>
          </p:cNvPr>
          <p:cNvSpPr txBox="1"/>
          <p:nvPr/>
        </p:nvSpPr>
        <p:spPr>
          <a:xfrm>
            <a:off x="9897558" y="54682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6D08841-5BA1-BCA8-19D9-AFA3715BF03B}"/>
              </a:ext>
            </a:extLst>
          </p:cNvPr>
          <p:cNvSpPr txBox="1"/>
          <p:nvPr/>
        </p:nvSpPr>
        <p:spPr>
          <a:xfrm>
            <a:off x="10926513" y="46822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9E0A065-261D-EE61-537F-4EA624D58844}"/>
              </a:ext>
            </a:extLst>
          </p:cNvPr>
          <p:cNvSpPr txBox="1"/>
          <p:nvPr/>
        </p:nvSpPr>
        <p:spPr>
          <a:xfrm>
            <a:off x="8879254" y="30473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37222A1-535A-84C9-DBBA-66AE4A3F1E13}"/>
              </a:ext>
            </a:extLst>
          </p:cNvPr>
          <p:cNvSpPr txBox="1"/>
          <p:nvPr/>
        </p:nvSpPr>
        <p:spPr>
          <a:xfrm>
            <a:off x="8179641" y="3133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DC0C14C-178B-BC75-46ED-F00E3A2D7DA1}"/>
              </a:ext>
            </a:extLst>
          </p:cNvPr>
          <p:cNvSpPr txBox="1"/>
          <p:nvPr/>
        </p:nvSpPr>
        <p:spPr>
          <a:xfrm>
            <a:off x="7470845" y="33532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ADD244B-E8A3-8F20-A11C-1A5A6472BC3B}"/>
              </a:ext>
            </a:extLst>
          </p:cNvPr>
          <p:cNvSpPr txBox="1"/>
          <p:nvPr/>
        </p:nvSpPr>
        <p:spPr>
          <a:xfrm>
            <a:off x="9641147" y="33425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B731E99-E9BD-52C7-D740-F688BC507163}"/>
              </a:ext>
            </a:extLst>
          </p:cNvPr>
          <p:cNvSpPr txBox="1"/>
          <p:nvPr/>
        </p:nvSpPr>
        <p:spPr>
          <a:xfrm>
            <a:off x="10440996" y="32863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6BD7851-F933-AC0D-0723-0A68E42EF9DE}"/>
              </a:ext>
            </a:extLst>
          </p:cNvPr>
          <p:cNvSpPr txBox="1"/>
          <p:nvPr/>
        </p:nvSpPr>
        <p:spPr>
          <a:xfrm>
            <a:off x="8879254" y="46822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72D4BE-63AF-7EBE-B4A5-B592A33AD400}"/>
              </a:ext>
            </a:extLst>
          </p:cNvPr>
          <p:cNvGrpSpPr/>
          <p:nvPr/>
        </p:nvGrpSpPr>
        <p:grpSpPr>
          <a:xfrm>
            <a:off x="10954023" y="3796706"/>
            <a:ext cx="497823" cy="1671497"/>
            <a:chOff x="10954023" y="3796706"/>
            <a:chExt cx="497823" cy="16714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374E543-D534-7A02-23C3-B4D251A73FBB}"/>
                </a:ext>
              </a:extLst>
            </p:cNvPr>
            <p:cNvSpPr txBox="1"/>
            <p:nvPr/>
          </p:nvSpPr>
          <p:spPr>
            <a:xfrm>
              <a:off x="11095658" y="3796706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166A1D-0B24-BA7D-157D-C01D61B2FF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4023" y="4212368"/>
              <a:ext cx="0" cy="125583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F1EAE6-A5F9-896F-FB15-63D47A576A48}"/>
              </a:ext>
            </a:extLst>
          </p:cNvPr>
          <p:cNvGrpSpPr/>
          <p:nvPr/>
        </p:nvGrpSpPr>
        <p:grpSpPr>
          <a:xfrm>
            <a:off x="10030472" y="2454217"/>
            <a:ext cx="869796" cy="1686323"/>
            <a:chOff x="10030472" y="2454217"/>
            <a:chExt cx="869796" cy="168632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6C683CB-3D02-0EDB-3E9D-0B47A18262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30472" y="2902834"/>
              <a:ext cx="869796" cy="1237706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79C46B-987E-5F0A-4554-A155991FEDC3}"/>
                </a:ext>
              </a:extLst>
            </p:cNvPr>
            <p:cNvSpPr txBox="1"/>
            <p:nvPr/>
          </p:nvSpPr>
          <p:spPr>
            <a:xfrm>
              <a:off x="10120168" y="2454217"/>
              <a:ext cx="356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97C920-4BB1-BE6B-6835-079E446FE853}"/>
              </a:ext>
            </a:extLst>
          </p:cNvPr>
          <p:cNvGrpSpPr/>
          <p:nvPr/>
        </p:nvGrpSpPr>
        <p:grpSpPr>
          <a:xfrm>
            <a:off x="8767572" y="5485378"/>
            <a:ext cx="2155698" cy="533897"/>
            <a:chOff x="8767572" y="5485378"/>
            <a:chExt cx="2155698" cy="533897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1939DB4E-7890-5D0D-13B2-1DE50E727F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37674" y="5485378"/>
              <a:ext cx="1785596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6DFC844-36B7-8CAA-0187-98AC07484D04}"/>
                </a:ext>
              </a:extLst>
            </p:cNvPr>
            <p:cNvSpPr txBox="1"/>
            <p:nvPr/>
          </p:nvSpPr>
          <p:spPr>
            <a:xfrm>
              <a:off x="8767572" y="555761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62A2D1D-9869-76D7-2448-CF41481C5B06}"/>
              </a:ext>
            </a:extLst>
          </p:cNvPr>
          <p:cNvGrpSpPr/>
          <p:nvPr/>
        </p:nvGrpSpPr>
        <p:grpSpPr>
          <a:xfrm>
            <a:off x="6998473" y="2911570"/>
            <a:ext cx="3062649" cy="1851220"/>
            <a:chOff x="6998473" y="2911570"/>
            <a:chExt cx="3062649" cy="1851220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16CCDD4-1E4A-A1F8-CCDA-AC10F1EBF721}"/>
                </a:ext>
              </a:extLst>
            </p:cNvPr>
            <p:cNvSpPr txBox="1"/>
            <p:nvPr/>
          </p:nvSpPr>
          <p:spPr>
            <a:xfrm>
              <a:off x="6998473" y="430112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158A61-86BC-0192-51E3-2E46896519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3215" y="2911570"/>
              <a:ext cx="2657907" cy="1290211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0AF83D1-0EAC-3E1E-A32B-0BCEBA8E99CA}"/>
              </a:ext>
            </a:extLst>
          </p:cNvPr>
          <p:cNvGrpSpPr/>
          <p:nvPr/>
        </p:nvGrpSpPr>
        <p:grpSpPr>
          <a:xfrm>
            <a:off x="7381197" y="4211941"/>
            <a:ext cx="1785596" cy="497860"/>
            <a:chOff x="7381197" y="4211941"/>
            <a:chExt cx="1785596" cy="49786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7FBCAAF-539D-58CD-0C6A-0D7F78A4D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1197" y="4211941"/>
              <a:ext cx="1785596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56E3A9B-1711-A2ED-EE8E-C7B968A5002C}"/>
                </a:ext>
              </a:extLst>
            </p:cNvPr>
            <p:cNvSpPr txBox="1"/>
            <p:nvPr/>
          </p:nvSpPr>
          <p:spPr>
            <a:xfrm>
              <a:off x="8619268" y="4248136"/>
              <a:ext cx="5107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1A3BAD7-5DAA-3CF1-61CF-526C5EA188FD}"/>
              </a:ext>
            </a:extLst>
          </p:cNvPr>
          <p:cNvGrpSpPr/>
          <p:nvPr/>
        </p:nvGrpSpPr>
        <p:grpSpPr>
          <a:xfrm>
            <a:off x="7697927" y="2439730"/>
            <a:ext cx="1415579" cy="1751613"/>
            <a:chOff x="7697927" y="2439730"/>
            <a:chExt cx="1415579" cy="1751613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E57113A-18AD-800C-99A3-4793A172B366}"/>
                </a:ext>
              </a:extLst>
            </p:cNvPr>
            <p:cNvCxnSpPr>
              <a:cxnSpLocks/>
            </p:cNvCxnSpPr>
            <p:nvPr/>
          </p:nvCxnSpPr>
          <p:spPr>
            <a:xfrm>
              <a:off x="8243710" y="2953637"/>
              <a:ext cx="869796" cy="1237706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9AF0F84-CFB0-645D-3442-C87D918A03DF}"/>
                </a:ext>
              </a:extLst>
            </p:cNvPr>
            <p:cNvSpPr txBox="1"/>
            <p:nvPr/>
          </p:nvSpPr>
          <p:spPr>
            <a:xfrm>
              <a:off x="7697927" y="2439730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8C44FE5-FB1D-8757-E8B7-22D75E367E41}"/>
              </a:ext>
            </a:extLst>
          </p:cNvPr>
          <p:cNvGrpSpPr/>
          <p:nvPr/>
        </p:nvGrpSpPr>
        <p:grpSpPr>
          <a:xfrm>
            <a:off x="5789078" y="2655409"/>
            <a:ext cx="2483643" cy="461665"/>
            <a:chOff x="5789078" y="2655409"/>
            <a:chExt cx="2483643" cy="461665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5159F43-3A31-F0E0-F5BC-8743BBC7B28C}"/>
                </a:ext>
              </a:extLst>
            </p:cNvPr>
            <p:cNvSpPr txBox="1"/>
            <p:nvPr/>
          </p:nvSpPr>
          <p:spPr>
            <a:xfrm>
              <a:off x="5789078" y="265540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5954C73-36D1-425A-8D44-558B425CC3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5525" y="2947724"/>
              <a:ext cx="1787196" cy="0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06D9D8-0187-3DBA-EDE6-9ED783DC42B6}"/>
              </a:ext>
            </a:extLst>
          </p:cNvPr>
          <p:cNvGrpSpPr/>
          <p:nvPr/>
        </p:nvGrpSpPr>
        <p:grpSpPr>
          <a:xfrm>
            <a:off x="6286666" y="2764315"/>
            <a:ext cx="4850237" cy="2903943"/>
            <a:chOff x="6286666" y="2764315"/>
            <a:chExt cx="4850237" cy="29039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F9C5F93-3192-1C26-0544-D6E90173F73C}"/>
                </a:ext>
              </a:extLst>
            </p:cNvPr>
            <p:cNvGrpSpPr/>
            <p:nvPr/>
          </p:nvGrpSpPr>
          <p:grpSpPr>
            <a:xfrm>
              <a:off x="7199951" y="4033407"/>
              <a:ext cx="3936952" cy="365760"/>
              <a:chOff x="6146386" y="3246240"/>
              <a:chExt cx="3936952" cy="36576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CF30B72-014C-8604-DE0D-134A3D4A3AB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D4B50BF-F3FB-358E-4CA3-4E5955E56709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EBCC9CCA-7253-6622-4929-35248A15A716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434DA527-5CA3-60A0-1A48-64023A3F6BE7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</a:t>
                  </a:r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3F6F62B-7C3B-BE8D-847E-329337E9443A}"/>
                </a:ext>
              </a:extLst>
            </p:cNvPr>
            <p:cNvGrpSpPr/>
            <p:nvPr/>
          </p:nvGrpSpPr>
          <p:grpSpPr>
            <a:xfrm>
              <a:off x="8985547" y="5302498"/>
              <a:ext cx="2151356" cy="365760"/>
              <a:chOff x="7931982" y="3246240"/>
              <a:chExt cx="2151356" cy="36576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66E8D77-2FB9-9DD5-12C5-42B547855E30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F43F351-4852-8923-2297-C7A9D95EF973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457290-91F5-6839-5718-9E967527D379}"/>
                </a:ext>
              </a:extLst>
            </p:cNvPr>
            <p:cNvGrpSpPr/>
            <p:nvPr/>
          </p:nvGrpSpPr>
          <p:grpSpPr>
            <a:xfrm>
              <a:off x="6286666" y="2764315"/>
              <a:ext cx="3936952" cy="365760"/>
              <a:chOff x="6146386" y="3246240"/>
              <a:chExt cx="3936952" cy="36576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5BF24BF-2ECF-E36B-32F1-BE3C5B6729F3}"/>
                  </a:ext>
                </a:extLst>
              </p:cNvPr>
              <p:cNvGrpSpPr/>
              <p:nvPr/>
            </p:nvGrpSpPr>
            <p:grpSpPr>
              <a:xfrm>
                <a:off x="6146386" y="3246240"/>
                <a:ext cx="3936952" cy="365760"/>
                <a:chOff x="6146386" y="3246240"/>
                <a:chExt cx="3936952" cy="365760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BEEBB799-5306-C655-8288-1BA0F9135EDE}"/>
                    </a:ext>
                  </a:extLst>
                </p:cNvPr>
                <p:cNvSpPr/>
                <p:nvPr/>
              </p:nvSpPr>
              <p:spPr>
                <a:xfrm>
                  <a:off x="6146386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14BA3E12-C7E6-C174-195F-0F78DE491FE4}"/>
                    </a:ext>
                  </a:extLst>
                </p:cNvPr>
                <p:cNvSpPr/>
                <p:nvPr/>
              </p:nvSpPr>
              <p:spPr>
                <a:xfrm>
                  <a:off x="9717578" y="3246240"/>
                  <a:ext cx="365760" cy="365760"/>
                </a:xfrm>
                <a:prstGeom prst="ellipse">
                  <a:avLst/>
                </a:prstGeom>
                <a:solidFill>
                  <a:srgbClr val="00B0F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D3D513A0-49A6-C72F-E7D4-C08535E33EC1}"/>
                  </a:ext>
                </a:extLst>
              </p:cNvPr>
              <p:cNvSpPr/>
              <p:nvPr/>
            </p:nvSpPr>
            <p:spPr>
              <a:xfrm>
                <a:off x="7931982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18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Find Routes Together!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38" y="1629236"/>
            <a:ext cx="7792278" cy="423907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Complete the forwarding table for destination D from the node S.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(Prof. Roy Choudhury made it!)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aphicFrame>
        <p:nvGraphicFramePr>
          <p:cNvPr id="127" name="Table 39">
            <a:extLst>
              <a:ext uri="{FF2B5EF4-FFF2-40B4-BE49-F238E27FC236}">
                <a16:creationId xmlns:a16="http://schemas.microsoft.com/office/drawing/2014/main" id="{B9D0D515-2799-E49C-823C-AFA77FFDE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63966"/>
              </p:ext>
            </p:extLst>
          </p:nvPr>
        </p:nvGraphicFramePr>
        <p:xfrm>
          <a:off x="4442577" y="2960965"/>
          <a:ext cx="168896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">
                  <a:extLst>
                    <a:ext uri="{9D8B030D-6E8A-4147-A177-3AD203B41FA5}">
                      <a16:colId xmlns:a16="http://schemas.microsoft.com/office/drawing/2014/main" val="1225047357"/>
                    </a:ext>
                  </a:extLst>
                </a:gridCol>
                <a:gridCol w="1088181">
                  <a:extLst>
                    <a:ext uri="{9D8B030D-6E8A-4147-A177-3AD203B41FA5}">
                      <a16:colId xmlns:a16="http://schemas.microsoft.com/office/drawing/2014/main" val="2859669235"/>
                    </a:ext>
                  </a:extLst>
                </a:gridCol>
              </a:tblGrid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593850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7572227"/>
                  </a:ext>
                </a:extLst>
              </a:tr>
              <a:tr h="2873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091587"/>
                  </a:ext>
                </a:extLst>
              </a:tr>
            </a:tbl>
          </a:graphicData>
        </a:graphic>
      </p:graphicFrame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0923719-5DC6-364C-E300-EB06B0984EEA}"/>
              </a:ext>
            </a:extLst>
          </p:cNvPr>
          <p:cNvCxnSpPr>
            <a:cxnSpLocks/>
          </p:cNvCxnSpPr>
          <p:nvPr/>
        </p:nvCxnSpPr>
        <p:spPr>
          <a:xfrm flipV="1">
            <a:off x="10954023" y="4229543"/>
            <a:ext cx="0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5D1D38-5392-525B-E177-4CF4FA220CF4}"/>
              </a:ext>
            </a:extLst>
          </p:cNvPr>
          <p:cNvCxnSpPr>
            <a:cxnSpLocks/>
          </p:cNvCxnSpPr>
          <p:nvPr/>
        </p:nvCxnSpPr>
        <p:spPr>
          <a:xfrm flipV="1">
            <a:off x="9168427" y="4246358"/>
            <a:ext cx="0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C98973-FFDD-4B36-84CB-73812A361E7E}"/>
              </a:ext>
            </a:extLst>
          </p:cNvPr>
          <p:cNvCxnSpPr>
            <a:cxnSpLocks/>
          </p:cNvCxnSpPr>
          <p:nvPr/>
        </p:nvCxnSpPr>
        <p:spPr>
          <a:xfrm flipH="1">
            <a:off x="7382831" y="4216287"/>
            <a:ext cx="3571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719205-245A-7815-8E4C-208BFD9E994D}"/>
              </a:ext>
            </a:extLst>
          </p:cNvPr>
          <p:cNvCxnSpPr>
            <a:cxnSpLocks/>
          </p:cNvCxnSpPr>
          <p:nvPr/>
        </p:nvCxnSpPr>
        <p:spPr>
          <a:xfrm flipH="1">
            <a:off x="9168427" y="5485378"/>
            <a:ext cx="17855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B2AA07-29FC-2EC3-52A8-9B608CD2E6E1}"/>
              </a:ext>
            </a:extLst>
          </p:cNvPr>
          <p:cNvCxnSpPr>
            <a:cxnSpLocks/>
          </p:cNvCxnSpPr>
          <p:nvPr/>
        </p:nvCxnSpPr>
        <p:spPr>
          <a:xfrm flipH="1">
            <a:off x="9168427" y="4229543"/>
            <a:ext cx="1785596" cy="125583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A4B0FD0-F7A7-1512-E59A-A76EA90D8F8A}"/>
              </a:ext>
            </a:extLst>
          </p:cNvPr>
          <p:cNvCxnSpPr>
            <a:cxnSpLocks/>
          </p:cNvCxnSpPr>
          <p:nvPr/>
        </p:nvCxnSpPr>
        <p:spPr>
          <a:xfrm flipH="1">
            <a:off x="7382831" y="2930381"/>
            <a:ext cx="2657907" cy="1290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EF6776-6C96-6089-138A-96A3AD57C0F8}"/>
              </a:ext>
            </a:extLst>
          </p:cNvPr>
          <p:cNvCxnSpPr>
            <a:cxnSpLocks/>
          </p:cNvCxnSpPr>
          <p:nvPr/>
        </p:nvCxnSpPr>
        <p:spPr>
          <a:xfrm>
            <a:off x="6476873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4B6951F-6CE2-24DC-0D88-22B086A974AB}"/>
              </a:ext>
            </a:extLst>
          </p:cNvPr>
          <p:cNvCxnSpPr>
            <a:cxnSpLocks/>
          </p:cNvCxnSpPr>
          <p:nvPr/>
        </p:nvCxnSpPr>
        <p:spPr>
          <a:xfrm>
            <a:off x="8234305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78A95D2-4F9B-9D38-1293-8F8382C484C4}"/>
              </a:ext>
            </a:extLst>
          </p:cNvPr>
          <p:cNvCxnSpPr>
            <a:cxnSpLocks/>
          </p:cNvCxnSpPr>
          <p:nvPr/>
        </p:nvCxnSpPr>
        <p:spPr>
          <a:xfrm flipH="1">
            <a:off x="7395673" y="2915882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C84E071-DB26-A376-DFBC-1CAD7208D21F}"/>
              </a:ext>
            </a:extLst>
          </p:cNvPr>
          <p:cNvCxnSpPr>
            <a:cxnSpLocks/>
          </p:cNvCxnSpPr>
          <p:nvPr/>
        </p:nvCxnSpPr>
        <p:spPr>
          <a:xfrm flipH="1">
            <a:off x="9166793" y="2943694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F06DD7C-6FBF-FAA3-7C27-08440A5CE1A4}"/>
              </a:ext>
            </a:extLst>
          </p:cNvPr>
          <p:cNvCxnSpPr>
            <a:cxnSpLocks/>
          </p:cNvCxnSpPr>
          <p:nvPr/>
        </p:nvCxnSpPr>
        <p:spPr>
          <a:xfrm>
            <a:off x="10056717" y="2942450"/>
            <a:ext cx="869796" cy="12377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C1F0A26C-BFF1-5705-BD20-0E4AE30E42E3}"/>
              </a:ext>
            </a:extLst>
          </p:cNvPr>
          <p:cNvSpPr/>
          <p:nvPr/>
        </p:nvSpPr>
        <p:spPr>
          <a:xfrm>
            <a:off x="6478018" y="2355861"/>
            <a:ext cx="3594538" cy="599097"/>
          </a:xfrm>
          <a:custGeom>
            <a:avLst/>
            <a:gdLst>
              <a:gd name="connsiteX0" fmla="*/ 0 w 3594538"/>
              <a:gd name="connsiteY0" fmla="*/ 588586 h 599097"/>
              <a:gd name="connsiteX1" fmla="*/ 1776248 w 3594538"/>
              <a:gd name="connsiteY1" fmla="*/ 7 h 599097"/>
              <a:gd name="connsiteX2" fmla="*/ 3594538 w 3594538"/>
              <a:gd name="connsiteY2" fmla="*/ 599097 h 59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4538" h="599097">
                <a:moveTo>
                  <a:pt x="0" y="588586"/>
                </a:moveTo>
                <a:cubicBezTo>
                  <a:pt x="588579" y="293420"/>
                  <a:pt x="1177158" y="-1745"/>
                  <a:pt x="1776248" y="7"/>
                </a:cubicBezTo>
                <a:cubicBezTo>
                  <a:pt x="2375338" y="1759"/>
                  <a:pt x="2984938" y="300428"/>
                  <a:pt x="3594538" y="599097"/>
                </a:cubicBez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2D1C169-EA84-AF9A-4CB8-B3C5290CE5D8}"/>
              </a:ext>
            </a:extLst>
          </p:cNvPr>
          <p:cNvCxnSpPr>
            <a:cxnSpLocks/>
          </p:cNvCxnSpPr>
          <p:nvPr/>
        </p:nvCxnSpPr>
        <p:spPr>
          <a:xfrm flipH="1">
            <a:off x="6364139" y="2947195"/>
            <a:ext cx="35711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9FADEC24-614E-756D-481D-77D03FFBE133}"/>
              </a:ext>
            </a:extLst>
          </p:cNvPr>
          <p:cNvSpPr txBox="1"/>
          <p:nvPr/>
        </p:nvSpPr>
        <p:spPr>
          <a:xfrm>
            <a:off x="6523673" y="24984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974B042-48AC-CE5A-2CC6-D65ECCB91815}"/>
              </a:ext>
            </a:extLst>
          </p:cNvPr>
          <p:cNvSpPr txBox="1"/>
          <p:nvPr/>
        </p:nvSpPr>
        <p:spPr>
          <a:xfrm>
            <a:off x="6693393" y="288786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A364CC1-835B-DC73-BDC8-76D3CC916D51}"/>
              </a:ext>
            </a:extLst>
          </p:cNvPr>
          <p:cNvSpPr txBox="1"/>
          <p:nvPr/>
        </p:nvSpPr>
        <p:spPr>
          <a:xfrm>
            <a:off x="6424264" y="31253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9E5AB64-A474-B45F-10BF-64C84F843E4E}"/>
              </a:ext>
            </a:extLst>
          </p:cNvPr>
          <p:cNvSpPr txBox="1"/>
          <p:nvPr/>
        </p:nvSpPr>
        <p:spPr>
          <a:xfrm>
            <a:off x="8027271" y="200980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E290EB0-9A1A-5576-445A-F8495360E032}"/>
              </a:ext>
            </a:extLst>
          </p:cNvPr>
          <p:cNvSpPr txBox="1"/>
          <p:nvPr/>
        </p:nvSpPr>
        <p:spPr>
          <a:xfrm>
            <a:off x="7176567" y="2926609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F2AB9E8-1E35-648C-2F61-A57D24CFC4E9}"/>
              </a:ext>
            </a:extLst>
          </p:cNvPr>
          <p:cNvSpPr txBox="1"/>
          <p:nvPr/>
        </p:nvSpPr>
        <p:spPr>
          <a:xfrm>
            <a:off x="8620524" y="258480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6B390C7-A406-6EDC-4B64-C1E4B26272FE}"/>
              </a:ext>
            </a:extLst>
          </p:cNvPr>
          <p:cNvSpPr txBox="1"/>
          <p:nvPr/>
        </p:nvSpPr>
        <p:spPr>
          <a:xfrm>
            <a:off x="6539275" y="351097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4789707-6E1C-73E7-4B4B-EB4A9BBD3DB3}"/>
              </a:ext>
            </a:extLst>
          </p:cNvPr>
          <p:cNvSpPr txBox="1"/>
          <p:nvPr/>
        </p:nvSpPr>
        <p:spPr>
          <a:xfrm>
            <a:off x="8109054" y="416350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BFC80C4-110B-32B3-030C-2C6153F5A063}"/>
              </a:ext>
            </a:extLst>
          </p:cNvPr>
          <p:cNvSpPr txBox="1"/>
          <p:nvPr/>
        </p:nvSpPr>
        <p:spPr>
          <a:xfrm>
            <a:off x="9835746" y="3860050"/>
            <a:ext cx="45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9CF39E-6552-2E7D-9A99-EF9C0041CAA7}"/>
              </a:ext>
            </a:extLst>
          </p:cNvPr>
          <p:cNvSpPr txBox="1"/>
          <p:nvPr/>
        </p:nvSpPr>
        <p:spPr>
          <a:xfrm>
            <a:off x="9700331" y="450797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2824DD6-20B2-1479-36BC-63C018115D38}"/>
              </a:ext>
            </a:extLst>
          </p:cNvPr>
          <p:cNvSpPr txBox="1"/>
          <p:nvPr/>
        </p:nvSpPr>
        <p:spPr>
          <a:xfrm>
            <a:off x="9897558" y="54682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6D08841-5BA1-BCA8-19D9-AFA3715BF03B}"/>
              </a:ext>
            </a:extLst>
          </p:cNvPr>
          <p:cNvSpPr txBox="1"/>
          <p:nvPr/>
        </p:nvSpPr>
        <p:spPr>
          <a:xfrm>
            <a:off x="10926513" y="46822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B9E0A065-261D-EE61-537F-4EA624D58844}"/>
              </a:ext>
            </a:extLst>
          </p:cNvPr>
          <p:cNvSpPr txBox="1"/>
          <p:nvPr/>
        </p:nvSpPr>
        <p:spPr>
          <a:xfrm>
            <a:off x="8879254" y="30473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37222A1-535A-84C9-DBBA-66AE4A3F1E13}"/>
              </a:ext>
            </a:extLst>
          </p:cNvPr>
          <p:cNvSpPr txBox="1"/>
          <p:nvPr/>
        </p:nvSpPr>
        <p:spPr>
          <a:xfrm>
            <a:off x="8179641" y="3133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DC0C14C-178B-BC75-46ED-F00E3A2D7DA1}"/>
              </a:ext>
            </a:extLst>
          </p:cNvPr>
          <p:cNvSpPr txBox="1"/>
          <p:nvPr/>
        </p:nvSpPr>
        <p:spPr>
          <a:xfrm>
            <a:off x="7470845" y="33532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ADD244B-E8A3-8F20-A11C-1A5A6472BC3B}"/>
              </a:ext>
            </a:extLst>
          </p:cNvPr>
          <p:cNvSpPr txBox="1"/>
          <p:nvPr/>
        </p:nvSpPr>
        <p:spPr>
          <a:xfrm>
            <a:off x="9641147" y="33425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B731E99-E9BD-52C7-D740-F688BC507163}"/>
              </a:ext>
            </a:extLst>
          </p:cNvPr>
          <p:cNvSpPr txBox="1"/>
          <p:nvPr/>
        </p:nvSpPr>
        <p:spPr>
          <a:xfrm>
            <a:off x="10440996" y="32863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06BD7851-F933-AC0D-0723-0A68E42EF9DE}"/>
              </a:ext>
            </a:extLst>
          </p:cNvPr>
          <p:cNvSpPr txBox="1"/>
          <p:nvPr/>
        </p:nvSpPr>
        <p:spPr>
          <a:xfrm>
            <a:off x="8879254" y="468222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ECB92-F7AA-44B9-F80A-1EFB8DDA3689}"/>
              </a:ext>
            </a:extLst>
          </p:cNvPr>
          <p:cNvSpPr txBox="1"/>
          <p:nvPr/>
        </p:nvSpPr>
        <p:spPr>
          <a:xfrm>
            <a:off x="5434959" y="329460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0BD3D7-F8CE-8FF9-3767-AB0F0A0AF62A}"/>
              </a:ext>
            </a:extLst>
          </p:cNvPr>
          <p:cNvCxnSpPr>
            <a:cxnSpLocks/>
          </p:cNvCxnSpPr>
          <p:nvPr/>
        </p:nvCxnSpPr>
        <p:spPr>
          <a:xfrm flipV="1">
            <a:off x="10954023" y="4212368"/>
            <a:ext cx="0" cy="1255835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DABC2E-B7E4-1B67-6874-7E2C6908FB95}"/>
              </a:ext>
            </a:extLst>
          </p:cNvPr>
          <p:cNvCxnSpPr>
            <a:cxnSpLocks/>
          </p:cNvCxnSpPr>
          <p:nvPr/>
        </p:nvCxnSpPr>
        <p:spPr>
          <a:xfrm>
            <a:off x="10030472" y="2902834"/>
            <a:ext cx="869796" cy="1237706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A52F2EB-F817-E397-31D0-21ED7D037CBF}"/>
              </a:ext>
            </a:extLst>
          </p:cNvPr>
          <p:cNvCxnSpPr>
            <a:cxnSpLocks/>
          </p:cNvCxnSpPr>
          <p:nvPr/>
        </p:nvCxnSpPr>
        <p:spPr>
          <a:xfrm flipH="1">
            <a:off x="7403215" y="2911570"/>
            <a:ext cx="2657907" cy="1290211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F20B68E-7CCF-58FA-D7FA-88E8F88577E2}"/>
              </a:ext>
            </a:extLst>
          </p:cNvPr>
          <p:cNvCxnSpPr>
            <a:cxnSpLocks/>
          </p:cNvCxnSpPr>
          <p:nvPr/>
        </p:nvCxnSpPr>
        <p:spPr>
          <a:xfrm flipH="1">
            <a:off x="7381197" y="4211941"/>
            <a:ext cx="178559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6A848D34-EA7D-B8CC-7169-144C1824BA39}"/>
              </a:ext>
            </a:extLst>
          </p:cNvPr>
          <p:cNvCxnSpPr>
            <a:cxnSpLocks/>
          </p:cNvCxnSpPr>
          <p:nvPr/>
        </p:nvCxnSpPr>
        <p:spPr>
          <a:xfrm>
            <a:off x="8243710" y="2953637"/>
            <a:ext cx="869796" cy="1237706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DBAE0FDC-F823-875B-8323-1BD9C7ED490F}"/>
              </a:ext>
            </a:extLst>
          </p:cNvPr>
          <p:cNvCxnSpPr>
            <a:cxnSpLocks/>
          </p:cNvCxnSpPr>
          <p:nvPr/>
        </p:nvCxnSpPr>
        <p:spPr>
          <a:xfrm flipH="1">
            <a:off x="6485525" y="2947724"/>
            <a:ext cx="1787196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C5F93-3192-1C26-0544-D6E90173F73C}"/>
              </a:ext>
            </a:extLst>
          </p:cNvPr>
          <p:cNvGrpSpPr/>
          <p:nvPr/>
        </p:nvGrpSpPr>
        <p:grpSpPr>
          <a:xfrm>
            <a:off x="7199951" y="4033407"/>
            <a:ext cx="3936952" cy="365760"/>
            <a:chOff x="6146386" y="3246240"/>
            <a:chExt cx="3936952" cy="36576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CF30B72-014C-8604-DE0D-134A3D4A3AB1}"/>
                </a:ext>
              </a:extLst>
            </p:cNvPr>
            <p:cNvSpPr/>
            <p:nvPr/>
          </p:nvSpPr>
          <p:spPr>
            <a:xfrm>
              <a:off x="7931982" y="3246240"/>
              <a:ext cx="365760" cy="36576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D4B50BF-F3FB-358E-4CA3-4E5955E56709}"/>
                </a:ext>
              </a:extLst>
            </p:cNvPr>
            <p:cNvGrpSpPr/>
            <p:nvPr/>
          </p:nvGrpSpPr>
          <p:grpSpPr>
            <a:xfrm>
              <a:off x="6146386" y="3246240"/>
              <a:ext cx="3936952" cy="365760"/>
              <a:chOff x="6146386" y="3246240"/>
              <a:chExt cx="3936952" cy="36576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BCC9CCA-7253-6622-4929-35248A15A716}"/>
                  </a:ext>
                </a:extLst>
              </p:cNvPr>
              <p:cNvSpPr/>
              <p:nvPr/>
            </p:nvSpPr>
            <p:spPr>
              <a:xfrm>
                <a:off x="6146386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34DA527-5CA3-60A0-1A48-64023A3F6BE7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F6F62B-7C3B-BE8D-847E-329337E9443A}"/>
              </a:ext>
            </a:extLst>
          </p:cNvPr>
          <p:cNvGrpSpPr/>
          <p:nvPr/>
        </p:nvGrpSpPr>
        <p:grpSpPr>
          <a:xfrm>
            <a:off x="8985547" y="5302498"/>
            <a:ext cx="2151356" cy="365760"/>
            <a:chOff x="7931982" y="3246240"/>
            <a:chExt cx="2151356" cy="36576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6E8D77-2FB9-9DD5-12C5-42B547855E30}"/>
                </a:ext>
              </a:extLst>
            </p:cNvPr>
            <p:cNvSpPr/>
            <p:nvPr/>
          </p:nvSpPr>
          <p:spPr>
            <a:xfrm>
              <a:off x="7931982" y="3246240"/>
              <a:ext cx="365760" cy="36576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F43F351-4852-8923-2297-C7A9D95EF973}"/>
                </a:ext>
              </a:extLst>
            </p:cNvPr>
            <p:cNvSpPr/>
            <p:nvPr/>
          </p:nvSpPr>
          <p:spPr>
            <a:xfrm>
              <a:off x="9717578" y="3246240"/>
              <a:ext cx="365760" cy="36576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457290-91F5-6839-5718-9E967527D379}"/>
              </a:ext>
            </a:extLst>
          </p:cNvPr>
          <p:cNvGrpSpPr/>
          <p:nvPr/>
        </p:nvGrpSpPr>
        <p:grpSpPr>
          <a:xfrm>
            <a:off x="6286666" y="2764315"/>
            <a:ext cx="3936952" cy="365760"/>
            <a:chOff x="6146386" y="3246240"/>
            <a:chExt cx="3936952" cy="36576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5BF24BF-2ECF-E36B-32F1-BE3C5B6729F3}"/>
                </a:ext>
              </a:extLst>
            </p:cNvPr>
            <p:cNvGrpSpPr/>
            <p:nvPr/>
          </p:nvGrpSpPr>
          <p:grpSpPr>
            <a:xfrm>
              <a:off x="6146386" y="3246240"/>
              <a:ext cx="3936952" cy="365760"/>
              <a:chOff x="6146386" y="3246240"/>
              <a:chExt cx="3936952" cy="365760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EEBB799-5306-C655-8288-1BA0F9135EDE}"/>
                  </a:ext>
                </a:extLst>
              </p:cNvPr>
              <p:cNvSpPr/>
              <p:nvPr/>
            </p:nvSpPr>
            <p:spPr>
              <a:xfrm>
                <a:off x="6146386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4BA3E12-C7E6-C174-195F-0F78DE491FE4}"/>
                  </a:ext>
                </a:extLst>
              </p:cNvPr>
              <p:cNvSpPr/>
              <p:nvPr/>
            </p:nvSpPr>
            <p:spPr>
              <a:xfrm>
                <a:off x="9717578" y="3246240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3D513A0-49A6-C72F-E7D4-C08535E33EC1}"/>
                </a:ext>
              </a:extLst>
            </p:cNvPr>
            <p:cNvSpPr/>
            <p:nvPr/>
          </p:nvSpPr>
          <p:spPr>
            <a:xfrm>
              <a:off x="7931982" y="3246240"/>
              <a:ext cx="365760" cy="365760"/>
            </a:xfrm>
            <a:prstGeom prst="ellipse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2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Logically Separated Data and Control Planes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Routers forward packets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Packets with data are said </a:t>
            </a:r>
          </a:p>
          <a:p>
            <a:pPr lvl="1"/>
            <a:r>
              <a:rPr lang="en-US" dirty="0"/>
              <a:t>to be passing </a:t>
            </a:r>
            <a:r>
              <a:rPr lang="en-US" b="1" dirty="0">
                <a:solidFill>
                  <a:srgbClr val="0070C0"/>
                </a:solidFill>
              </a:rPr>
              <a:t>through the data plane</a:t>
            </a:r>
            <a:r>
              <a:rPr lang="en-US" dirty="0"/>
              <a:t>.</a:t>
            </a:r>
          </a:p>
          <a:p>
            <a:r>
              <a:rPr lang="en-US" dirty="0"/>
              <a:t>In addition to forwarding packets, </a:t>
            </a:r>
          </a:p>
          <a:p>
            <a:pPr lvl="1"/>
            <a:r>
              <a:rPr lang="en-US" dirty="0"/>
              <a:t>routers exchange </a:t>
            </a:r>
            <a:r>
              <a:rPr lang="en-US" b="1" dirty="0">
                <a:solidFill>
                  <a:srgbClr val="0070C0"/>
                </a:solidFill>
              </a:rPr>
              <a:t>information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about routes</a:t>
            </a:r>
            <a:r>
              <a:rPr lang="en-US" dirty="0"/>
              <a:t> available to them.</a:t>
            </a:r>
          </a:p>
          <a:p>
            <a:pPr lvl="1"/>
            <a:r>
              <a:rPr lang="en-US" dirty="0"/>
              <a:t>These coordination messages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travel through the control plane</a:t>
            </a:r>
            <a:r>
              <a:rPr lang="en-US" dirty="0"/>
              <a:t>.</a:t>
            </a:r>
          </a:p>
          <a:p>
            <a:r>
              <a:rPr lang="en-US" dirty="0"/>
              <a:t>The two planes </a:t>
            </a:r>
          </a:p>
          <a:p>
            <a:pPr lvl="1"/>
            <a:r>
              <a:rPr lang="en-US" dirty="0"/>
              <a:t>use the same physical network </a:t>
            </a:r>
          </a:p>
          <a:p>
            <a:pPr lvl="1"/>
            <a:r>
              <a:rPr lang="en-US" dirty="0"/>
              <a:t>(except within a single router), </a:t>
            </a:r>
          </a:p>
          <a:p>
            <a:pPr lvl="1"/>
            <a:r>
              <a:rPr lang="en-US" dirty="0"/>
              <a:t>but are logically separate.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07DC53-A8A9-50B5-48DC-6CE1064A5671}"/>
              </a:ext>
            </a:extLst>
          </p:cNvPr>
          <p:cNvGrpSpPr/>
          <p:nvPr/>
        </p:nvGrpSpPr>
        <p:grpSpPr>
          <a:xfrm>
            <a:off x="6595798" y="2530256"/>
            <a:ext cx="4772038" cy="2430405"/>
            <a:chOff x="8064575" y="3047005"/>
            <a:chExt cx="3040501" cy="15485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FB8E37B-15BD-6225-8D0F-C17DB34667C0}"/>
                </a:ext>
              </a:extLst>
            </p:cNvPr>
            <p:cNvGrpSpPr/>
            <p:nvPr/>
          </p:nvGrpSpPr>
          <p:grpSpPr>
            <a:xfrm>
              <a:off x="8064575" y="3047005"/>
              <a:ext cx="3040501" cy="1548531"/>
              <a:chOff x="596348" y="1657109"/>
              <a:chExt cx="8850031" cy="450733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0DFEF00-5694-1C29-D37E-84087F7B510D}"/>
                  </a:ext>
                </a:extLst>
              </p:cNvPr>
              <p:cNvGrpSpPr/>
              <p:nvPr/>
            </p:nvGrpSpPr>
            <p:grpSpPr>
              <a:xfrm>
                <a:off x="1968649" y="2402958"/>
                <a:ext cx="5888811" cy="3280968"/>
                <a:chOff x="1968649" y="2402958"/>
                <a:chExt cx="5888811" cy="3280968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4EDAAA3-306C-B7A3-9FC0-5A198D729A63}"/>
                    </a:ext>
                  </a:extLst>
                </p:cNvPr>
                <p:cNvSpPr/>
                <p:nvPr/>
              </p:nvSpPr>
              <p:spPr>
                <a:xfrm>
                  <a:off x="1968649" y="2624866"/>
                  <a:ext cx="5494557" cy="1376979"/>
                </a:xfrm>
                <a:custGeom>
                  <a:avLst/>
                  <a:gdLst>
                    <a:gd name="connsiteX0" fmla="*/ 0 w 5494557"/>
                    <a:gd name="connsiteY0" fmla="*/ 1376979 h 1376979"/>
                    <a:gd name="connsiteX1" fmla="*/ 548640 w 5494557"/>
                    <a:gd name="connsiteY1" fmla="*/ 1097280 h 1376979"/>
                    <a:gd name="connsiteX2" fmla="*/ 1140311 w 5494557"/>
                    <a:gd name="connsiteY2" fmla="*/ 1140310 h 1376979"/>
                    <a:gd name="connsiteX3" fmla="*/ 1957892 w 5494557"/>
                    <a:gd name="connsiteY3" fmla="*/ 1151068 h 1376979"/>
                    <a:gd name="connsiteX4" fmla="*/ 3259567 w 5494557"/>
                    <a:gd name="connsiteY4" fmla="*/ 537882 h 1376979"/>
                    <a:gd name="connsiteX5" fmla="*/ 4216998 w 5494557"/>
                    <a:gd name="connsiteY5" fmla="*/ 828339 h 1376979"/>
                    <a:gd name="connsiteX6" fmla="*/ 4797911 w 5494557"/>
                    <a:gd name="connsiteY6" fmla="*/ 1054249 h 1376979"/>
                    <a:gd name="connsiteX7" fmla="*/ 5454127 w 5494557"/>
                    <a:gd name="connsiteY7" fmla="*/ 742278 h 1376979"/>
                    <a:gd name="connsiteX8" fmla="*/ 5368066 w 5494557"/>
                    <a:gd name="connsiteY8" fmla="*/ 0 h 1376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94557" h="1376979">
                      <a:moveTo>
                        <a:pt x="0" y="1376979"/>
                      </a:moveTo>
                      <a:cubicBezTo>
                        <a:pt x="179294" y="1256852"/>
                        <a:pt x="358588" y="1136725"/>
                        <a:pt x="548640" y="1097280"/>
                      </a:cubicBezTo>
                      <a:cubicBezTo>
                        <a:pt x="738692" y="1057835"/>
                        <a:pt x="905436" y="1131345"/>
                        <a:pt x="1140311" y="1140310"/>
                      </a:cubicBezTo>
                      <a:cubicBezTo>
                        <a:pt x="1375186" y="1149275"/>
                        <a:pt x="1604683" y="1251473"/>
                        <a:pt x="1957892" y="1151068"/>
                      </a:cubicBezTo>
                      <a:cubicBezTo>
                        <a:pt x="2311101" y="1050663"/>
                        <a:pt x="2883049" y="591670"/>
                        <a:pt x="3259567" y="537882"/>
                      </a:cubicBezTo>
                      <a:cubicBezTo>
                        <a:pt x="3636085" y="484094"/>
                        <a:pt x="3960607" y="742278"/>
                        <a:pt x="4216998" y="828339"/>
                      </a:cubicBezTo>
                      <a:cubicBezTo>
                        <a:pt x="4473389" y="914400"/>
                        <a:pt x="4591723" y="1068592"/>
                        <a:pt x="4797911" y="1054249"/>
                      </a:cubicBezTo>
                      <a:cubicBezTo>
                        <a:pt x="5004099" y="1039905"/>
                        <a:pt x="5359101" y="917986"/>
                        <a:pt x="5454127" y="742278"/>
                      </a:cubicBezTo>
                      <a:cubicBezTo>
                        <a:pt x="5549153" y="566570"/>
                        <a:pt x="5458609" y="283285"/>
                        <a:pt x="536806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445672F8-E797-89F8-B107-8D4A4D8F0827}"/>
                    </a:ext>
                  </a:extLst>
                </p:cNvPr>
                <p:cNvSpPr/>
                <p:nvPr/>
              </p:nvSpPr>
              <p:spPr>
                <a:xfrm>
                  <a:off x="3859619" y="3317358"/>
                  <a:ext cx="1190846" cy="2366568"/>
                </a:xfrm>
                <a:custGeom>
                  <a:avLst/>
                  <a:gdLst>
                    <a:gd name="connsiteX0" fmla="*/ 0 w 1190846"/>
                    <a:gd name="connsiteY0" fmla="*/ 2105247 h 2366568"/>
                    <a:gd name="connsiteX1" fmla="*/ 574158 w 1190846"/>
                    <a:gd name="connsiteY1" fmla="*/ 2349795 h 2366568"/>
                    <a:gd name="connsiteX2" fmla="*/ 967562 w 1190846"/>
                    <a:gd name="connsiteY2" fmla="*/ 1690577 h 2366568"/>
                    <a:gd name="connsiteX3" fmla="*/ 829339 w 1190846"/>
                    <a:gd name="connsiteY3" fmla="*/ 723014 h 2366568"/>
                    <a:gd name="connsiteX4" fmla="*/ 1190846 w 1190846"/>
                    <a:gd name="connsiteY4" fmla="*/ 0 h 236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90846" h="2366568">
                      <a:moveTo>
                        <a:pt x="0" y="2105247"/>
                      </a:moveTo>
                      <a:cubicBezTo>
                        <a:pt x="206449" y="2262077"/>
                        <a:pt x="412898" y="2418907"/>
                        <a:pt x="574158" y="2349795"/>
                      </a:cubicBezTo>
                      <a:cubicBezTo>
                        <a:pt x="735418" y="2280683"/>
                        <a:pt x="925032" y="1961707"/>
                        <a:pt x="967562" y="1690577"/>
                      </a:cubicBezTo>
                      <a:cubicBezTo>
                        <a:pt x="1010092" y="1419447"/>
                        <a:pt x="792125" y="1004777"/>
                        <a:pt x="829339" y="723014"/>
                      </a:cubicBezTo>
                      <a:cubicBezTo>
                        <a:pt x="866553" y="441251"/>
                        <a:pt x="1028699" y="220625"/>
                        <a:pt x="1190846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0CEE534-8BBB-BB2F-62CA-B7B8A25D7BA5}"/>
                    </a:ext>
                  </a:extLst>
                </p:cNvPr>
                <p:cNvSpPr/>
                <p:nvPr/>
              </p:nvSpPr>
              <p:spPr>
                <a:xfrm>
                  <a:off x="5018567" y="4869712"/>
                  <a:ext cx="754912" cy="723440"/>
                </a:xfrm>
                <a:custGeom>
                  <a:avLst/>
                  <a:gdLst>
                    <a:gd name="connsiteX0" fmla="*/ 754912 w 754912"/>
                    <a:gd name="connsiteY0" fmla="*/ 723014 h 723440"/>
                    <a:gd name="connsiteX1" fmla="*/ 170121 w 754912"/>
                    <a:gd name="connsiteY1" fmla="*/ 606055 h 723440"/>
                    <a:gd name="connsiteX2" fmla="*/ 0 w 754912"/>
                    <a:gd name="connsiteY2" fmla="*/ 0 h 723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4912" h="723440">
                      <a:moveTo>
                        <a:pt x="754912" y="723014"/>
                      </a:moveTo>
                      <a:cubicBezTo>
                        <a:pt x="525426" y="724785"/>
                        <a:pt x="295940" y="726557"/>
                        <a:pt x="170121" y="606055"/>
                      </a:cubicBezTo>
                      <a:cubicBezTo>
                        <a:pt x="44302" y="485553"/>
                        <a:pt x="22151" y="242776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9CED45-3B3C-5120-0D51-AB02EEA0BF77}"/>
                    </a:ext>
                  </a:extLst>
                </p:cNvPr>
                <p:cNvSpPr/>
                <p:nvPr/>
              </p:nvSpPr>
              <p:spPr>
                <a:xfrm>
                  <a:off x="6836735" y="3944679"/>
                  <a:ext cx="1020725" cy="507325"/>
                </a:xfrm>
                <a:custGeom>
                  <a:avLst/>
                  <a:gdLst>
                    <a:gd name="connsiteX0" fmla="*/ 1020725 w 1020725"/>
                    <a:gd name="connsiteY0" fmla="*/ 255181 h 507325"/>
                    <a:gd name="connsiteX1" fmla="*/ 265814 w 1020725"/>
                    <a:gd name="connsiteY1" fmla="*/ 499730 h 507325"/>
                    <a:gd name="connsiteX2" fmla="*/ 0 w 1020725"/>
                    <a:gd name="connsiteY2" fmla="*/ 0 h 50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0725" h="507325">
                      <a:moveTo>
                        <a:pt x="1020725" y="255181"/>
                      </a:moveTo>
                      <a:cubicBezTo>
                        <a:pt x="728330" y="398720"/>
                        <a:pt x="435935" y="542260"/>
                        <a:pt x="265814" y="499730"/>
                      </a:cubicBezTo>
                      <a:cubicBezTo>
                        <a:pt x="95693" y="457200"/>
                        <a:pt x="47846" y="228600"/>
                        <a:pt x="0" y="0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F24B9ADF-5C19-ECC9-188B-0C1E82085186}"/>
                    </a:ext>
                  </a:extLst>
                </p:cNvPr>
                <p:cNvSpPr/>
                <p:nvPr/>
              </p:nvSpPr>
              <p:spPr>
                <a:xfrm>
                  <a:off x="2763693" y="2402958"/>
                  <a:ext cx="255954" cy="1222744"/>
                </a:xfrm>
                <a:custGeom>
                  <a:avLst/>
                  <a:gdLst>
                    <a:gd name="connsiteX0" fmla="*/ 192158 w 255954"/>
                    <a:gd name="connsiteY0" fmla="*/ 0 h 1222744"/>
                    <a:gd name="connsiteX1" fmla="*/ 772 w 255954"/>
                    <a:gd name="connsiteY1" fmla="*/ 797442 h 1222744"/>
                    <a:gd name="connsiteX2" fmla="*/ 255954 w 255954"/>
                    <a:gd name="connsiteY2" fmla="*/ 1222744 h 12227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5954" h="1222744">
                      <a:moveTo>
                        <a:pt x="192158" y="0"/>
                      </a:moveTo>
                      <a:cubicBezTo>
                        <a:pt x="91148" y="296825"/>
                        <a:pt x="-9861" y="593651"/>
                        <a:pt x="772" y="797442"/>
                      </a:cubicBezTo>
                      <a:cubicBezTo>
                        <a:pt x="11405" y="1001233"/>
                        <a:pt x="133679" y="1111988"/>
                        <a:pt x="255954" y="1222744"/>
                      </a:cubicBezTo>
                    </a:path>
                  </a:pathLst>
                </a:cu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4" name="Picture 3" descr="A close-up of a computer&#10;&#10;Description automatically generated with low confidence">
                <a:extLst>
                  <a:ext uri="{FF2B5EF4-FFF2-40B4-BE49-F238E27FC236}">
                    <a16:creationId xmlns:a16="http://schemas.microsoft.com/office/drawing/2014/main" id="{41FE7082-8564-6EDC-8453-91AA75029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6348" y="3385274"/>
                <a:ext cx="1704693" cy="1253814"/>
              </a:xfrm>
              <a:prstGeom prst="rect">
                <a:avLst/>
              </a:prstGeom>
            </p:spPr>
          </p:pic>
          <p:pic>
            <p:nvPicPr>
              <p:cNvPr id="7" name="Picture 6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2F0EF874-C014-4122-8158-422736A66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9594" y="1665716"/>
                <a:ext cx="2060756" cy="127540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E982BFA-8569-C4BA-00B9-1D5412AF9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70403" y="4889032"/>
                <a:ext cx="1704692" cy="125381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E2AB3A3-D0C0-1074-3859-6B8CF22285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39687" y="1657109"/>
                <a:ext cx="1704692" cy="125381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989A292-DD13-410A-4424-185A9D767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251484" y="4889032"/>
                <a:ext cx="2060755" cy="1275407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2870E85-0C72-99B0-E716-B9966DC69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385624" y="3550740"/>
                <a:ext cx="2060755" cy="1275406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D7CDAB82-FC3A-8DAE-10BA-141CE7253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9007" y="3429000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3" name="Picture 12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9F7E5484-D529-A220-D2D9-949AEC152C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7974" y="2740252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5" name="Picture 14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0A920093-C998-70DA-F8BF-F79E308A10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893" y="3377955"/>
                <a:ext cx="666540" cy="810488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text, computer&#10;&#10;Description automatically generated">
                <a:extLst>
                  <a:ext uri="{FF2B5EF4-FFF2-40B4-BE49-F238E27FC236}">
                    <a16:creationId xmlns:a16="http://schemas.microsoft.com/office/drawing/2014/main" id="{B2D0ADD8-D67F-8BBE-7600-9925750D2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9222" y="4381796"/>
                <a:ext cx="666540" cy="81048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E39E733-35F0-3F06-72FB-157F2E933FEB}"/>
                </a:ext>
              </a:extLst>
            </p:cNvPr>
            <p:cNvGrpSpPr/>
            <p:nvPr/>
          </p:nvGrpSpPr>
          <p:grpSpPr>
            <a:xfrm>
              <a:off x="8892425" y="3274867"/>
              <a:ext cx="1644940" cy="832444"/>
              <a:chOff x="5711488" y="2076137"/>
              <a:chExt cx="1491237" cy="754661"/>
            </a:xfrm>
          </p:grpSpPr>
          <p:pic>
            <p:nvPicPr>
              <p:cNvPr id="25" name="Picture 24" descr="Table&#10;&#10;Description automatically generated">
                <a:extLst>
                  <a:ext uri="{FF2B5EF4-FFF2-40B4-BE49-F238E27FC236}">
                    <a16:creationId xmlns:a16="http://schemas.microsoft.com/office/drawing/2014/main" id="{343B2288-EC5F-2E97-68F0-30ACECEC6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59434" y="2641111"/>
                <a:ext cx="239793" cy="189687"/>
              </a:xfrm>
              <a:prstGeom prst="rect">
                <a:avLst/>
              </a:prstGeom>
            </p:spPr>
          </p:pic>
          <p:pic>
            <p:nvPicPr>
              <p:cNvPr id="26" name="Picture 25" descr="Table&#10;&#10;Description automatically generated">
                <a:extLst>
                  <a:ext uri="{FF2B5EF4-FFF2-40B4-BE49-F238E27FC236}">
                    <a16:creationId xmlns:a16="http://schemas.microsoft.com/office/drawing/2014/main" id="{44ADB147-69ED-3705-EA11-1B4337236A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2932" y="2276476"/>
                <a:ext cx="239793" cy="189687"/>
              </a:xfrm>
              <a:prstGeom prst="rect">
                <a:avLst/>
              </a:prstGeom>
            </p:spPr>
          </p:pic>
          <p:pic>
            <p:nvPicPr>
              <p:cNvPr id="27" name="Picture 26" descr="Table&#10;&#10;Description automatically generated">
                <a:extLst>
                  <a:ext uri="{FF2B5EF4-FFF2-40B4-BE49-F238E27FC236}">
                    <a16:creationId xmlns:a16="http://schemas.microsoft.com/office/drawing/2014/main" id="{303680C2-0836-45F4-FAE4-D65480B94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264" y="2076137"/>
                <a:ext cx="239793" cy="189687"/>
              </a:xfrm>
              <a:prstGeom prst="rect">
                <a:avLst/>
              </a:prstGeom>
            </p:spPr>
          </p:pic>
          <p:pic>
            <p:nvPicPr>
              <p:cNvPr id="28" name="Picture 27" descr="Table&#10;&#10;Description automatically generated">
                <a:extLst>
                  <a:ext uri="{FF2B5EF4-FFF2-40B4-BE49-F238E27FC236}">
                    <a16:creationId xmlns:a16="http://schemas.microsoft.com/office/drawing/2014/main" id="{F80416FB-9A9E-C9E0-CFB7-F4EAB22FF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1488" y="2611537"/>
                <a:ext cx="239793" cy="18968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359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Plumbing: Routing and Forwarding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793C0E0-44A7-B33F-F127-DFA8F9B9A13A}"/>
              </a:ext>
            </a:extLst>
          </p:cNvPr>
          <p:cNvGrpSpPr/>
          <p:nvPr/>
        </p:nvGrpSpPr>
        <p:grpSpPr>
          <a:xfrm>
            <a:off x="3010031" y="1561564"/>
            <a:ext cx="5991551" cy="3626108"/>
            <a:chOff x="1848284" y="1696296"/>
            <a:chExt cx="5672062" cy="3432752"/>
          </a:xfrm>
        </p:grpSpPr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0FAD84A-C48C-2AC8-7680-503CCDD053BF}"/>
                </a:ext>
              </a:extLst>
            </p:cNvPr>
            <p:cNvSpPr/>
            <p:nvPr/>
          </p:nvSpPr>
          <p:spPr>
            <a:xfrm>
              <a:off x="1848284" y="1696296"/>
              <a:ext cx="5298950" cy="2458903"/>
            </a:xfrm>
            <a:custGeom>
              <a:avLst/>
              <a:gdLst>
                <a:gd name="connsiteX0" fmla="*/ 89373 w 5298950"/>
                <a:gd name="connsiteY0" fmla="*/ 2037504 h 2458903"/>
                <a:gd name="connsiteX1" fmla="*/ 67602 w 5298950"/>
                <a:gd name="connsiteY1" fmla="*/ 1580304 h 2458903"/>
                <a:gd name="connsiteX2" fmla="*/ 840487 w 5298950"/>
                <a:gd name="connsiteY2" fmla="*/ 1406133 h 2458903"/>
                <a:gd name="connsiteX3" fmla="*/ 2288287 w 5298950"/>
                <a:gd name="connsiteY3" fmla="*/ 2244333 h 2458903"/>
                <a:gd name="connsiteX4" fmla="*/ 3975573 w 5298950"/>
                <a:gd name="connsiteY4" fmla="*/ 2429390 h 2458903"/>
                <a:gd name="connsiteX5" fmla="*/ 5194773 w 5298950"/>
                <a:gd name="connsiteY5" fmla="*/ 1754475 h 2458903"/>
                <a:gd name="connsiteX6" fmla="*/ 5118573 w 5298950"/>
                <a:gd name="connsiteY6" fmla="*/ 883618 h 2458903"/>
                <a:gd name="connsiteX7" fmla="*/ 4182402 w 5298950"/>
                <a:gd name="connsiteY7" fmla="*/ 110733 h 2458903"/>
                <a:gd name="connsiteX8" fmla="*/ 3322430 w 5298950"/>
                <a:gd name="connsiteY8" fmla="*/ 56304 h 2458903"/>
                <a:gd name="connsiteX9" fmla="*/ 3104716 w 5298950"/>
                <a:gd name="connsiteY9" fmla="*/ 600590 h 245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8950" h="2458903">
                  <a:moveTo>
                    <a:pt x="89373" y="2037504"/>
                  </a:moveTo>
                  <a:cubicBezTo>
                    <a:pt x="15894" y="1861518"/>
                    <a:pt x="-57584" y="1685533"/>
                    <a:pt x="67602" y="1580304"/>
                  </a:cubicBezTo>
                  <a:cubicBezTo>
                    <a:pt x="192788" y="1475075"/>
                    <a:pt x="470373" y="1295462"/>
                    <a:pt x="840487" y="1406133"/>
                  </a:cubicBezTo>
                  <a:cubicBezTo>
                    <a:pt x="1210601" y="1516804"/>
                    <a:pt x="1765773" y="2073790"/>
                    <a:pt x="2288287" y="2244333"/>
                  </a:cubicBezTo>
                  <a:cubicBezTo>
                    <a:pt x="2810801" y="2414876"/>
                    <a:pt x="3491159" y="2511033"/>
                    <a:pt x="3975573" y="2429390"/>
                  </a:cubicBezTo>
                  <a:cubicBezTo>
                    <a:pt x="4459987" y="2347747"/>
                    <a:pt x="5004273" y="2012104"/>
                    <a:pt x="5194773" y="1754475"/>
                  </a:cubicBezTo>
                  <a:cubicBezTo>
                    <a:pt x="5385273" y="1496846"/>
                    <a:pt x="5287302" y="1157575"/>
                    <a:pt x="5118573" y="883618"/>
                  </a:cubicBezTo>
                  <a:cubicBezTo>
                    <a:pt x="4949845" y="609661"/>
                    <a:pt x="4481759" y="248619"/>
                    <a:pt x="4182402" y="110733"/>
                  </a:cubicBezTo>
                  <a:cubicBezTo>
                    <a:pt x="3883045" y="-27153"/>
                    <a:pt x="3502044" y="-25339"/>
                    <a:pt x="3322430" y="56304"/>
                  </a:cubicBezTo>
                  <a:cubicBezTo>
                    <a:pt x="3142816" y="137947"/>
                    <a:pt x="3123766" y="369268"/>
                    <a:pt x="3104716" y="600590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F1C60372-95F8-5832-E561-552D3E84D156}"/>
                </a:ext>
              </a:extLst>
            </p:cNvPr>
            <p:cNvSpPr/>
            <p:nvPr/>
          </p:nvSpPr>
          <p:spPr>
            <a:xfrm>
              <a:off x="4014952" y="3367542"/>
              <a:ext cx="3505394" cy="1761506"/>
            </a:xfrm>
            <a:custGeom>
              <a:avLst/>
              <a:gdLst>
                <a:gd name="connsiteX0" fmla="*/ 0 w 3505394"/>
                <a:gd name="connsiteY0" fmla="*/ 1761506 h 1761506"/>
                <a:gd name="connsiteX1" fmla="*/ 210207 w 3505394"/>
                <a:gd name="connsiteY1" fmla="*/ 983741 h 1761506"/>
                <a:gd name="connsiteX2" fmla="*/ 73572 w 3505394"/>
                <a:gd name="connsiteY2" fmla="*/ 573837 h 1761506"/>
                <a:gd name="connsiteX3" fmla="*/ 178676 w 3505394"/>
                <a:gd name="connsiteY3" fmla="*/ 237506 h 1761506"/>
                <a:gd name="connsiteX4" fmla="*/ 746234 w 3505394"/>
                <a:gd name="connsiteY4" fmla="*/ 142913 h 1761506"/>
                <a:gd name="connsiteX5" fmla="*/ 1818289 w 3505394"/>
                <a:gd name="connsiteY5" fmla="*/ 248017 h 1761506"/>
                <a:gd name="connsiteX6" fmla="*/ 3069020 w 3505394"/>
                <a:gd name="connsiteY6" fmla="*/ 16789 h 1761506"/>
                <a:gd name="connsiteX7" fmla="*/ 3436882 w 3505394"/>
                <a:gd name="connsiteY7" fmla="*/ 58830 h 1761506"/>
                <a:gd name="connsiteX8" fmla="*/ 3489434 w 3505394"/>
                <a:gd name="connsiteY8" fmla="*/ 384651 h 1761506"/>
                <a:gd name="connsiteX9" fmla="*/ 3247696 w 3505394"/>
                <a:gd name="connsiteY9" fmla="*/ 1456706 h 176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05394" h="1761506">
                  <a:moveTo>
                    <a:pt x="0" y="1761506"/>
                  </a:moveTo>
                  <a:cubicBezTo>
                    <a:pt x="98972" y="1471596"/>
                    <a:pt x="197945" y="1181686"/>
                    <a:pt x="210207" y="983741"/>
                  </a:cubicBezTo>
                  <a:cubicBezTo>
                    <a:pt x="222469" y="785796"/>
                    <a:pt x="78827" y="698209"/>
                    <a:pt x="73572" y="573837"/>
                  </a:cubicBezTo>
                  <a:cubicBezTo>
                    <a:pt x="68317" y="449465"/>
                    <a:pt x="66566" y="309327"/>
                    <a:pt x="178676" y="237506"/>
                  </a:cubicBezTo>
                  <a:cubicBezTo>
                    <a:pt x="290786" y="165685"/>
                    <a:pt x="472965" y="141161"/>
                    <a:pt x="746234" y="142913"/>
                  </a:cubicBezTo>
                  <a:cubicBezTo>
                    <a:pt x="1019503" y="144665"/>
                    <a:pt x="1431158" y="269038"/>
                    <a:pt x="1818289" y="248017"/>
                  </a:cubicBezTo>
                  <a:cubicBezTo>
                    <a:pt x="2205420" y="226996"/>
                    <a:pt x="2799255" y="48320"/>
                    <a:pt x="3069020" y="16789"/>
                  </a:cubicBezTo>
                  <a:cubicBezTo>
                    <a:pt x="3338785" y="-14742"/>
                    <a:pt x="3366813" y="-2480"/>
                    <a:pt x="3436882" y="58830"/>
                  </a:cubicBezTo>
                  <a:cubicBezTo>
                    <a:pt x="3506951" y="120140"/>
                    <a:pt x="3520965" y="151672"/>
                    <a:pt x="3489434" y="384651"/>
                  </a:cubicBezTo>
                  <a:cubicBezTo>
                    <a:pt x="3457903" y="617630"/>
                    <a:pt x="3352799" y="1037168"/>
                    <a:pt x="3247696" y="1456706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04200457-A9F1-1814-C16C-1F7355E079C8}"/>
              </a:ext>
            </a:extLst>
          </p:cNvPr>
          <p:cNvGrpSpPr/>
          <p:nvPr/>
        </p:nvGrpSpPr>
        <p:grpSpPr>
          <a:xfrm>
            <a:off x="4774837" y="1740346"/>
            <a:ext cx="3040501" cy="1548531"/>
            <a:chOff x="596348" y="1657109"/>
            <a:chExt cx="8850031" cy="4507330"/>
          </a:xfrm>
        </p:grpSpPr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8C31044B-3030-CC52-F5E8-500C553CEE6F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C78882D4-0FB1-5443-C4B1-70787516C322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AE86B13-6670-C6AE-8C39-DF30E5AF9BA0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61FA59CF-0130-31B1-847F-93A7F93ECC67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B3111190-17F4-A942-51D8-4ED4FAD1AF3E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CB0770C-782C-B5BA-B3E7-13328CB34DDA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8" name="Picture 367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6AE6A4A2-3FFC-A25B-F0AC-EE89BA230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369" name="Picture 36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F2C86F4-B8F2-A680-3798-907DE2677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3EF5066E-3F9A-3AB7-F9FD-EE3450D5B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FD136135-6DE9-F497-D901-93F8E08E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372" name="Picture 371">
              <a:extLst>
                <a:ext uri="{FF2B5EF4-FFF2-40B4-BE49-F238E27FC236}">
                  <a16:creationId xmlns:a16="http://schemas.microsoft.com/office/drawing/2014/main" id="{9C85438D-6702-52B7-B966-4A2F6C330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373" name="Picture 372">
              <a:extLst>
                <a:ext uri="{FF2B5EF4-FFF2-40B4-BE49-F238E27FC236}">
                  <a16:creationId xmlns:a16="http://schemas.microsoft.com/office/drawing/2014/main" id="{B0B36762-9DF8-C11A-6C9A-EBD5F3335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374" name="Picture 373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7903B13-CC0C-C5E6-55BD-C3F8525AE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75" name="Picture 374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3D0DD025-1718-C6EB-8590-6689841F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76" name="Picture 37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A51B2B27-9233-A069-4BEA-09841AC72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77" name="Picture 37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DC399065-777C-9B94-2617-272F26827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6F0F2EE8-3489-AE15-01E4-61B321A686EA}"/>
              </a:ext>
            </a:extLst>
          </p:cNvPr>
          <p:cNvGrpSpPr/>
          <p:nvPr/>
        </p:nvGrpSpPr>
        <p:grpSpPr>
          <a:xfrm>
            <a:off x="1560368" y="3290274"/>
            <a:ext cx="3040501" cy="1548531"/>
            <a:chOff x="596348" y="1657109"/>
            <a:chExt cx="8850031" cy="4507330"/>
          </a:xfrm>
        </p:grpSpPr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9A416742-B9BE-317C-9535-EBB6CEEC116B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D59D3DCD-EDAC-A16F-9B55-0DAF213CC1FB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83F0C724-8895-6378-FCD6-31A9F2E4C0D7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663B1F1D-1F94-EBD8-17AF-196D132FAB92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76F7C4CC-849E-AED2-9740-42BFD3183B12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6996E9C5-05A9-5922-FAB4-3F9ACB8C1BC0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2" name="Picture 351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113930BA-3F62-9ED1-629D-304346F8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353" name="Picture 3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DB553AD-2D83-E5E1-5B39-795905E64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354" name="Picture 353">
              <a:extLst>
                <a:ext uri="{FF2B5EF4-FFF2-40B4-BE49-F238E27FC236}">
                  <a16:creationId xmlns:a16="http://schemas.microsoft.com/office/drawing/2014/main" id="{91EFA539-63EC-D1A7-B29D-CB63C08BC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355" name="Picture 354">
              <a:extLst>
                <a:ext uri="{FF2B5EF4-FFF2-40B4-BE49-F238E27FC236}">
                  <a16:creationId xmlns:a16="http://schemas.microsoft.com/office/drawing/2014/main" id="{385E341F-94E1-4B7D-207B-86599BF3C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356" name="Picture 355">
              <a:extLst>
                <a:ext uri="{FF2B5EF4-FFF2-40B4-BE49-F238E27FC236}">
                  <a16:creationId xmlns:a16="http://schemas.microsoft.com/office/drawing/2014/main" id="{FF529048-A1E5-0624-D758-D6875C4A8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357" name="Picture 356">
              <a:extLst>
                <a:ext uri="{FF2B5EF4-FFF2-40B4-BE49-F238E27FC236}">
                  <a16:creationId xmlns:a16="http://schemas.microsoft.com/office/drawing/2014/main" id="{37714A5E-32A9-C2C8-6241-ABD6178B0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358" name="Picture 35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BE4CBD0-042D-62A4-2F68-E05CA353A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59" name="Picture 358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5E50739E-5C26-BB13-0C2D-16A7B2753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60" name="Picture 359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3920EC6-8052-47D0-EC8C-870385BEA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61" name="Picture 360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41D30430-EC3A-DD07-8968-C6681F011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E5903557-84DA-D34A-9F08-5E8EFDC1E67C}"/>
              </a:ext>
            </a:extLst>
          </p:cNvPr>
          <p:cNvGrpSpPr/>
          <p:nvPr/>
        </p:nvGrpSpPr>
        <p:grpSpPr>
          <a:xfrm>
            <a:off x="3755283" y="4676332"/>
            <a:ext cx="3040501" cy="1548531"/>
            <a:chOff x="596348" y="1657109"/>
            <a:chExt cx="8850031" cy="4507330"/>
          </a:xfrm>
        </p:grpSpPr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E1214D30-243D-D418-54B4-B7D6B8B0D8BD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1455A1AE-762B-4F2F-BEFC-D18B405E3B1D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06D8F1E1-7184-6081-742B-441D08B6F093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43343C40-F83A-C0D7-E1A8-973A8338A46D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741EB586-9718-3644-FAED-FDF96ED66ED1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664A4C3E-B5CE-2727-0E76-1CADAF5590E2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36" name="Picture 335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F4E2CD57-8488-FDD1-908F-DE1856665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337" name="Picture 3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9B699AB-656D-6510-D8D2-2ABAC2EE5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338" name="Picture 337">
              <a:extLst>
                <a:ext uri="{FF2B5EF4-FFF2-40B4-BE49-F238E27FC236}">
                  <a16:creationId xmlns:a16="http://schemas.microsoft.com/office/drawing/2014/main" id="{48977156-5EBB-D70E-EA6A-B6BD23CB7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339" name="Picture 338">
              <a:extLst>
                <a:ext uri="{FF2B5EF4-FFF2-40B4-BE49-F238E27FC236}">
                  <a16:creationId xmlns:a16="http://schemas.microsoft.com/office/drawing/2014/main" id="{2B8346C8-EE20-89E1-AE7D-AC735E5F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340" name="Picture 339">
              <a:extLst>
                <a:ext uri="{FF2B5EF4-FFF2-40B4-BE49-F238E27FC236}">
                  <a16:creationId xmlns:a16="http://schemas.microsoft.com/office/drawing/2014/main" id="{459661D1-09DD-5E8D-1BE6-F5F716A70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341" name="Picture 340">
              <a:extLst>
                <a:ext uri="{FF2B5EF4-FFF2-40B4-BE49-F238E27FC236}">
                  <a16:creationId xmlns:a16="http://schemas.microsoft.com/office/drawing/2014/main" id="{1CA5ED6F-4CB4-4B43-9A29-B4CE14CAE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342" name="Picture 341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2757CAB5-80A6-EC16-B6BC-A4625354F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43" name="Picture 342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70581B4A-59E4-4096-1361-2D098302F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44" name="Picture 343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3595C673-6FBF-9321-6F66-EDE999EE7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45" name="Picture 344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CEE7AD74-3675-8BF2-E542-C3F1358FA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72E5270-8A90-EA69-065C-951D163DDCAB}"/>
              </a:ext>
            </a:extLst>
          </p:cNvPr>
          <p:cNvGrpSpPr/>
          <p:nvPr/>
        </p:nvGrpSpPr>
        <p:grpSpPr>
          <a:xfrm>
            <a:off x="7182916" y="4368352"/>
            <a:ext cx="3040501" cy="1548531"/>
            <a:chOff x="596348" y="1657109"/>
            <a:chExt cx="8850031" cy="4507330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3169C59-CCBB-2B67-3869-834A4DA166FC}"/>
                </a:ext>
              </a:extLst>
            </p:cNvPr>
            <p:cNvGrpSpPr/>
            <p:nvPr/>
          </p:nvGrpSpPr>
          <p:grpSpPr>
            <a:xfrm>
              <a:off x="1968649" y="2402958"/>
              <a:ext cx="5888811" cy="3280968"/>
              <a:chOff x="1968649" y="2402958"/>
              <a:chExt cx="5888811" cy="3280968"/>
            </a:xfrm>
          </p:grpSpPr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E98B3DED-F46A-544F-671D-EB4FBFDD61E4}"/>
                  </a:ext>
                </a:extLst>
              </p:cNvPr>
              <p:cNvSpPr/>
              <p:nvPr/>
            </p:nvSpPr>
            <p:spPr>
              <a:xfrm>
                <a:off x="1968649" y="2624866"/>
                <a:ext cx="5494557" cy="1376979"/>
              </a:xfrm>
              <a:custGeom>
                <a:avLst/>
                <a:gdLst>
                  <a:gd name="connsiteX0" fmla="*/ 0 w 5494557"/>
                  <a:gd name="connsiteY0" fmla="*/ 1376979 h 1376979"/>
                  <a:gd name="connsiteX1" fmla="*/ 548640 w 5494557"/>
                  <a:gd name="connsiteY1" fmla="*/ 1097280 h 1376979"/>
                  <a:gd name="connsiteX2" fmla="*/ 1140311 w 5494557"/>
                  <a:gd name="connsiteY2" fmla="*/ 1140310 h 1376979"/>
                  <a:gd name="connsiteX3" fmla="*/ 1957892 w 5494557"/>
                  <a:gd name="connsiteY3" fmla="*/ 1151068 h 1376979"/>
                  <a:gd name="connsiteX4" fmla="*/ 3259567 w 5494557"/>
                  <a:gd name="connsiteY4" fmla="*/ 537882 h 1376979"/>
                  <a:gd name="connsiteX5" fmla="*/ 4216998 w 5494557"/>
                  <a:gd name="connsiteY5" fmla="*/ 828339 h 1376979"/>
                  <a:gd name="connsiteX6" fmla="*/ 4797911 w 5494557"/>
                  <a:gd name="connsiteY6" fmla="*/ 1054249 h 1376979"/>
                  <a:gd name="connsiteX7" fmla="*/ 5454127 w 5494557"/>
                  <a:gd name="connsiteY7" fmla="*/ 742278 h 1376979"/>
                  <a:gd name="connsiteX8" fmla="*/ 5368066 w 5494557"/>
                  <a:gd name="connsiteY8" fmla="*/ 0 h 1376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94557" h="1376979">
                    <a:moveTo>
                      <a:pt x="0" y="1376979"/>
                    </a:moveTo>
                    <a:cubicBezTo>
                      <a:pt x="179294" y="1256852"/>
                      <a:pt x="358588" y="1136725"/>
                      <a:pt x="548640" y="1097280"/>
                    </a:cubicBezTo>
                    <a:cubicBezTo>
                      <a:pt x="738692" y="1057835"/>
                      <a:pt x="905436" y="1131345"/>
                      <a:pt x="1140311" y="1140310"/>
                    </a:cubicBezTo>
                    <a:cubicBezTo>
                      <a:pt x="1375186" y="1149275"/>
                      <a:pt x="1604683" y="1251473"/>
                      <a:pt x="1957892" y="1151068"/>
                    </a:cubicBezTo>
                    <a:cubicBezTo>
                      <a:pt x="2311101" y="1050663"/>
                      <a:pt x="2883049" y="591670"/>
                      <a:pt x="3259567" y="537882"/>
                    </a:cubicBezTo>
                    <a:cubicBezTo>
                      <a:pt x="3636085" y="484094"/>
                      <a:pt x="3960607" y="742278"/>
                      <a:pt x="4216998" y="828339"/>
                    </a:cubicBezTo>
                    <a:cubicBezTo>
                      <a:pt x="4473389" y="914400"/>
                      <a:pt x="4591723" y="1068592"/>
                      <a:pt x="4797911" y="1054249"/>
                    </a:cubicBezTo>
                    <a:cubicBezTo>
                      <a:pt x="5004099" y="1039905"/>
                      <a:pt x="5359101" y="917986"/>
                      <a:pt x="5454127" y="742278"/>
                    </a:cubicBezTo>
                    <a:cubicBezTo>
                      <a:pt x="5549153" y="566570"/>
                      <a:pt x="5458609" y="283285"/>
                      <a:pt x="536806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F0113A24-3BA6-1C77-F88E-088A1F5BFA23}"/>
                  </a:ext>
                </a:extLst>
              </p:cNvPr>
              <p:cNvSpPr/>
              <p:nvPr/>
            </p:nvSpPr>
            <p:spPr>
              <a:xfrm>
                <a:off x="3859619" y="3317358"/>
                <a:ext cx="1190846" cy="2366568"/>
              </a:xfrm>
              <a:custGeom>
                <a:avLst/>
                <a:gdLst>
                  <a:gd name="connsiteX0" fmla="*/ 0 w 1190846"/>
                  <a:gd name="connsiteY0" fmla="*/ 2105247 h 2366568"/>
                  <a:gd name="connsiteX1" fmla="*/ 574158 w 1190846"/>
                  <a:gd name="connsiteY1" fmla="*/ 2349795 h 2366568"/>
                  <a:gd name="connsiteX2" fmla="*/ 967562 w 1190846"/>
                  <a:gd name="connsiteY2" fmla="*/ 1690577 h 2366568"/>
                  <a:gd name="connsiteX3" fmla="*/ 829339 w 1190846"/>
                  <a:gd name="connsiteY3" fmla="*/ 723014 h 2366568"/>
                  <a:gd name="connsiteX4" fmla="*/ 1190846 w 1190846"/>
                  <a:gd name="connsiteY4" fmla="*/ 0 h 236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46" h="2366568">
                    <a:moveTo>
                      <a:pt x="0" y="2105247"/>
                    </a:moveTo>
                    <a:cubicBezTo>
                      <a:pt x="206449" y="2262077"/>
                      <a:pt x="412898" y="2418907"/>
                      <a:pt x="574158" y="2349795"/>
                    </a:cubicBezTo>
                    <a:cubicBezTo>
                      <a:pt x="735418" y="2280683"/>
                      <a:pt x="925032" y="1961707"/>
                      <a:pt x="967562" y="1690577"/>
                    </a:cubicBezTo>
                    <a:cubicBezTo>
                      <a:pt x="1010092" y="1419447"/>
                      <a:pt x="792125" y="1004777"/>
                      <a:pt x="829339" y="723014"/>
                    </a:cubicBezTo>
                    <a:cubicBezTo>
                      <a:pt x="866553" y="441251"/>
                      <a:pt x="1028699" y="220625"/>
                      <a:pt x="1190846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4B31ED8-AC14-9513-D1F9-DC88FE09C9EF}"/>
                  </a:ext>
                </a:extLst>
              </p:cNvPr>
              <p:cNvSpPr/>
              <p:nvPr/>
            </p:nvSpPr>
            <p:spPr>
              <a:xfrm>
                <a:off x="5018567" y="4869712"/>
                <a:ext cx="754912" cy="723440"/>
              </a:xfrm>
              <a:custGeom>
                <a:avLst/>
                <a:gdLst>
                  <a:gd name="connsiteX0" fmla="*/ 754912 w 754912"/>
                  <a:gd name="connsiteY0" fmla="*/ 723014 h 723440"/>
                  <a:gd name="connsiteX1" fmla="*/ 170121 w 754912"/>
                  <a:gd name="connsiteY1" fmla="*/ 606055 h 723440"/>
                  <a:gd name="connsiteX2" fmla="*/ 0 w 754912"/>
                  <a:gd name="connsiteY2" fmla="*/ 0 h 723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912" h="723440">
                    <a:moveTo>
                      <a:pt x="754912" y="723014"/>
                    </a:moveTo>
                    <a:cubicBezTo>
                      <a:pt x="525426" y="724785"/>
                      <a:pt x="295940" y="726557"/>
                      <a:pt x="170121" y="606055"/>
                    </a:cubicBezTo>
                    <a:cubicBezTo>
                      <a:pt x="44302" y="485553"/>
                      <a:pt x="22151" y="242776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5798B445-CDAC-5E0C-757F-44B2306C0051}"/>
                  </a:ext>
                </a:extLst>
              </p:cNvPr>
              <p:cNvSpPr/>
              <p:nvPr/>
            </p:nvSpPr>
            <p:spPr>
              <a:xfrm>
                <a:off x="6836735" y="3944679"/>
                <a:ext cx="1020725" cy="507325"/>
              </a:xfrm>
              <a:custGeom>
                <a:avLst/>
                <a:gdLst>
                  <a:gd name="connsiteX0" fmla="*/ 1020725 w 1020725"/>
                  <a:gd name="connsiteY0" fmla="*/ 255181 h 507325"/>
                  <a:gd name="connsiteX1" fmla="*/ 265814 w 1020725"/>
                  <a:gd name="connsiteY1" fmla="*/ 499730 h 507325"/>
                  <a:gd name="connsiteX2" fmla="*/ 0 w 1020725"/>
                  <a:gd name="connsiteY2" fmla="*/ 0 h 50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0725" h="507325">
                    <a:moveTo>
                      <a:pt x="1020725" y="255181"/>
                    </a:moveTo>
                    <a:cubicBezTo>
                      <a:pt x="728330" y="398720"/>
                      <a:pt x="435935" y="542260"/>
                      <a:pt x="265814" y="499730"/>
                    </a:cubicBezTo>
                    <a:cubicBezTo>
                      <a:pt x="95693" y="457200"/>
                      <a:pt x="47846" y="228600"/>
                      <a:pt x="0" y="0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4B17151-DDA5-490F-1934-0C9418F0AB1F}"/>
                  </a:ext>
                </a:extLst>
              </p:cNvPr>
              <p:cNvSpPr/>
              <p:nvPr/>
            </p:nvSpPr>
            <p:spPr>
              <a:xfrm>
                <a:off x="2763693" y="2402958"/>
                <a:ext cx="255954" cy="1222744"/>
              </a:xfrm>
              <a:custGeom>
                <a:avLst/>
                <a:gdLst>
                  <a:gd name="connsiteX0" fmla="*/ 192158 w 255954"/>
                  <a:gd name="connsiteY0" fmla="*/ 0 h 1222744"/>
                  <a:gd name="connsiteX1" fmla="*/ 772 w 255954"/>
                  <a:gd name="connsiteY1" fmla="*/ 797442 h 1222744"/>
                  <a:gd name="connsiteX2" fmla="*/ 255954 w 255954"/>
                  <a:gd name="connsiteY2" fmla="*/ 1222744 h 1222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954" h="1222744">
                    <a:moveTo>
                      <a:pt x="192158" y="0"/>
                    </a:moveTo>
                    <a:cubicBezTo>
                      <a:pt x="91148" y="296825"/>
                      <a:pt x="-9861" y="593651"/>
                      <a:pt x="772" y="797442"/>
                    </a:cubicBezTo>
                    <a:cubicBezTo>
                      <a:pt x="11405" y="1001233"/>
                      <a:pt x="133679" y="1111988"/>
                      <a:pt x="255954" y="1222744"/>
                    </a:cubicBezTo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0" name="Picture 319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28B3BC68-BBD9-7FD2-9BE4-21CE0D4D6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348" y="3385274"/>
              <a:ext cx="1704693" cy="1253814"/>
            </a:xfrm>
            <a:prstGeom prst="rect">
              <a:avLst/>
            </a:prstGeom>
          </p:spPr>
        </p:pic>
        <p:pic>
          <p:nvPicPr>
            <p:cNvPr id="321" name="Picture 32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D346443-1223-E3CE-EA47-DF9A93843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594" y="1665716"/>
              <a:ext cx="2060756" cy="1275407"/>
            </a:xfrm>
            <a:prstGeom prst="rect">
              <a:avLst/>
            </a:prstGeom>
          </p:spPr>
        </p:pic>
        <p:pic>
          <p:nvPicPr>
            <p:cNvPr id="322" name="Picture 321">
              <a:extLst>
                <a:ext uri="{FF2B5EF4-FFF2-40B4-BE49-F238E27FC236}">
                  <a16:creationId xmlns:a16="http://schemas.microsoft.com/office/drawing/2014/main" id="{5D6BB810-825E-4931-8FB4-AF7C9BBD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03" y="4889032"/>
              <a:ext cx="1704692" cy="1253814"/>
            </a:xfrm>
            <a:prstGeom prst="rect">
              <a:avLst/>
            </a:prstGeom>
          </p:spPr>
        </p:pic>
        <p:pic>
          <p:nvPicPr>
            <p:cNvPr id="323" name="Picture 322">
              <a:extLst>
                <a:ext uri="{FF2B5EF4-FFF2-40B4-BE49-F238E27FC236}">
                  <a16:creationId xmlns:a16="http://schemas.microsoft.com/office/drawing/2014/main" id="{FD54F3BF-FF66-93F1-AFD8-8EE8A9F6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687" y="1657109"/>
              <a:ext cx="1704692" cy="1253813"/>
            </a:xfrm>
            <a:prstGeom prst="rect">
              <a:avLst/>
            </a:prstGeom>
          </p:spPr>
        </p:pic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4E277EEF-B110-ADA0-8C41-735AD35E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1484" y="4889032"/>
              <a:ext cx="2060755" cy="1275407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8EE49527-9549-C1DF-22E5-CA685C4C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85624" y="3550740"/>
              <a:ext cx="2060755" cy="1275406"/>
            </a:xfrm>
            <a:prstGeom prst="rect">
              <a:avLst/>
            </a:prstGeom>
          </p:spPr>
        </p:pic>
        <p:pic>
          <p:nvPicPr>
            <p:cNvPr id="326" name="Picture 325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F259C9A6-2187-2EA7-23DC-52067AF78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007" y="3429000"/>
              <a:ext cx="666540" cy="810488"/>
            </a:xfrm>
            <a:prstGeom prst="rect">
              <a:avLst/>
            </a:prstGeom>
          </p:spPr>
        </p:pic>
        <p:pic>
          <p:nvPicPr>
            <p:cNvPr id="327" name="Picture 326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9FC59984-A5A9-50C0-5476-15F9D5A49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974" y="2740252"/>
              <a:ext cx="666540" cy="810488"/>
            </a:xfrm>
            <a:prstGeom prst="rect">
              <a:avLst/>
            </a:prstGeom>
          </p:spPr>
        </p:pic>
        <p:pic>
          <p:nvPicPr>
            <p:cNvPr id="328" name="Picture 327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8EB46BB7-2FF5-413C-9B86-E3DB20DD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893" y="3377955"/>
              <a:ext cx="666540" cy="810488"/>
            </a:xfrm>
            <a:prstGeom prst="rect">
              <a:avLst/>
            </a:prstGeom>
          </p:spPr>
        </p:pic>
        <p:pic>
          <p:nvPicPr>
            <p:cNvPr id="329" name="Picture 328" descr="A picture containing text, computer&#10;&#10;Description automatically generated">
              <a:extLst>
                <a:ext uri="{FF2B5EF4-FFF2-40B4-BE49-F238E27FC236}">
                  <a16:creationId xmlns:a16="http://schemas.microsoft.com/office/drawing/2014/main" id="{D0EB6944-7CE8-D47A-AEE0-E8CBA6312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222" y="4381796"/>
              <a:ext cx="666540" cy="810488"/>
            </a:xfrm>
            <a:prstGeom prst="rect">
              <a:avLst/>
            </a:prstGeom>
          </p:spPr>
        </p:pic>
      </p:grpSp>
      <p:pic>
        <p:nvPicPr>
          <p:cNvPr id="316" name="Picture 31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E6421813-39D5-FB59-BD4C-3D859702A0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32" y="3797738"/>
            <a:ext cx="228996" cy="278450"/>
          </a:xfrm>
          <a:prstGeom prst="rect">
            <a:avLst/>
          </a:prstGeom>
        </p:spPr>
      </p:pic>
      <p:pic>
        <p:nvPicPr>
          <p:cNvPr id="317" name="Picture 316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2D1B57B7-EF0F-5795-F1A6-EABE3DF2CA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38" y="4017686"/>
            <a:ext cx="228996" cy="278450"/>
          </a:xfrm>
          <a:prstGeom prst="rect">
            <a:avLst/>
          </a:prstGeom>
        </p:spPr>
      </p:pic>
      <p:pic>
        <p:nvPicPr>
          <p:cNvPr id="318" name="Picture 317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8C55F52B-004A-1CC9-87AB-D3647C88BD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39" y="3227203"/>
            <a:ext cx="228996" cy="278450"/>
          </a:xfrm>
          <a:prstGeom prst="rect">
            <a:avLst/>
          </a:prstGeom>
        </p:spPr>
      </p:pic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4C49F97-4E31-6E97-1A1B-426AD4D5D8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81" y="4211946"/>
            <a:ext cx="264509" cy="209238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48ED9C3-5467-8948-4043-2CA84FA056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77" y="3532385"/>
            <a:ext cx="264509" cy="209238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BC07C1B5-5489-A159-AEEE-CD22A7F162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49" y="3949304"/>
            <a:ext cx="264509" cy="20923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C0402D06-00F9-A7D6-8029-7CFCA3020E8F}"/>
              </a:ext>
            </a:extLst>
          </p:cNvPr>
          <p:cNvGrpSpPr/>
          <p:nvPr/>
        </p:nvGrpSpPr>
        <p:grpSpPr>
          <a:xfrm>
            <a:off x="5602687" y="1968208"/>
            <a:ext cx="1644940" cy="832444"/>
            <a:chOff x="5711488" y="2076137"/>
            <a:chExt cx="1491237" cy="754661"/>
          </a:xfrm>
        </p:grpSpPr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6D614A0E-5274-757E-7088-8665631B9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434" y="2641111"/>
              <a:ext cx="239793" cy="189687"/>
            </a:xfrm>
            <a:prstGeom prst="rect">
              <a:avLst/>
            </a:prstGeom>
          </p:spPr>
        </p:pic>
        <p:pic>
          <p:nvPicPr>
            <p:cNvPr id="19" name="Picture 18" descr="Table&#10;&#10;Description automatically generated">
              <a:extLst>
                <a:ext uri="{FF2B5EF4-FFF2-40B4-BE49-F238E27FC236}">
                  <a16:creationId xmlns:a16="http://schemas.microsoft.com/office/drawing/2014/main" id="{39C23A7A-3C6E-30FB-EC4F-12013482A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32" y="2276476"/>
              <a:ext cx="239793" cy="189687"/>
            </a:xfrm>
            <a:prstGeom prst="rect">
              <a:avLst/>
            </a:prstGeom>
          </p:spPr>
        </p:pic>
        <p:pic>
          <p:nvPicPr>
            <p:cNvPr id="24" name="Picture 23" descr="Table&#10;&#10;Description automatically generated">
              <a:extLst>
                <a:ext uri="{FF2B5EF4-FFF2-40B4-BE49-F238E27FC236}">
                  <a16:creationId xmlns:a16="http://schemas.microsoft.com/office/drawing/2014/main" id="{AC8EE1CF-E2B6-9496-58DE-C81DB4E38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4" y="2076137"/>
              <a:ext cx="239793" cy="189687"/>
            </a:xfrm>
            <a:prstGeom prst="rect">
              <a:avLst/>
            </a:prstGeom>
          </p:spPr>
        </p:pic>
        <p:pic>
          <p:nvPicPr>
            <p:cNvPr id="64" name="Picture 63" descr="Table&#10;&#10;Description automatically generated">
              <a:extLst>
                <a:ext uri="{FF2B5EF4-FFF2-40B4-BE49-F238E27FC236}">
                  <a16:creationId xmlns:a16="http://schemas.microsoft.com/office/drawing/2014/main" id="{9B9235C8-FCBA-0CF6-F5E7-0D6F75952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488" y="2611537"/>
              <a:ext cx="239793" cy="189687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7AECA37-7F2C-00CA-AEFE-CED56F7B946D}"/>
              </a:ext>
            </a:extLst>
          </p:cNvPr>
          <p:cNvGrpSpPr/>
          <p:nvPr/>
        </p:nvGrpSpPr>
        <p:grpSpPr>
          <a:xfrm>
            <a:off x="8022891" y="4617066"/>
            <a:ext cx="1644940" cy="832444"/>
            <a:chOff x="5711488" y="2076137"/>
            <a:chExt cx="1491237" cy="754661"/>
          </a:xfrm>
        </p:grpSpPr>
        <p:pic>
          <p:nvPicPr>
            <p:cNvPr id="69" name="Picture 68" descr="Table&#10;&#10;Description automatically generated">
              <a:extLst>
                <a:ext uri="{FF2B5EF4-FFF2-40B4-BE49-F238E27FC236}">
                  <a16:creationId xmlns:a16="http://schemas.microsoft.com/office/drawing/2014/main" id="{A71A09B5-2251-F02A-8475-964D4EB49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434" y="2641111"/>
              <a:ext cx="239793" cy="189687"/>
            </a:xfrm>
            <a:prstGeom prst="rect">
              <a:avLst/>
            </a:prstGeom>
          </p:spPr>
        </p:pic>
        <p:pic>
          <p:nvPicPr>
            <p:cNvPr id="71" name="Picture 70" descr="Table&#10;&#10;Description automatically generated">
              <a:extLst>
                <a:ext uri="{FF2B5EF4-FFF2-40B4-BE49-F238E27FC236}">
                  <a16:creationId xmlns:a16="http://schemas.microsoft.com/office/drawing/2014/main" id="{A9ECD822-EE94-14E3-A62D-94BF9C7F1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32" y="2276476"/>
              <a:ext cx="239793" cy="189687"/>
            </a:xfrm>
            <a:prstGeom prst="rect">
              <a:avLst/>
            </a:prstGeom>
          </p:spPr>
        </p:pic>
        <p:pic>
          <p:nvPicPr>
            <p:cNvPr id="73" name="Picture 72" descr="Table&#10;&#10;Description automatically generated">
              <a:extLst>
                <a:ext uri="{FF2B5EF4-FFF2-40B4-BE49-F238E27FC236}">
                  <a16:creationId xmlns:a16="http://schemas.microsoft.com/office/drawing/2014/main" id="{90AB1016-BEEF-29BD-8D11-8A991CFC7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4" y="2076137"/>
              <a:ext cx="239793" cy="189687"/>
            </a:xfrm>
            <a:prstGeom prst="rect">
              <a:avLst/>
            </a:prstGeom>
          </p:spPr>
        </p:pic>
        <p:pic>
          <p:nvPicPr>
            <p:cNvPr id="74" name="Picture 73" descr="Table&#10;&#10;Description automatically generated">
              <a:extLst>
                <a:ext uri="{FF2B5EF4-FFF2-40B4-BE49-F238E27FC236}">
                  <a16:creationId xmlns:a16="http://schemas.microsoft.com/office/drawing/2014/main" id="{8BAA764C-66C4-1901-274D-98C77CFF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488" y="2611537"/>
              <a:ext cx="239793" cy="189687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025A13F-D0DC-0DA1-3079-B3C5A455761B}"/>
              </a:ext>
            </a:extLst>
          </p:cNvPr>
          <p:cNvGrpSpPr/>
          <p:nvPr/>
        </p:nvGrpSpPr>
        <p:grpSpPr>
          <a:xfrm>
            <a:off x="4589555" y="4930825"/>
            <a:ext cx="1644940" cy="832444"/>
            <a:chOff x="5711488" y="2076137"/>
            <a:chExt cx="1491237" cy="754661"/>
          </a:xfrm>
        </p:grpSpPr>
        <p:pic>
          <p:nvPicPr>
            <p:cNvPr id="76" name="Picture 75" descr="Table&#10;&#10;Description automatically generated">
              <a:extLst>
                <a:ext uri="{FF2B5EF4-FFF2-40B4-BE49-F238E27FC236}">
                  <a16:creationId xmlns:a16="http://schemas.microsoft.com/office/drawing/2014/main" id="{FFF96682-1EC5-5C62-58FC-E8635B8D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434" y="2641111"/>
              <a:ext cx="239793" cy="189687"/>
            </a:xfrm>
            <a:prstGeom prst="rect">
              <a:avLst/>
            </a:prstGeom>
          </p:spPr>
        </p:pic>
        <p:pic>
          <p:nvPicPr>
            <p:cNvPr id="77" name="Picture 76" descr="Table&#10;&#10;Description automatically generated">
              <a:extLst>
                <a:ext uri="{FF2B5EF4-FFF2-40B4-BE49-F238E27FC236}">
                  <a16:creationId xmlns:a16="http://schemas.microsoft.com/office/drawing/2014/main" id="{CEEAE45F-1C1B-D9D5-33DD-F215F8542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32" y="2276476"/>
              <a:ext cx="239793" cy="189687"/>
            </a:xfrm>
            <a:prstGeom prst="rect">
              <a:avLst/>
            </a:prstGeom>
          </p:spPr>
        </p:pic>
        <p:pic>
          <p:nvPicPr>
            <p:cNvPr id="79" name="Picture 78" descr="Table&#10;&#10;Description automatically generated">
              <a:extLst>
                <a:ext uri="{FF2B5EF4-FFF2-40B4-BE49-F238E27FC236}">
                  <a16:creationId xmlns:a16="http://schemas.microsoft.com/office/drawing/2014/main" id="{6D88F805-D4CF-2C11-3B67-43EF7132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4" y="2076137"/>
              <a:ext cx="239793" cy="189687"/>
            </a:xfrm>
            <a:prstGeom prst="rect">
              <a:avLst/>
            </a:prstGeom>
          </p:spPr>
        </p:pic>
        <p:pic>
          <p:nvPicPr>
            <p:cNvPr id="80" name="Picture 79" descr="Table&#10;&#10;Description automatically generated">
              <a:extLst>
                <a:ext uri="{FF2B5EF4-FFF2-40B4-BE49-F238E27FC236}">
                  <a16:creationId xmlns:a16="http://schemas.microsoft.com/office/drawing/2014/main" id="{54ED676B-AE0D-0FBC-4A88-372E14B8B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488" y="2611537"/>
              <a:ext cx="239793" cy="189687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9368251-7B2E-762F-91EB-A1F188BCE557}"/>
              </a:ext>
            </a:extLst>
          </p:cNvPr>
          <p:cNvGrpSpPr/>
          <p:nvPr/>
        </p:nvGrpSpPr>
        <p:grpSpPr>
          <a:xfrm>
            <a:off x="2408718" y="3585206"/>
            <a:ext cx="1644940" cy="832444"/>
            <a:chOff x="5711488" y="2076137"/>
            <a:chExt cx="1491237" cy="754661"/>
          </a:xfrm>
        </p:grpSpPr>
        <p:pic>
          <p:nvPicPr>
            <p:cNvPr id="82" name="Picture 81" descr="Table&#10;&#10;Description automatically generated">
              <a:extLst>
                <a:ext uri="{FF2B5EF4-FFF2-40B4-BE49-F238E27FC236}">
                  <a16:creationId xmlns:a16="http://schemas.microsoft.com/office/drawing/2014/main" id="{DB177C3D-7278-9C78-0080-564263D14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434" y="2641111"/>
              <a:ext cx="239793" cy="189687"/>
            </a:xfrm>
            <a:prstGeom prst="rect">
              <a:avLst/>
            </a:prstGeom>
          </p:spPr>
        </p:pic>
        <p:pic>
          <p:nvPicPr>
            <p:cNvPr id="83" name="Picture 82" descr="Table&#10;&#10;Description automatically generated">
              <a:extLst>
                <a:ext uri="{FF2B5EF4-FFF2-40B4-BE49-F238E27FC236}">
                  <a16:creationId xmlns:a16="http://schemas.microsoft.com/office/drawing/2014/main" id="{31D78CFB-DA1F-3B5B-89D7-FF16CBC7C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32" y="2276476"/>
              <a:ext cx="239793" cy="189687"/>
            </a:xfrm>
            <a:prstGeom prst="rect">
              <a:avLst/>
            </a:prstGeom>
          </p:spPr>
        </p:pic>
        <p:pic>
          <p:nvPicPr>
            <p:cNvPr id="84" name="Picture 83" descr="Table&#10;&#10;Description automatically generated">
              <a:extLst>
                <a:ext uri="{FF2B5EF4-FFF2-40B4-BE49-F238E27FC236}">
                  <a16:creationId xmlns:a16="http://schemas.microsoft.com/office/drawing/2014/main" id="{A4ED5C55-96F7-03BF-2358-6A571A699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64" y="2076137"/>
              <a:ext cx="239793" cy="189687"/>
            </a:xfrm>
            <a:prstGeom prst="rect">
              <a:avLst/>
            </a:prstGeom>
          </p:spPr>
        </p:pic>
        <p:pic>
          <p:nvPicPr>
            <p:cNvPr id="85" name="Picture 84" descr="Table&#10;&#10;Description automatically generated">
              <a:extLst>
                <a:ext uri="{FF2B5EF4-FFF2-40B4-BE49-F238E27FC236}">
                  <a16:creationId xmlns:a16="http://schemas.microsoft.com/office/drawing/2014/main" id="{741FC94E-01DC-7D6A-6E47-540BD9172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488" y="2611537"/>
              <a:ext cx="239793" cy="189687"/>
            </a:xfrm>
            <a:prstGeom prst="rect">
              <a:avLst/>
            </a:prstGeom>
          </p:spPr>
        </p:pic>
      </p:grpSp>
      <p:sp>
        <p:nvSpPr>
          <p:cNvPr id="396" name="Rectangle 395">
            <a:extLst>
              <a:ext uri="{FF2B5EF4-FFF2-40B4-BE49-F238E27FC236}">
                <a16:creationId xmlns:a16="http://schemas.microsoft.com/office/drawing/2014/main" id="{082C7CEC-7120-B051-687F-A4330F9D7866}"/>
              </a:ext>
            </a:extLst>
          </p:cNvPr>
          <p:cNvSpPr/>
          <p:nvPr/>
        </p:nvSpPr>
        <p:spPr>
          <a:xfrm>
            <a:off x="8754674" y="1758378"/>
            <a:ext cx="2738709" cy="13342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populated their forwarding tables.</a:t>
            </a: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7E1BF7E9-4243-55BF-0A0E-5C93F58B08E0}"/>
              </a:ext>
            </a:extLst>
          </p:cNvPr>
          <p:cNvSpPr/>
          <p:nvPr/>
        </p:nvSpPr>
        <p:spPr>
          <a:xfrm>
            <a:off x="627830" y="1429229"/>
            <a:ext cx="3629936" cy="139219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Routers have established a control plane between themselves.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56E20A0A-6EB9-F6E7-8C00-16B88E43CCC6}"/>
              </a:ext>
            </a:extLst>
          </p:cNvPr>
          <p:cNvSpPr/>
          <p:nvPr/>
        </p:nvSpPr>
        <p:spPr>
          <a:xfrm>
            <a:off x="332311" y="5115580"/>
            <a:ext cx="3093334" cy="97978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plumbing in the Internet.</a:t>
            </a:r>
          </a:p>
        </p:txBody>
      </p:sp>
    </p:spTree>
    <p:extLst>
      <p:ext uri="{BB962C8B-B14F-4D97-AF65-F5344CB8AC3E}">
        <p14:creationId xmlns:p14="http://schemas.microsoft.com/office/powerpoint/2010/main" val="272093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 animBg="1"/>
      <p:bldP spid="397" grpId="0" animBg="1"/>
      <p:bldP spid="39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6349" y="536714"/>
            <a:ext cx="10982737" cy="646043"/>
          </a:xfrm>
        </p:spPr>
        <p:txBody>
          <a:bodyPr>
            <a:normAutofit/>
          </a:bodyPr>
          <a:lstStyle/>
          <a:p>
            <a:r>
              <a:rPr lang="en-US" dirty="0"/>
              <a:t>Terminology You Should Know from These Slides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50" y="1630017"/>
            <a:ext cx="7792278" cy="423907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design tradeoffs</a:t>
            </a:r>
          </a:p>
          <a:p>
            <a:pPr lvl="1"/>
            <a:r>
              <a:rPr lang="en-US" dirty="0"/>
              <a:t>network topology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/>
              <a:t>clique topology</a:t>
            </a:r>
          </a:p>
          <a:p>
            <a:pPr lvl="1"/>
            <a:r>
              <a:rPr lang="en-US" dirty="0"/>
              <a:t>network interface</a:t>
            </a:r>
          </a:p>
          <a:p>
            <a:pPr lvl="1"/>
            <a:r>
              <a:rPr lang="en-US" dirty="0"/>
              <a:t>shared network</a:t>
            </a:r>
          </a:p>
          <a:p>
            <a:pPr lvl="1"/>
            <a:r>
              <a:rPr lang="en-US" dirty="0"/>
              <a:t>hierarchy</a:t>
            </a:r>
          </a:p>
          <a:p>
            <a:pPr lvl="1"/>
            <a:r>
              <a:rPr lang="en-US" dirty="0"/>
              <a:t>star topology</a:t>
            </a:r>
          </a:p>
          <a:p>
            <a:pPr lvl="1"/>
            <a:r>
              <a:rPr lang="en-US" dirty="0"/>
              <a:t>router</a:t>
            </a:r>
          </a:p>
          <a:p>
            <a:pPr lvl="1"/>
            <a:r>
              <a:rPr lang="en-US" dirty="0"/>
              <a:t>Internet Service Providers (ISPs; Tier 1,2,3)</a:t>
            </a:r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197C50-7AD8-4EF6-B0D8-2F243F2A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8E2C2A-2CDA-4B3E-8E8C-5FD54E06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43466E9-408D-4F3B-2EBA-715D673786B7}"/>
              </a:ext>
            </a:extLst>
          </p:cNvPr>
          <p:cNvSpPr txBox="1">
            <a:spLocks/>
          </p:cNvSpPr>
          <p:nvPr/>
        </p:nvSpPr>
        <p:spPr>
          <a:xfrm>
            <a:off x="4492489" y="1630017"/>
            <a:ext cx="6259594" cy="423907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sz="2600" dirty="0"/>
              <a:t>Internet backbone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peering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Transit traffic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IP address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forwarding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Route advertisements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Routing (building forwarding table)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Autonomous System (AS)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Border Gateway Protocol (BGP)</a:t>
            </a:r>
          </a:p>
        </p:txBody>
      </p:sp>
    </p:spTree>
    <p:extLst>
      <p:ext uri="{BB962C8B-B14F-4D97-AF65-F5344CB8AC3E}">
        <p14:creationId xmlns:p14="http://schemas.microsoft.com/office/powerpoint/2010/main" val="505713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96349" y="536714"/>
            <a:ext cx="10982737" cy="646043"/>
          </a:xfrm>
        </p:spPr>
        <p:txBody>
          <a:bodyPr>
            <a:normAutofit/>
          </a:bodyPr>
          <a:lstStyle/>
          <a:p>
            <a:r>
              <a:rPr lang="en-US" dirty="0"/>
              <a:t>Concepts You Should Know from These Slides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engineers must consider tradeoffs between alternative designs</a:t>
            </a:r>
          </a:p>
          <a:p>
            <a:pPr lvl="1"/>
            <a:r>
              <a:rPr lang="en-US" dirty="0"/>
              <a:t>number of “wires” needed for a clique</a:t>
            </a:r>
          </a:p>
          <a:p>
            <a:pPr lvl="1"/>
            <a:r>
              <a:rPr lang="en-US" dirty="0"/>
              <a:t>tradeoffs: clique vs. shared vs. hierarchy</a:t>
            </a:r>
          </a:p>
          <a:p>
            <a:pPr lvl="1"/>
            <a:r>
              <a:rPr lang="en-US" dirty="0"/>
              <a:t>hierarchy appears in all large systems, both natural and human-made</a:t>
            </a:r>
          </a:p>
          <a:p>
            <a:pPr lvl="1"/>
            <a:r>
              <a:rPr lang="en-US" dirty="0"/>
              <a:t>how topology affects tolerance to failures</a:t>
            </a:r>
          </a:p>
          <a:p>
            <a:pPr lvl="1"/>
            <a:r>
              <a:rPr lang="en-US" dirty="0"/>
              <a:t>packets only allowed to cross Tier 1 &amp; 2 ISPs (transit traffic)</a:t>
            </a:r>
          </a:p>
          <a:p>
            <a:pPr lvl="1"/>
            <a:r>
              <a:rPr lang="en-US" dirty="0"/>
              <a:t>each computer has a 4B IP address</a:t>
            </a:r>
          </a:p>
          <a:p>
            <a:pPr lvl="1"/>
            <a:r>
              <a:rPr lang="en-US" dirty="0"/>
              <a:t>how a router uses its forwarding table</a:t>
            </a:r>
          </a:p>
          <a:p>
            <a:pPr lvl="1"/>
            <a:r>
              <a:rPr lang="en-US" dirty="0"/>
              <a:t>routers forward packets in data plane and send route advertisements in control plane</a:t>
            </a:r>
          </a:p>
          <a:p>
            <a:pPr lvl="1"/>
            <a:r>
              <a:rPr lang="en-US" dirty="0"/>
              <a:t>how to find shortest paths in small 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/>
              <a:t>slide </a:t>
            </a:r>
            <a:fld id="{DFCBF99B-FFDD-44A2-B92B-66EDED34A677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E197C50-7AD8-4EF6-B0D8-2F243F2A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F8E2C2A-2CDA-4B3E-8E8C-5FD54E06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95681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within an AS: from Advertisement to Table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Within an AS,</a:t>
            </a:r>
          </a:p>
          <a:p>
            <a:pPr lvl="1"/>
            <a:r>
              <a:rPr lang="en-US" dirty="0"/>
              <a:t>routers advertise distances to neighbors.</a:t>
            </a:r>
          </a:p>
          <a:p>
            <a:pPr lvl="1"/>
            <a:r>
              <a:rPr lang="en-US" dirty="0"/>
              <a:t>Once in a while, each router </a:t>
            </a:r>
          </a:p>
          <a:p>
            <a:pPr lvl="1"/>
            <a:r>
              <a:rPr lang="en-US" dirty="0"/>
              <a:t>uses its recorded view of costs in the network</a:t>
            </a:r>
          </a:p>
          <a:p>
            <a:pPr lvl="1"/>
            <a:r>
              <a:rPr lang="en-US" dirty="0"/>
              <a:t>to compute paths to all destinations.</a:t>
            </a:r>
          </a:p>
          <a:p>
            <a:pPr lvl="1"/>
            <a:r>
              <a:rPr lang="en-US" dirty="0"/>
              <a:t>and produce a forwarding table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147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 (Wiring) Took Substantial Effort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research went into developing the physical wires needed to communicate.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19B4B-7271-5779-4B8D-E5A83598F39B}"/>
              </a:ext>
            </a:extLst>
          </p:cNvPr>
          <p:cNvGrpSpPr/>
          <p:nvPr/>
        </p:nvGrpSpPr>
        <p:grpSpPr>
          <a:xfrm>
            <a:off x="1253019" y="2798748"/>
            <a:ext cx="3384260" cy="3218412"/>
            <a:chOff x="1134046" y="2798748"/>
            <a:chExt cx="3384260" cy="32184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E3FC582-4C55-A644-BB85-B30B69396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4" t="10082" r="14355" b="19680"/>
            <a:stretch/>
          </p:blipFill>
          <p:spPr bwMode="auto">
            <a:xfrm>
              <a:off x="1253019" y="2798748"/>
              <a:ext cx="3146314" cy="269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8D14E4-17BD-6386-7417-71FE08C7985B}"/>
                </a:ext>
              </a:extLst>
            </p:cNvPr>
            <p:cNvSpPr txBox="1"/>
            <p:nvPr/>
          </p:nvSpPr>
          <p:spPr>
            <a:xfrm>
              <a:off x="1134046" y="5493940"/>
              <a:ext cx="3384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early Ethernet cable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507776-A37E-7815-AF65-6AAD3B232A2E}"/>
              </a:ext>
            </a:extLst>
          </p:cNvPr>
          <p:cNvGrpSpPr/>
          <p:nvPr/>
        </p:nvGrpSpPr>
        <p:grpSpPr>
          <a:xfrm>
            <a:off x="5944969" y="2858170"/>
            <a:ext cx="4994013" cy="3158990"/>
            <a:chOff x="5825996" y="2858170"/>
            <a:chExt cx="4994013" cy="3158990"/>
          </a:xfrm>
        </p:grpSpPr>
        <p:pic>
          <p:nvPicPr>
            <p:cNvPr id="10" name="Picture 9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64AD620E-FF7E-2B49-FC04-9F77A5B1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996" y="2858170"/>
              <a:ext cx="4994013" cy="257984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DECC1F-C3F7-0648-8409-E84D7803A3D9}"/>
                </a:ext>
              </a:extLst>
            </p:cNvPr>
            <p:cNvSpPr txBox="1"/>
            <p:nvPr/>
          </p:nvSpPr>
          <p:spPr>
            <a:xfrm>
              <a:off x="6220504" y="5493940"/>
              <a:ext cx="4204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shared Ethernet topology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7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Ethernet Leveraged the Telephone Infrastructure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Ethernet is </a:t>
            </a:r>
            <a:br>
              <a:rPr lang="en-US" dirty="0"/>
            </a:br>
            <a:r>
              <a:rPr lang="en-US" dirty="0"/>
              <a:t>much easier to use.</a:t>
            </a:r>
          </a:p>
          <a:p>
            <a:r>
              <a:rPr lang="en-US" b="1" dirty="0">
                <a:solidFill>
                  <a:srgbClr val="0070C0"/>
                </a:solidFill>
              </a:rPr>
              <a:t>Ethernet cable </a:t>
            </a:r>
            <a:r>
              <a:rPr lang="en-US" dirty="0"/>
              <a:t>contains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four twisted pairs </a:t>
            </a:r>
            <a:r>
              <a:rPr lang="en-US" dirty="0"/>
              <a:t>of copper wire.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Each</a:t>
            </a:r>
            <a:r>
              <a:rPr lang="en-US" dirty="0"/>
              <a:t> pair </a:t>
            </a:r>
            <a:r>
              <a:rPr lang="en-US" b="1" dirty="0">
                <a:solidFill>
                  <a:srgbClr val="0070C0"/>
                </a:solidFill>
              </a:rPr>
              <a:t>carries a voltage </a:t>
            </a:r>
            <a:r>
              <a:rPr lang="en-US" dirty="0"/>
              <a:t>(bits).</a:t>
            </a:r>
          </a:p>
          <a:p>
            <a:r>
              <a:rPr lang="en-US" dirty="0"/>
              <a:t>For decades, telephones </a:t>
            </a:r>
          </a:p>
          <a:p>
            <a:pPr lvl="1"/>
            <a:r>
              <a:rPr lang="en-US" dirty="0"/>
              <a:t>used a single pair of the same type </a:t>
            </a:r>
          </a:p>
          <a:p>
            <a:pPr lvl="1"/>
            <a:r>
              <a:rPr lang="en-US" dirty="0"/>
              <a:t>to connect phones throughout the home.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F51E30-2B59-4184-E9B2-8D34C9122DE1}"/>
              </a:ext>
            </a:extLst>
          </p:cNvPr>
          <p:cNvCxnSpPr/>
          <p:nvPr/>
        </p:nvCxnSpPr>
        <p:spPr>
          <a:xfrm flipV="1">
            <a:off x="9093492" y="2556894"/>
            <a:ext cx="968188" cy="12586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138734-4EBA-851B-E1AC-412620A319F9}"/>
              </a:ext>
            </a:extLst>
          </p:cNvPr>
          <p:cNvGrpSpPr/>
          <p:nvPr/>
        </p:nvGrpSpPr>
        <p:grpSpPr>
          <a:xfrm>
            <a:off x="7699675" y="1630017"/>
            <a:ext cx="4004002" cy="2973372"/>
            <a:chOff x="7699675" y="1630017"/>
            <a:chExt cx="4004002" cy="2973372"/>
          </a:xfrm>
        </p:grpSpPr>
        <p:pic>
          <p:nvPicPr>
            <p:cNvPr id="7" name="Picture 6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CD8E1D10-6C77-1E18-EFFC-4AB9417AE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675" y="3349575"/>
              <a:ext cx="1704693" cy="1253814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1103A0-50D4-D38F-B020-977CB0E97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2921" y="1630017"/>
              <a:ext cx="2060756" cy="1275407"/>
            </a:xfrm>
            <a:prstGeom prst="rect">
              <a:avLst/>
            </a:prstGeom>
          </p:spPr>
        </p:pic>
      </p:grpSp>
      <p:pic>
        <p:nvPicPr>
          <p:cNvPr id="10" name="Picture 9" descr="Blue 90 M LAN Cable, Rs 10 /meter MR Enterprises | ID: 20575985030">
            <a:extLst>
              <a:ext uri="{FF2B5EF4-FFF2-40B4-BE49-F238E27FC236}">
                <a16:creationId xmlns:a16="http://schemas.microsoft.com/office/drawing/2014/main" id="{4BC1B5F3-FF60-CD03-899F-D5685428B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08" y="1630017"/>
            <a:ext cx="1393801" cy="13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5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Connect Many Computers?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694B97-7E18-10FB-3D4B-784E7066CB25}"/>
              </a:ext>
            </a:extLst>
          </p:cNvPr>
          <p:cNvCxnSpPr/>
          <p:nvPr/>
        </p:nvCxnSpPr>
        <p:spPr>
          <a:xfrm flipV="1">
            <a:off x="1990165" y="2592593"/>
            <a:ext cx="968188" cy="125864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FC9B6-E816-3C7C-43E8-C7431A01B1D9}"/>
              </a:ext>
            </a:extLst>
          </p:cNvPr>
          <p:cNvCxnSpPr>
            <a:cxnSpLocks/>
          </p:cNvCxnSpPr>
          <p:nvPr/>
        </p:nvCxnSpPr>
        <p:spPr>
          <a:xfrm flipV="1">
            <a:off x="1990165" y="2732442"/>
            <a:ext cx="5322074" cy="111879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CD0285-DDC2-6A28-9B00-11560F5316EE}"/>
              </a:ext>
            </a:extLst>
          </p:cNvPr>
          <p:cNvCxnSpPr>
            <a:cxnSpLocks/>
          </p:cNvCxnSpPr>
          <p:nvPr/>
        </p:nvCxnSpPr>
        <p:spPr>
          <a:xfrm flipH="1" flipV="1">
            <a:off x="2076226" y="4012602"/>
            <a:ext cx="5755341" cy="16136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B330F7-D3EF-D6BD-91AA-B1504FA090E4}"/>
              </a:ext>
            </a:extLst>
          </p:cNvPr>
          <p:cNvCxnSpPr/>
          <p:nvPr/>
        </p:nvCxnSpPr>
        <p:spPr>
          <a:xfrm>
            <a:off x="2097741" y="4216998"/>
            <a:ext cx="3689873" cy="97528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74B8CA-6C1C-8E1F-5355-D6C4D53E0399}"/>
              </a:ext>
            </a:extLst>
          </p:cNvPr>
          <p:cNvCxnSpPr/>
          <p:nvPr/>
        </p:nvCxnSpPr>
        <p:spPr>
          <a:xfrm>
            <a:off x="2076226" y="4367605"/>
            <a:ext cx="1861073" cy="69924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EE4E7E-3020-241D-0AA8-1F8E88412457}"/>
              </a:ext>
            </a:extLst>
          </p:cNvPr>
          <p:cNvCxnSpPr>
            <a:cxnSpLocks/>
          </p:cNvCxnSpPr>
          <p:nvPr/>
        </p:nvCxnSpPr>
        <p:spPr>
          <a:xfrm>
            <a:off x="2885988" y="2668272"/>
            <a:ext cx="916444" cy="2710552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695F141-8732-82C2-7439-5A348B4197DD}"/>
              </a:ext>
            </a:extLst>
          </p:cNvPr>
          <p:cNvCxnSpPr>
            <a:cxnSpLocks/>
          </p:cNvCxnSpPr>
          <p:nvPr/>
        </p:nvCxnSpPr>
        <p:spPr>
          <a:xfrm>
            <a:off x="2892772" y="2714951"/>
            <a:ext cx="2700169" cy="2786231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6CDF21-5CAC-0628-85A3-C144C597655B}"/>
              </a:ext>
            </a:extLst>
          </p:cNvPr>
          <p:cNvSpPr/>
          <p:nvPr/>
        </p:nvSpPr>
        <p:spPr>
          <a:xfrm>
            <a:off x="3055172" y="2689412"/>
            <a:ext cx="4733437" cy="1409252"/>
          </a:xfrm>
          <a:custGeom>
            <a:avLst/>
            <a:gdLst>
              <a:gd name="connsiteX0" fmla="*/ 0 w 4733437"/>
              <a:gd name="connsiteY0" fmla="*/ 0 h 1409252"/>
              <a:gd name="connsiteX1" fmla="*/ 1559859 w 4733437"/>
              <a:gd name="connsiteY1" fmla="*/ 935915 h 1409252"/>
              <a:gd name="connsiteX2" fmla="*/ 4206240 w 4733437"/>
              <a:gd name="connsiteY2" fmla="*/ 1312433 h 1409252"/>
              <a:gd name="connsiteX3" fmla="*/ 4733364 w 4733437"/>
              <a:gd name="connsiteY3" fmla="*/ 1409252 h 1409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437" h="1409252">
                <a:moveTo>
                  <a:pt x="0" y="0"/>
                </a:moveTo>
                <a:cubicBezTo>
                  <a:pt x="429409" y="358588"/>
                  <a:pt x="858819" y="717176"/>
                  <a:pt x="1559859" y="935915"/>
                </a:cubicBezTo>
                <a:cubicBezTo>
                  <a:pt x="2260899" y="1154654"/>
                  <a:pt x="3677323" y="1233544"/>
                  <a:pt x="4206240" y="1312433"/>
                </a:cubicBezTo>
                <a:cubicBezTo>
                  <a:pt x="4735157" y="1391322"/>
                  <a:pt x="4734260" y="1400287"/>
                  <a:pt x="4733364" y="140925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4E892EE-B46B-6A81-C5CD-059D132CB4C1}"/>
              </a:ext>
            </a:extLst>
          </p:cNvPr>
          <p:cNvSpPr/>
          <p:nvPr/>
        </p:nvSpPr>
        <p:spPr>
          <a:xfrm>
            <a:off x="2985834" y="2538805"/>
            <a:ext cx="4318608" cy="740329"/>
          </a:xfrm>
          <a:custGeom>
            <a:avLst/>
            <a:gdLst>
              <a:gd name="connsiteX0" fmla="*/ 47822 w 4318608"/>
              <a:gd name="connsiteY0" fmla="*/ 10757 h 740329"/>
              <a:gd name="connsiteX1" fmla="*/ 499644 w 4318608"/>
              <a:gd name="connsiteY1" fmla="*/ 634701 h 740329"/>
              <a:gd name="connsiteX2" fmla="*/ 3630119 w 4318608"/>
              <a:gd name="connsiteY2" fmla="*/ 677731 h 740329"/>
              <a:gd name="connsiteX3" fmla="*/ 4318608 w 4318608"/>
              <a:gd name="connsiteY3" fmla="*/ 0 h 74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608" h="740329">
                <a:moveTo>
                  <a:pt x="47822" y="10757"/>
                </a:moveTo>
                <a:cubicBezTo>
                  <a:pt x="-24792" y="267148"/>
                  <a:pt x="-97406" y="523539"/>
                  <a:pt x="499644" y="634701"/>
                </a:cubicBezTo>
                <a:cubicBezTo>
                  <a:pt x="1096694" y="745863"/>
                  <a:pt x="2993625" y="783515"/>
                  <a:pt x="3630119" y="677731"/>
                </a:cubicBezTo>
                <a:cubicBezTo>
                  <a:pt x="4266613" y="571948"/>
                  <a:pt x="4292610" y="285974"/>
                  <a:pt x="4318608" y="0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8EFE516-D8D8-7F28-099A-3DFF6C393CA5}"/>
              </a:ext>
            </a:extLst>
          </p:cNvPr>
          <p:cNvCxnSpPr>
            <a:cxnSpLocks/>
          </p:cNvCxnSpPr>
          <p:nvPr/>
        </p:nvCxnSpPr>
        <p:spPr>
          <a:xfrm flipH="1">
            <a:off x="3802432" y="2549563"/>
            <a:ext cx="3502010" cy="265347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886170-16CA-1E97-E5F9-C3A7DE229F50}"/>
              </a:ext>
            </a:extLst>
          </p:cNvPr>
          <p:cNvCxnSpPr>
            <a:cxnSpLocks/>
          </p:cNvCxnSpPr>
          <p:nvPr/>
        </p:nvCxnSpPr>
        <p:spPr>
          <a:xfrm flipH="1">
            <a:off x="5747566" y="2388492"/>
            <a:ext cx="1564673" cy="3015871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6D0BA4-4F2E-18BB-978D-2210D54D620A}"/>
              </a:ext>
            </a:extLst>
          </p:cNvPr>
          <p:cNvCxnSpPr/>
          <p:nvPr/>
        </p:nvCxnSpPr>
        <p:spPr>
          <a:xfrm>
            <a:off x="7339720" y="2494531"/>
            <a:ext cx="491847" cy="1598753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B1364F-9B68-0200-6553-19D8E382BE75}"/>
              </a:ext>
            </a:extLst>
          </p:cNvPr>
          <p:cNvCxnSpPr/>
          <p:nvPr/>
        </p:nvCxnSpPr>
        <p:spPr>
          <a:xfrm>
            <a:off x="3854176" y="5501182"/>
            <a:ext cx="1766246" cy="211129"/>
          </a:xfrm>
          <a:prstGeom prst="line">
            <a:avLst/>
          </a:prstGeom>
          <a:ln w="508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2F6C69F-33F3-7CBA-AC86-4E4A6D3DF3CE}"/>
              </a:ext>
            </a:extLst>
          </p:cNvPr>
          <p:cNvCxnSpPr/>
          <p:nvPr/>
        </p:nvCxnSpPr>
        <p:spPr>
          <a:xfrm flipV="1">
            <a:off x="3937299" y="4350632"/>
            <a:ext cx="3851310" cy="1011566"/>
          </a:xfrm>
          <a:prstGeom prst="line">
            <a:avLst/>
          </a:prstGeom>
          <a:ln w="5080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346AB36-71CE-116C-142A-9E79A972F93D}"/>
              </a:ext>
            </a:extLst>
          </p:cNvPr>
          <p:cNvSpPr/>
          <p:nvPr/>
        </p:nvSpPr>
        <p:spPr>
          <a:xfrm>
            <a:off x="5733826" y="4527977"/>
            <a:ext cx="2054710" cy="840089"/>
          </a:xfrm>
          <a:custGeom>
            <a:avLst/>
            <a:gdLst>
              <a:gd name="connsiteX0" fmla="*/ 0 w 2054710"/>
              <a:gd name="connsiteY0" fmla="*/ 840089 h 840089"/>
              <a:gd name="connsiteX1" fmla="*/ 365760 w 2054710"/>
              <a:gd name="connsiteY1" fmla="*/ 11750 h 840089"/>
              <a:gd name="connsiteX2" fmla="*/ 1420009 w 2054710"/>
              <a:gd name="connsiteY2" fmla="*/ 334479 h 840089"/>
              <a:gd name="connsiteX3" fmla="*/ 2054710 w 2054710"/>
              <a:gd name="connsiteY3" fmla="*/ 76296 h 8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710" h="840089">
                <a:moveTo>
                  <a:pt x="0" y="840089"/>
                </a:moveTo>
                <a:cubicBezTo>
                  <a:pt x="64546" y="468053"/>
                  <a:pt x="129092" y="96018"/>
                  <a:pt x="365760" y="11750"/>
                </a:cubicBezTo>
                <a:cubicBezTo>
                  <a:pt x="602428" y="-72518"/>
                  <a:pt x="1138517" y="323721"/>
                  <a:pt x="1420009" y="334479"/>
                </a:cubicBezTo>
                <a:cubicBezTo>
                  <a:pt x="1701501" y="345237"/>
                  <a:pt x="1878105" y="210766"/>
                  <a:pt x="2054710" y="76296"/>
                </a:cubicBezTo>
              </a:path>
            </a:pathLst>
          </a:custGeom>
          <a:noFill/>
          <a:ln w="50800">
            <a:solidFill>
              <a:srgbClr val="E1E8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A902E7-B261-5782-0597-7275594A4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0403" y="4889032"/>
            <a:ext cx="1704692" cy="12538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9B61E-2C00-97F2-6733-C788563BE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9687" y="1657109"/>
            <a:ext cx="1704692" cy="1253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945543-0CB0-ED7A-7DB8-41D224A89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484" y="4889032"/>
            <a:ext cx="2060755" cy="1275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9F583-F467-585C-4347-532DBC247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5624" y="3550740"/>
            <a:ext cx="2060755" cy="1275406"/>
          </a:xfrm>
          <a:prstGeom prst="rect">
            <a:avLst/>
          </a:prstGeom>
        </p:spPr>
      </p:pic>
      <p:pic>
        <p:nvPicPr>
          <p:cNvPr id="51" name="Picture 50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C9D1AF6B-C9B9-FE42-9750-EBBFB49FC2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75" y="3349575"/>
            <a:ext cx="1704693" cy="1253814"/>
          </a:xfrm>
          <a:prstGeom prst="rect">
            <a:avLst/>
          </a:prstGeom>
        </p:spPr>
      </p:pic>
      <p:pic>
        <p:nvPicPr>
          <p:cNvPr id="53" name="Picture 52" descr="A picture containing text&#10;&#10;Description automatically generated">
            <a:extLst>
              <a:ext uri="{FF2B5EF4-FFF2-40B4-BE49-F238E27FC236}">
                <a16:creationId xmlns:a16="http://schemas.microsoft.com/office/drawing/2014/main" id="{292CF92A-F305-981E-F9B1-44D99A8C39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921" y="1630017"/>
            <a:ext cx="2060756" cy="127540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3231D3-CE57-0091-6E32-C1CE2A25B492}"/>
              </a:ext>
            </a:extLst>
          </p:cNvPr>
          <p:cNvSpPr/>
          <p:nvPr/>
        </p:nvSpPr>
        <p:spPr>
          <a:xfrm>
            <a:off x="8208265" y="4995688"/>
            <a:ext cx="3251051" cy="116875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just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everyone?</a:t>
            </a:r>
          </a:p>
        </p:txBody>
      </p:sp>
    </p:spTree>
    <p:extLst>
      <p:ext uri="{BB962C8B-B14F-4D97-AF65-F5344CB8AC3E}">
        <p14:creationId xmlns:p14="http://schemas.microsoft.com/office/powerpoint/2010/main" val="57261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58177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89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0.58346 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“Wires” Needed for a Clique?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1EF260-CFFD-43F0-9F57-CC6DE4F89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Connecting everyone to everyone else produces</a:t>
            </a:r>
            <a:r>
              <a:rPr lang="en-US" dirty="0"/>
              <a:t> a topology known as </a:t>
            </a:r>
            <a:r>
              <a:rPr lang="en-US" b="1" dirty="0">
                <a:solidFill>
                  <a:srgbClr val="0070C0"/>
                </a:solidFill>
              </a:rPr>
              <a:t>a clique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B050"/>
                </a:solidFill>
              </a:rPr>
              <a:t>How many “wires” do we need?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FCBF99B-FFDD-44A2-B92B-66EDED34A6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8477A36-D9EB-C17F-A2FB-95F259B8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6348" y="6459785"/>
            <a:ext cx="4191962" cy="365125"/>
          </a:xfrm>
        </p:spPr>
        <p:txBody>
          <a:bodyPr/>
          <a:lstStyle/>
          <a:p>
            <a:pPr>
              <a:tabLst>
                <a:tab pos="688975" algn="l"/>
              </a:tabLst>
            </a:pPr>
            <a:r>
              <a:rPr lang="en-US" dirty="0"/>
              <a:t>ECE 101: Computing Technologies and the Internet of Things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103ABB77-6C10-B8EC-A713-E12758A7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93163" y="6459785"/>
            <a:ext cx="5389702" cy="365125"/>
          </a:xfrm>
        </p:spPr>
        <p:txBody>
          <a:bodyPr/>
          <a:lstStyle/>
          <a:p>
            <a:r>
              <a:rPr lang="en-US" dirty="0"/>
              <a:t>© 2022 Steven S. Lumetta and </a:t>
            </a:r>
            <a:r>
              <a:rPr lang="en-US" dirty="0" err="1"/>
              <a:t>Romit</a:t>
            </a:r>
            <a:r>
              <a:rPr lang="en-US" dirty="0"/>
              <a:t> Roy Choudhury.  All rights reserved.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CF856-1C70-162F-A580-57A7AB382A9A}"/>
              </a:ext>
            </a:extLst>
          </p:cNvPr>
          <p:cNvCxnSpPr>
            <a:cxnSpLocks/>
          </p:cNvCxnSpPr>
          <p:nvPr/>
        </p:nvCxnSpPr>
        <p:spPr>
          <a:xfrm>
            <a:off x="8508781" y="2501715"/>
            <a:ext cx="154922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190DE2-141E-FD2B-60F0-CFA7C3418545}"/>
              </a:ext>
            </a:extLst>
          </p:cNvPr>
          <p:cNvCxnSpPr>
            <a:cxnSpLocks/>
          </p:cNvCxnSpPr>
          <p:nvPr/>
        </p:nvCxnSpPr>
        <p:spPr>
          <a:xfrm flipH="1">
            <a:off x="8854252" y="2612074"/>
            <a:ext cx="1292773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B6EF578-0350-F9F5-0A5E-0761381D945C}"/>
              </a:ext>
            </a:extLst>
          </p:cNvPr>
          <p:cNvGrpSpPr/>
          <p:nvPr/>
        </p:nvGrpSpPr>
        <p:grpSpPr>
          <a:xfrm>
            <a:off x="8404013" y="2328294"/>
            <a:ext cx="2099005" cy="457200"/>
            <a:chOff x="8404013" y="2328294"/>
            <a:chExt cx="2099005" cy="457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8C74DDF-B908-1613-87F1-86989A7E6557}"/>
                </a:ext>
              </a:extLst>
            </p:cNvPr>
            <p:cNvSpPr/>
            <p:nvPr/>
          </p:nvSpPr>
          <p:spPr>
            <a:xfrm>
              <a:off x="10045818" y="2328294"/>
              <a:ext cx="457200" cy="457200"/>
            </a:xfrm>
            <a:prstGeom prst="ellipse">
              <a:avLst/>
            </a:prstGeom>
            <a:solidFill>
              <a:srgbClr val="FFD0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F101091-A886-EBA6-5B93-8302053D38E0}"/>
                </a:ext>
              </a:extLst>
            </p:cNvPr>
            <p:cNvSpPr/>
            <p:nvPr/>
          </p:nvSpPr>
          <p:spPr>
            <a:xfrm>
              <a:off x="8404013" y="2328294"/>
              <a:ext cx="457200" cy="457200"/>
            </a:xfrm>
            <a:prstGeom prst="ellipse">
              <a:avLst/>
            </a:prstGeom>
            <a:solidFill>
              <a:srgbClr val="7F70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B79E9FE-C48D-BB1E-1A64-FEF637E55048}"/>
              </a:ext>
            </a:extLst>
          </p:cNvPr>
          <p:cNvSpPr txBox="1"/>
          <p:nvPr/>
        </p:nvSpPr>
        <p:spPr>
          <a:xfrm>
            <a:off x="8572505" y="1729548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“wires”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9A35B0-6E48-604B-F44A-95074DB1D42F}"/>
              </a:ext>
            </a:extLst>
          </p:cNvPr>
          <p:cNvSpPr txBox="1"/>
          <p:nvPr/>
        </p:nvSpPr>
        <p:spPr>
          <a:xfrm>
            <a:off x="7580246" y="286102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(one in each direction)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9B6EEE-40BC-ED5F-B178-C09BACF28B8C}"/>
              </a:ext>
            </a:extLst>
          </p:cNvPr>
          <p:cNvSpPr txBox="1"/>
          <p:nvPr/>
        </p:nvSpPr>
        <p:spPr>
          <a:xfrm>
            <a:off x="1026793" y="3630685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“wires”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D72874-BEDF-8ED0-17EB-40A137C8C389}"/>
              </a:ext>
            </a:extLst>
          </p:cNvPr>
          <p:cNvCxnSpPr>
            <a:cxnSpLocks/>
          </p:cNvCxnSpPr>
          <p:nvPr/>
        </p:nvCxnSpPr>
        <p:spPr>
          <a:xfrm flipV="1">
            <a:off x="2676321" y="4654920"/>
            <a:ext cx="0" cy="856545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403DAB-2D58-60D9-EFD5-9754D70E2013}"/>
              </a:ext>
            </a:extLst>
          </p:cNvPr>
          <p:cNvCxnSpPr>
            <a:cxnSpLocks/>
          </p:cNvCxnSpPr>
          <p:nvPr/>
        </p:nvCxnSpPr>
        <p:spPr>
          <a:xfrm>
            <a:off x="2781090" y="4399412"/>
            <a:ext cx="1" cy="938683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4FF8A6B-81A8-DD3A-EAA0-79ED3097DBFF}"/>
              </a:ext>
            </a:extLst>
          </p:cNvPr>
          <p:cNvCxnSpPr>
            <a:cxnSpLocks/>
          </p:cNvCxnSpPr>
          <p:nvPr/>
        </p:nvCxnSpPr>
        <p:spPr>
          <a:xfrm>
            <a:off x="1086901" y="4512250"/>
            <a:ext cx="1480160" cy="88490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D282D9-EA22-30D4-44B5-8FC387D3B9FA}"/>
              </a:ext>
            </a:extLst>
          </p:cNvPr>
          <p:cNvCxnSpPr>
            <a:cxnSpLocks/>
          </p:cNvCxnSpPr>
          <p:nvPr/>
        </p:nvCxnSpPr>
        <p:spPr>
          <a:xfrm flipH="1" flipV="1">
            <a:off x="1123691" y="4675160"/>
            <a:ext cx="1480160" cy="88490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19ABC4-3238-E240-FDC0-E4A9DBCA5975}"/>
              </a:ext>
            </a:extLst>
          </p:cNvPr>
          <p:cNvGrpSpPr/>
          <p:nvPr/>
        </p:nvGrpSpPr>
        <p:grpSpPr>
          <a:xfrm>
            <a:off x="858301" y="4229431"/>
            <a:ext cx="2099005" cy="1557972"/>
            <a:chOff x="858301" y="4229431"/>
            <a:chExt cx="2099005" cy="15579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6E6E03-D2BD-CEB9-5063-A6AB930D4107}"/>
                </a:ext>
              </a:extLst>
            </p:cNvPr>
            <p:cNvCxnSpPr>
              <a:cxnSpLocks/>
            </p:cNvCxnSpPr>
            <p:nvPr/>
          </p:nvCxnSpPr>
          <p:spPr>
            <a:xfrm>
              <a:off x="963069" y="4402852"/>
              <a:ext cx="1549220" cy="0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6744A9D-35B3-4377-D59D-B725B61618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8540" y="4513211"/>
              <a:ext cx="1292773" cy="0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B97EFB7-A839-1C56-A995-A102FE5E85B8}"/>
                </a:ext>
              </a:extLst>
            </p:cNvPr>
            <p:cNvSpPr/>
            <p:nvPr/>
          </p:nvSpPr>
          <p:spPr>
            <a:xfrm>
              <a:off x="2500106" y="4229431"/>
              <a:ext cx="457200" cy="457200"/>
            </a:xfrm>
            <a:prstGeom prst="ellipse">
              <a:avLst/>
            </a:prstGeom>
            <a:solidFill>
              <a:srgbClr val="FFD0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91A338-83DF-5AA3-DB88-2D9AD981BD00}"/>
                </a:ext>
              </a:extLst>
            </p:cNvPr>
            <p:cNvSpPr/>
            <p:nvPr/>
          </p:nvSpPr>
          <p:spPr>
            <a:xfrm>
              <a:off x="858301" y="4229431"/>
              <a:ext cx="457200" cy="457200"/>
            </a:xfrm>
            <a:prstGeom prst="ellipse">
              <a:avLst/>
            </a:prstGeom>
            <a:solidFill>
              <a:srgbClr val="7F70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4628B2-1C62-FC60-8FA4-203BF0AB178A}"/>
                </a:ext>
              </a:extLst>
            </p:cNvPr>
            <p:cNvSpPr/>
            <p:nvPr/>
          </p:nvSpPr>
          <p:spPr>
            <a:xfrm>
              <a:off x="2500106" y="5330203"/>
              <a:ext cx="457200" cy="457200"/>
            </a:xfrm>
            <a:prstGeom prst="ellipse">
              <a:avLst/>
            </a:prstGeom>
            <a:solidFill>
              <a:srgbClr val="9C56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395C958C-BB87-E270-757C-A84CB68E2E8F}"/>
              </a:ext>
            </a:extLst>
          </p:cNvPr>
          <p:cNvSpPr/>
          <p:nvPr/>
        </p:nvSpPr>
        <p:spPr>
          <a:xfrm>
            <a:off x="7687779" y="4023533"/>
            <a:ext cx="3531472" cy="16107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	 </a:t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“wires” for	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computers?	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55D2DB-317C-A797-D83D-057F4CB13FC9}"/>
              </a:ext>
            </a:extLst>
          </p:cNvPr>
          <p:cNvSpPr txBox="1"/>
          <p:nvPr/>
        </p:nvSpPr>
        <p:spPr>
          <a:xfrm>
            <a:off x="4341344" y="3590861"/>
            <a:ext cx="1962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“wires”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4963F2-51E7-62B5-B193-4D632C61E5F9}"/>
              </a:ext>
            </a:extLst>
          </p:cNvPr>
          <p:cNvSpPr txBox="1"/>
          <p:nvPr/>
        </p:nvSpPr>
        <p:spPr>
          <a:xfrm>
            <a:off x="10400764" y="4995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2D71B48-91F0-16BD-2F13-B8925024A884}"/>
              </a:ext>
            </a:extLst>
          </p:cNvPr>
          <p:cNvCxnSpPr>
            <a:cxnSpLocks/>
          </p:cNvCxnSpPr>
          <p:nvPr/>
        </p:nvCxnSpPr>
        <p:spPr>
          <a:xfrm flipV="1">
            <a:off x="4389057" y="4607265"/>
            <a:ext cx="0" cy="856545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D412AED-BB6B-2CED-B184-1B70723A976D}"/>
              </a:ext>
            </a:extLst>
          </p:cNvPr>
          <p:cNvCxnSpPr>
            <a:cxnSpLocks/>
          </p:cNvCxnSpPr>
          <p:nvPr/>
        </p:nvCxnSpPr>
        <p:spPr>
          <a:xfrm>
            <a:off x="4493826" y="4351757"/>
            <a:ext cx="1" cy="938683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4C64EE1-503A-E237-127F-6CA4A8A85354}"/>
              </a:ext>
            </a:extLst>
          </p:cNvPr>
          <p:cNvCxnSpPr>
            <a:cxnSpLocks/>
          </p:cNvCxnSpPr>
          <p:nvPr/>
        </p:nvCxnSpPr>
        <p:spPr>
          <a:xfrm flipH="1">
            <a:off x="4589730" y="4452496"/>
            <a:ext cx="1480160" cy="88490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C09796-EB28-DAE3-9387-D10BEC9792AB}"/>
              </a:ext>
            </a:extLst>
          </p:cNvPr>
          <p:cNvCxnSpPr>
            <a:cxnSpLocks/>
          </p:cNvCxnSpPr>
          <p:nvPr/>
        </p:nvCxnSpPr>
        <p:spPr>
          <a:xfrm flipV="1">
            <a:off x="4581916" y="4604255"/>
            <a:ext cx="1480160" cy="884908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4D46969-F269-CB8A-91E0-3A81096F0598}"/>
              </a:ext>
            </a:extLst>
          </p:cNvPr>
          <p:cNvCxnSpPr>
            <a:cxnSpLocks/>
          </p:cNvCxnSpPr>
          <p:nvPr/>
        </p:nvCxnSpPr>
        <p:spPr>
          <a:xfrm>
            <a:off x="4407071" y="5636191"/>
            <a:ext cx="1549220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B93478-2589-48D3-13E7-7E98E018B7EC}"/>
              </a:ext>
            </a:extLst>
          </p:cNvPr>
          <p:cNvCxnSpPr>
            <a:cxnSpLocks/>
          </p:cNvCxnSpPr>
          <p:nvPr/>
        </p:nvCxnSpPr>
        <p:spPr>
          <a:xfrm flipH="1">
            <a:off x="4719089" y="5518979"/>
            <a:ext cx="1292773" cy="0"/>
          </a:xfrm>
          <a:prstGeom prst="line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84A493C-C2D9-149F-59D2-46BCABB9B380}"/>
              </a:ext>
            </a:extLst>
          </p:cNvPr>
          <p:cNvGrpSpPr/>
          <p:nvPr/>
        </p:nvGrpSpPr>
        <p:grpSpPr>
          <a:xfrm>
            <a:off x="4273040" y="4189607"/>
            <a:ext cx="2099005" cy="1557972"/>
            <a:chOff x="4273040" y="4189607"/>
            <a:chExt cx="2099005" cy="155797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3C07484-0C8E-EB5E-2094-00486B487F13}"/>
                </a:ext>
              </a:extLst>
            </p:cNvPr>
            <p:cNvCxnSpPr>
              <a:cxnSpLocks/>
            </p:cNvCxnSpPr>
            <p:nvPr/>
          </p:nvCxnSpPr>
          <p:spPr>
            <a:xfrm>
              <a:off x="4377808" y="4363028"/>
              <a:ext cx="1549220" cy="0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62743F4-0F34-46BF-8A52-AB018DBA2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23279" y="4473387"/>
              <a:ext cx="1292773" cy="0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1CA0393-4532-4BEF-7A37-28C51E7EE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1060" y="4615096"/>
              <a:ext cx="0" cy="856545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B90EB1-7832-7DA3-D44D-37105DFAD775}"/>
                </a:ext>
              </a:extLst>
            </p:cNvPr>
            <p:cNvCxnSpPr>
              <a:cxnSpLocks/>
            </p:cNvCxnSpPr>
            <p:nvPr/>
          </p:nvCxnSpPr>
          <p:spPr>
            <a:xfrm>
              <a:off x="6195829" y="4359588"/>
              <a:ext cx="1" cy="938683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B3F0B2A-BB06-4A56-EEC8-B3416F6BF019}"/>
                </a:ext>
              </a:extLst>
            </p:cNvPr>
            <p:cNvCxnSpPr>
              <a:cxnSpLocks/>
            </p:cNvCxnSpPr>
            <p:nvPr/>
          </p:nvCxnSpPr>
          <p:spPr>
            <a:xfrm>
              <a:off x="4501640" y="4472426"/>
              <a:ext cx="1480160" cy="884908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B86D4C6-E3D6-668F-9ACB-BD5F2B5973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8430" y="4635336"/>
              <a:ext cx="1480160" cy="884908"/>
            </a:xfrm>
            <a:prstGeom prst="line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0C4BFF4-F77B-6EB0-5E33-8DE114EBF342}"/>
                </a:ext>
              </a:extLst>
            </p:cNvPr>
            <p:cNvSpPr/>
            <p:nvPr/>
          </p:nvSpPr>
          <p:spPr>
            <a:xfrm>
              <a:off x="5914845" y="4189607"/>
              <a:ext cx="457200" cy="457200"/>
            </a:xfrm>
            <a:prstGeom prst="ellipse">
              <a:avLst/>
            </a:prstGeom>
            <a:solidFill>
              <a:srgbClr val="FFD0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C4925F4-B6BE-84E6-E44E-28B5B3D3A1A9}"/>
                </a:ext>
              </a:extLst>
            </p:cNvPr>
            <p:cNvSpPr/>
            <p:nvPr/>
          </p:nvSpPr>
          <p:spPr>
            <a:xfrm>
              <a:off x="4273040" y="4189607"/>
              <a:ext cx="457200" cy="457200"/>
            </a:xfrm>
            <a:prstGeom prst="ellipse">
              <a:avLst/>
            </a:prstGeom>
            <a:solidFill>
              <a:srgbClr val="7F70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1A4AE7A-242B-82D3-7C6A-881D97E50395}"/>
                </a:ext>
              </a:extLst>
            </p:cNvPr>
            <p:cNvSpPr/>
            <p:nvPr/>
          </p:nvSpPr>
          <p:spPr>
            <a:xfrm>
              <a:off x="5914845" y="5290379"/>
              <a:ext cx="457200" cy="457200"/>
            </a:xfrm>
            <a:prstGeom prst="ellipse">
              <a:avLst/>
            </a:prstGeom>
            <a:solidFill>
              <a:srgbClr val="9C56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B622EED-E4C6-2EBA-796F-B0D9EFB57F58}"/>
                </a:ext>
              </a:extLst>
            </p:cNvPr>
            <p:cNvSpPr/>
            <p:nvPr/>
          </p:nvSpPr>
          <p:spPr>
            <a:xfrm>
              <a:off x="4273040" y="5290379"/>
              <a:ext cx="457200" cy="457200"/>
            </a:xfrm>
            <a:prstGeom prst="ellipse">
              <a:avLst/>
            </a:prstGeom>
            <a:solidFill>
              <a:srgbClr val="B2ACB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05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52" grpId="0" animBg="1"/>
      <p:bldP spid="44" grpId="0"/>
      <p:bldP spid="63" grpId="0"/>
    </p:bldLst>
  </p:timing>
</p:sld>
</file>

<file path=ppt/theme/theme1.xml><?xml version="1.0" encoding="utf-8"?>
<a:theme xmlns:a="http://schemas.openxmlformats.org/drawingml/2006/main" name="Retrospect">
  <a:themeElements>
    <a:clrScheme name="120 theme">
      <a:dk1>
        <a:srgbClr val="000000"/>
      </a:dk1>
      <a:lt1>
        <a:srgbClr val="DCF3FD"/>
      </a:lt1>
      <a:dk2>
        <a:srgbClr val="000000"/>
      </a:dk2>
      <a:lt2>
        <a:srgbClr val="DCF3FD"/>
      </a:lt2>
      <a:accent1>
        <a:srgbClr val="0070C0"/>
      </a:accent1>
      <a:accent2>
        <a:srgbClr val="DCF3FD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37A76F"/>
      </a:hlink>
      <a:folHlink>
        <a:srgbClr val="37A76F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31653</TotalTime>
  <Words>4759</Words>
  <Application>Microsoft Office PowerPoint</Application>
  <PresentationFormat>Widescreen</PresentationFormat>
  <Paragraphs>1012</Paragraphs>
  <Slides>57</Slides>
  <Notes>57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Century Schoolbook</vt:lpstr>
      <vt:lpstr>Courier New</vt:lpstr>
      <vt:lpstr>Retrospect</vt:lpstr>
      <vt:lpstr>University of Illinois at Urbana-Champaign Dept. of Electrical and Computer Engineering  ECE 101: Computing Technologies and the Internet of Things</vt:lpstr>
      <vt:lpstr>Global Internet: One of Humanity’s Greatest Achievements</vt:lpstr>
      <vt:lpstr>Tradeoffs: Pros and Cons of a Design</vt:lpstr>
      <vt:lpstr>View Internet Development in Terms of Tradeoffs</vt:lpstr>
      <vt:lpstr>From Computation to Communication</vt:lpstr>
      <vt:lpstr>Physical Layer (Wiring) Took Substantial Effort</vt:lpstr>
      <vt:lpstr>Modern Ethernet Leveraged the Telephone Infrastructure</vt:lpstr>
      <vt:lpstr>How Do We Connect Many Computers?</vt:lpstr>
      <vt:lpstr>How Many “Wires” Needed for a Clique?</vt:lpstr>
      <vt:lpstr>Requirements and Limitations for a Clique Topology</vt:lpstr>
      <vt:lpstr>Sharing Reduces Wire and Interface Count</vt:lpstr>
      <vt:lpstr>The Same Six Computers on a Shared Ethernet</vt:lpstr>
      <vt:lpstr>Which is Better?  A Shared Network or a Clique?</vt:lpstr>
      <vt:lpstr>Neither Technique Scales to Large Numbers</vt:lpstr>
      <vt:lpstr>Airline Routes Must Also be Efficient</vt:lpstr>
      <vt:lpstr>Hierarchy Connects All Cities More Efficiently</vt:lpstr>
      <vt:lpstr>User of Hierarchy Permeates Natural and Human Systems</vt:lpstr>
      <vt:lpstr>One Level of Hierarchy: a Star Topology</vt:lpstr>
      <vt:lpstr>Star Topology Between Shared Network and a Clique</vt:lpstr>
      <vt:lpstr>The “Hub” in a Computer Network is a Router</vt:lpstr>
      <vt:lpstr>Hierarchies Can be Organized Hierarchically!</vt:lpstr>
      <vt:lpstr>More Levels of Hierarchy are Possible</vt:lpstr>
      <vt:lpstr>Tradeoffs: One Level or Two Levels?</vt:lpstr>
      <vt:lpstr>Can Keep Adding Layers of Hierarchy</vt:lpstr>
      <vt:lpstr>Deep Hierarchies Enable Networks to Span the Globe</vt:lpstr>
      <vt:lpstr>What Happens When We Want to Join?</vt:lpstr>
      <vt:lpstr>Making Connections from UIUC to the World</vt:lpstr>
      <vt:lpstr>Design Topologies to Minimize the Impact of Failures</vt:lpstr>
      <vt:lpstr>Real Failures Can Still be Catastrophic</vt:lpstr>
      <vt:lpstr>One More Link Can Have a Huge Impact</vt:lpstr>
      <vt:lpstr>Plumbing: the Invisible Infrastructure</vt:lpstr>
      <vt:lpstr>Optical Fiber and Tier 1 ISPs Form the Backbone</vt:lpstr>
      <vt:lpstr>Tier 1 ISPs Carry Transit Traffic for Lower Tiers</vt:lpstr>
      <vt:lpstr>Tier 2 and 3 ISPs Connect Directly to Customers</vt:lpstr>
      <vt:lpstr>Send Data Packets Across the Internet!</vt:lpstr>
      <vt:lpstr>Every Computer Has a Unique IP Address</vt:lpstr>
      <vt:lpstr>Sending is Easy: Attach an Address and Send it Off!</vt:lpstr>
      <vt:lpstr>Routers Forward Data Packets Based on IP Address</vt:lpstr>
      <vt:lpstr>Routers Advertise IP Addresses They Can Reach</vt:lpstr>
      <vt:lpstr>Forwarding Table Built from Advertisements</vt:lpstr>
      <vt:lpstr>AS: An Independently-Operated Subnetwork</vt:lpstr>
      <vt:lpstr>Forwarding Between ASs Considers Only Reachability</vt:lpstr>
      <vt:lpstr>Let’s Try Some Forwarding Together</vt:lpstr>
      <vt:lpstr>Routing Within AS Based on Link Costs</vt:lpstr>
      <vt:lpstr>Routing Within AS Based on Link Costs</vt:lpstr>
      <vt:lpstr>Let’s Find Routes Together!</vt:lpstr>
      <vt:lpstr>Let’s Find Routes Together!</vt:lpstr>
      <vt:lpstr>How Many Paths Must We Consider?</vt:lpstr>
      <vt:lpstr>Let’s Find Routes Together!</vt:lpstr>
      <vt:lpstr>Let’s Find Routes Together!</vt:lpstr>
      <vt:lpstr>Build a Spanning Tree for Each Destination</vt:lpstr>
      <vt:lpstr>Let’s Find Routes Together!</vt:lpstr>
      <vt:lpstr>Logically Separated Data and Control Planes</vt:lpstr>
      <vt:lpstr>Internet Plumbing: Routing and Forwarding</vt:lpstr>
      <vt:lpstr>Terminology You Should Know from These Slides</vt:lpstr>
      <vt:lpstr>Concepts You Should Know from These Slides</vt:lpstr>
      <vt:lpstr>Routing within an AS: from Advertisement to Table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</dc:creator>
  <cp:lastModifiedBy>Steven Lumetta</cp:lastModifiedBy>
  <cp:revision>1514</cp:revision>
  <cp:lastPrinted>2022-09-05T16:20:52Z</cp:lastPrinted>
  <dcterms:created xsi:type="dcterms:W3CDTF">2015-04-21T10:43:03Z</dcterms:created>
  <dcterms:modified xsi:type="dcterms:W3CDTF">2022-09-07T06:10:36Z</dcterms:modified>
</cp:coreProperties>
</file>